
<file path=[Content_Types].xml><?xml version="1.0" encoding="utf-8"?>
<Types xmlns="http://schemas.openxmlformats.org/package/2006/content-types">
  <Default Extension="xml" ContentType="application/vnd.openxmlformats-package.core-properties+xml"/>
  <Default Extension="bin" ContentType="image/webp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13.xml" ContentType="application/vnd.openxmlformats-officedocument.presentationml.slide+xml"/>
  <Override PartName="/ppt/notesSlides/notesSlide13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0dd3472c5e9d4615" /><Relationship Type="http://schemas.openxmlformats.org/officeDocument/2006/relationships/extended-properties" Target="/docProps/app.xml" Id="R5fa7d980c3e84643" /><Relationship Type="http://schemas.openxmlformats.org/officeDocument/2006/relationships/officeDocument" Target="/ppt/presentation.xml" Id="R7c32326939ed44dc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973eb00d04634649"/>
  </p:sldMasterIdLst>
  <p:notesMasterIdLst>
    <p:notesMasterId xmlns:r="http://schemas.openxmlformats.org/officeDocument/2006/relationships" r:id="R7bf0c532aa5a4783"/>
  </p:notesMasterIdLst>
  <p:sldIdLst>
    <p:sldId xmlns:r="http://schemas.openxmlformats.org/officeDocument/2006/relationships" id="256" r:id="R70247793417f4c4a"/>
    <p:sldId xmlns:r="http://schemas.openxmlformats.org/officeDocument/2006/relationships" id="257" r:id="Rcb7a829ffb074110"/>
    <p:sldId xmlns:r="http://schemas.openxmlformats.org/officeDocument/2006/relationships" id="258" r:id="R6977447ffe2f437f"/>
    <p:sldId xmlns:r="http://schemas.openxmlformats.org/officeDocument/2006/relationships" id="259" r:id="R83fd69c634094b3c"/>
    <p:sldId xmlns:r="http://schemas.openxmlformats.org/officeDocument/2006/relationships" id="260" r:id="R119eba97124447b2"/>
    <p:sldId xmlns:r="http://schemas.openxmlformats.org/officeDocument/2006/relationships" id="261" r:id="Rc93cd1cc035a41ed"/>
    <p:sldId xmlns:r="http://schemas.openxmlformats.org/officeDocument/2006/relationships" id="262" r:id="R3c474e6384f8416a"/>
    <p:sldId xmlns:r="http://schemas.openxmlformats.org/officeDocument/2006/relationships" id="263" r:id="R74e58568054d45a5"/>
    <p:sldId xmlns:r="http://schemas.openxmlformats.org/officeDocument/2006/relationships" id="264" r:id="R4c67a5b630d34ddf"/>
    <p:sldId xmlns:r="http://schemas.openxmlformats.org/officeDocument/2006/relationships" id="265" r:id="Rd9f18a4de0cf40ec"/>
    <p:sldId xmlns:r="http://schemas.openxmlformats.org/officeDocument/2006/relationships" id="266" r:id="Rc110a54eda2441f0"/>
    <p:sldId xmlns:r="http://schemas.openxmlformats.org/officeDocument/2006/relationships" id="267" r:id="R738a975f79214daf"/>
    <p:sldId xmlns:r="http://schemas.openxmlformats.org/officeDocument/2006/relationships" id="268" r:id="Rc65df14a64c24e11"/>
  </p:sldIdLst>
  <p:sldSz cx="12192000" cy="6858000"/>
  <p:notesSz cx="6858000" cy="9144000"/>
  <p:defaultTextStyle>
    <a:defPPr xmlns:a="http://schemas.openxmlformats.org/drawingml/2006/main">
      <a:defRPr lang="en-US"/>
    </a:defPPr>
    <a:lvl1pPr xmlns:a="http://schemas.openxmlformats.org/drawingml/2006/main" marL="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1pPr>
    <a:lvl2pPr xmlns:a="http://schemas.openxmlformats.org/drawingml/2006/main" marL="4572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2pPr>
    <a:lvl3pPr xmlns:a="http://schemas.openxmlformats.org/drawingml/2006/main" marL="9144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3pPr>
    <a:lvl4pPr xmlns:a="http://schemas.openxmlformats.org/drawingml/2006/main" marL="13716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4pPr>
    <a:lvl5pPr xmlns:a="http://schemas.openxmlformats.org/drawingml/2006/main" marL="18288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5pPr>
    <a:lvl6pPr xmlns:a="http://schemas.openxmlformats.org/drawingml/2006/main" marL="22860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6pPr>
    <a:lvl7pPr xmlns:a="http://schemas.openxmlformats.org/drawingml/2006/main" marL="27432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7pPr>
    <a:lvl8pPr xmlns:a="http://schemas.openxmlformats.org/drawingml/2006/main" marL="32004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8pPr>
    <a:lvl9pPr xmlns:a="http://schemas.openxmlformats.org/drawingml/2006/main" marL="36576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f47d2b17ccf944d0" /><Relationship Type="http://schemas.openxmlformats.org/officeDocument/2006/relationships/slideMaster" Target="/ppt/slideMasters/slideMaster1.xml" Id="R973eb00d04634649" /><Relationship Type="http://schemas.openxmlformats.org/officeDocument/2006/relationships/notesMaster" Target="/ppt/notesMasters/notesMaster1.xml" Id="R7bf0c532aa5a4783" /><Relationship Type="http://schemas.openxmlformats.org/officeDocument/2006/relationships/presProps" Target="/ppt/presProps.xml" Id="Rdebe7d096b0d4019" /><Relationship Type="http://schemas.openxmlformats.org/officeDocument/2006/relationships/tableStyles" Target="/ppt/tableStyles.xml" Id="R186d90448c9b4480" /><Relationship Type="http://schemas.openxmlformats.org/officeDocument/2006/relationships/slide" Target="/ppt/slides/slide1.xml" Id="R70247793417f4c4a" /><Relationship Type="http://schemas.openxmlformats.org/officeDocument/2006/relationships/slide" Target="/ppt/slides/slide2.xml" Id="Rcb7a829ffb074110" /><Relationship Type="http://schemas.openxmlformats.org/officeDocument/2006/relationships/slide" Target="/ppt/slides/slide3.xml" Id="R6977447ffe2f437f" /><Relationship Type="http://schemas.openxmlformats.org/officeDocument/2006/relationships/slide" Target="/ppt/slides/slide4.xml" Id="R83fd69c634094b3c" /><Relationship Type="http://schemas.openxmlformats.org/officeDocument/2006/relationships/slide" Target="/ppt/slides/slide5.xml" Id="R119eba97124447b2" /><Relationship Type="http://schemas.openxmlformats.org/officeDocument/2006/relationships/slide" Target="/ppt/slides/slide6.xml" Id="Rc93cd1cc035a41ed" /><Relationship Type="http://schemas.openxmlformats.org/officeDocument/2006/relationships/slide" Target="/ppt/slides/slide7.xml" Id="R3c474e6384f8416a" /><Relationship Type="http://schemas.openxmlformats.org/officeDocument/2006/relationships/slide" Target="/ppt/slides/slide8.xml" Id="R74e58568054d45a5" /><Relationship Type="http://schemas.openxmlformats.org/officeDocument/2006/relationships/slide" Target="/ppt/slides/slide9.xml" Id="R4c67a5b630d34ddf" /><Relationship Type="http://schemas.openxmlformats.org/officeDocument/2006/relationships/slide" Target="/ppt/slides/slide10.xml" Id="Rd9f18a4de0cf40ec" /><Relationship Type="http://schemas.openxmlformats.org/officeDocument/2006/relationships/slide" Target="/ppt/slides/slide11.xml" Id="Rc110a54eda2441f0" /><Relationship Type="http://schemas.openxmlformats.org/officeDocument/2006/relationships/slide" Target="/ppt/slides/slide12.xml" Id="R738a975f79214daf" /><Relationship Type="http://schemas.openxmlformats.org/officeDocument/2006/relationships/slide" Target="/ppt/slides/slide13.xml" Id="Rc65df14a64c24e11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e2c3f1b60abb4421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99fc2b16a5f64b69" /><Relationship Type="http://schemas.openxmlformats.org/officeDocument/2006/relationships/notesMaster" Target="/ppt/notesMasters/notesMaster1.xml" Id="Rdaf174980edc4a81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d8b0e2db27ff4530" /><Relationship Type="http://schemas.openxmlformats.org/officeDocument/2006/relationships/notesMaster" Target="/ppt/notesMasters/notesMaster1.xml" Id="R5a4c0cfef3de41a7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779258bc308b4736" /><Relationship Type="http://schemas.openxmlformats.org/officeDocument/2006/relationships/notesMaster" Target="/ppt/notesMasters/notesMaster1.xml" Id="Rba10c6adb6f64d19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0654f5ca75dc47ff" /><Relationship Type="http://schemas.openxmlformats.org/officeDocument/2006/relationships/notesMaster" Target="/ppt/notesMasters/notesMaster1.xml" Id="Rb22d1bd10ec249c5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35954d8f379d436e" /><Relationship Type="http://schemas.openxmlformats.org/officeDocument/2006/relationships/notesMaster" Target="/ppt/notesMasters/notesMaster1.xml" Id="Reeca99bdca014e85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014aeba91efb4ce0" /><Relationship Type="http://schemas.openxmlformats.org/officeDocument/2006/relationships/notesMaster" Target="/ppt/notesMasters/notesMaster1.xml" Id="R0d0332ee0d5e4649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00a78782e28e4a8f" /><Relationship Type="http://schemas.openxmlformats.org/officeDocument/2006/relationships/notesMaster" Target="/ppt/notesMasters/notesMaster1.xml" Id="R5213a6d0496d49fd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e11b1109d602495e" /><Relationship Type="http://schemas.openxmlformats.org/officeDocument/2006/relationships/notesMaster" Target="/ppt/notesMasters/notesMaster1.xml" Id="Re38a43a9555d4e31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8eacac224d414d1f" /><Relationship Type="http://schemas.openxmlformats.org/officeDocument/2006/relationships/notesMaster" Target="/ppt/notesMasters/notesMaster1.xml" Id="R333fbbd00b69402f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1cc0ab4694664a44" /><Relationship Type="http://schemas.openxmlformats.org/officeDocument/2006/relationships/notesMaster" Target="/ppt/notesMasters/notesMaster1.xml" Id="Rba82aa3b9f9148eb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3bb048929de243bf" /><Relationship Type="http://schemas.openxmlformats.org/officeDocument/2006/relationships/notesMaster" Target="/ppt/notesMasters/notesMaster1.xml" Id="R073fd70a9c9c4f43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2.xml" Id="R4f00a2be5004437b" /><Relationship Type="http://schemas.openxmlformats.org/officeDocument/2006/relationships/notesMaster" Target="/ppt/notesMasters/notesMaster1.xml" Id="R0c47d59340f842b9" /></Relationships>
</file>

<file path=ppt/notesSlides/_rels/notesSlide13.xml.rels>&#65279;<?xml version="1.0" encoding="utf-8"?><Relationships xmlns="http://schemas.openxmlformats.org/package/2006/relationships"><Relationship Type="http://schemas.openxmlformats.org/officeDocument/2006/relationships/slide" Target="/ppt/slides/slide13.xml" Id="R197bd7763e584e41" /><Relationship Type="http://schemas.openxmlformats.org/officeDocument/2006/relationships/notesMaster" Target="/ppt/notesMasters/notesMaster1.xml" Id="Rc011c6c1993c4077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be458891f41e4e87" /></Relationships>
</file>

<file path=ppt/slideLayouts/slideLayout1.xml><?xml version="1.0" encoding="utf-8"?>
<p:sldLayout xmlns:p="http://schemas.openxmlformats.org/presentationml/2006/main" type="title">
  <p:cSld name="Title Slide"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c06ca5fbeb514736" /><Relationship Type="http://schemas.openxmlformats.org/officeDocument/2006/relationships/slideLayout" Target="/ppt/slideLayouts/slideLayout1.xml" Id="R17d066779c704e86" /></Relationships>
</file>

<file path=ppt/slideMasters/slideMaster1.xml><?xml version="1.0" encoding="utf-8"?>
<p:sldMaster xmlns:p="http://schemas.openxmlformats.org/presentationml/2006/main">
  <p:cSld name="Master"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17d066779c704e86"/>
  </p:sldLayoutIdLst>
  <p:txStyles>
    <p:titleStyle>
      <a:lvl1pPr xmlns:a="http://schemas.openxmlformats.org/drawingml/2006/main" algn="l">
        <a:lnSpc>
          <a:spcPct val="90000"/>
        </a:lnSpc>
        <a:spcBef>
          <a:spcPts val="0"/>
        </a:spcBef>
        <a:buNone/>
        <a:defRPr sz="4400">
          <a:solidFill>
            <a:schemeClr val="tx1"/>
          </a:solidFill>
          <a:latin typeface="+mj-lt"/>
          <a:ea typeface="+mj-lt"/>
          <a:cs typeface="+mj-lt"/>
        </a:defRPr>
      </a:lvl1pPr>
    </p:titleStyle>
    <p:bodyStyle>
      <a:lvl1pPr xmlns:a="http://schemas.openxmlformats.org/drawingml/2006/main" marL="228600" indent="-228600" algn="l">
        <a:lnSpc>
          <a:spcPct val="90000"/>
        </a:lnSpc>
        <a:spcBef>
          <a:spcPts val="1000"/>
        </a:spcBef>
        <a:buChar char="•"/>
        <a:defRPr sz="2800">
          <a:solidFill>
            <a:schemeClr val="tx1"/>
          </a:solidFill>
          <a:latin typeface="+mn-lt"/>
          <a:ea typeface="+mn-lt"/>
          <a:cs typeface="+mn-lt"/>
        </a:defRPr>
      </a:lvl1pPr>
      <a:lvl2pPr xmlns:a="http://schemas.openxmlformats.org/drawingml/2006/main" marL="685800" indent="-228600" algn="l">
        <a:lnSpc>
          <a:spcPct val="90000"/>
        </a:lnSpc>
        <a:spcBef>
          <a:spcPts val="500"/>
        </a:spcBef>
        <a:buChar char="•"/>
        <a:defRPr sz="2400">
          <a:solidFill>
            <a:schemeClr val="tx1"/>
          </a:solidFill>
          <a:latin typeface="+mn-lt"/>
          <a:ea typeface="+mn-lt"/>
          <a:cs typeface="+mn-lt"/>
        </a:defRPr>
      </a:lvl2pPr>
      <a:lvl3pPr xmlns:a="http://schemas.openxmlformats.org/drawingml/2006/main" marL="1143000" indent="-228600" algn="l">
        <a:lnSpc>
          <a:spcPct val="90000"/>
        </a:lnSpc>
        <a:spcBef>
          <a:spcPts val="500"/>
        </a:spcBef>
        <a:buChar char="•"/>
        <a:defRPr sz="2000">
          <a:solidFill>
            <a:schemeClr val="tx1"/>
          </a:solidFill>
          <a:latin typeface="+mn-lt"/>
          <a:ea typeface="+mn-lt"/>
          <a:cs typeface="+mn-lt"/>
        </a:defRPr>
      </a:lvl3pPr>
      <a:lvl4pPr xmlns:a="http://schemas.openxmlformats.org/drawingml/2006/main" marL="16002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xmlns:a="http://schemas.openxmlformats.org/drawingml/2006/main" marL="20574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xmlns:a="http://schemas.openxmlformats.org/drawingml/2006/main" marL="25146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6pPr>
      <a:lvl7pPr xmlns:a="http://schemas.openxmlformats.org/drawingml/2006/main" marL="29718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7pPr>
      <a:lvl8pPr xmlns:a="http://schemas.openxmlformats.org/drawingml/2006/main" marL="34290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8pPr>
      <a:lvl9pPr xmlns:a="http://schemas.openxmlformats.org/drawingml/2006/main" marL="38862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9pPr>
    </p:bodyStyle>
    <p:otherStyle>
      <a:lvl1pPr xmlns:a="http://schemas.openxmlformats.org/drawingml/2006/main" marL="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1pPr>
      <a:lvl2pPr xmlns:a="http://schemas.openxmlformats.org/drawingml/2006/main" marL="4572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2pPr>
      <a:lvl3pPr xmlns:a="http://schemas.openxmlformats.org/drawingml/2006/main" marL="9144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3pPr>
      <a:lvl4pPr xmlns:a="http://schemas.openxmlformats.org/drawingml/2006/main" marL="13716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xmlns:a="http://schemas.openxmlformats.org/drawingml/2006/main" marL="18288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xmlns:a="http://schemas.openxmlformats.org/drawingml/2006/main" marL="22860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6pPr>
      <a:lvl7pPr xmlns:a="http://schemas.openxmlformats.org/drawingml/2006/main" marL="27432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7pPr>
      <a:lvl8pPr xmlns:a="http://schemas.openxmlformats.org/drawingml/2006/main" marL="32004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8pPr>
      <a:lvl9pPr xmlns:a="http://schemas.openxmlformats.org/drawingml/2006/main" marL="36576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9pPr>
    </p:otherStyle>
  </p:txStyles>
</p:sldMaster>
</file>

<file path=ppt/slideMasters/theme/theme2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ae23321ca83c4e5d" /><Relationship Type="http://schemas.openxmlformats.org/officeDocument/2006/relationships/image" Target="/ppt/media/image.bin" Id="R12dfa8af5622483f" /><Relationship Type="http://schemas.openxmlformats.org/officeDocument/2006/relationships/notesSlide" Target="/ppt/notesSlides/notesSlide1.xml" Id="R6587ff73d788436f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c0ef35c150784286" /><Relationship Type="http://schemas.openxmlformats.org/officeDocument/2006/relationships/notesSlide" Target="/ppt/notesSlides/notesSlide2.xml" Id="R0562591270de488e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0355a777ec914afb" /><Relationship Type="http://schemas.openxmlformats.org/officeDocument/2006/relationships/notesSlide" Target="/ppt/notesSlides/notesSlide3.xml" Id="Rcd91ffd1173c472e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1446a93f6a58416b" /><Relationship Type="http://schemas.openxmlformats.org/officeDocument/2006/relationships/notesSlide" Target="/ppt/notesSlides/notesSlide4.xml" Id="Rca0ab8ae095b45c8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e375e3296dba4ce6" /><Relationship Type="http://schemas.openxmlformats.org/officeDocument/2006/relationships/image" Target="/ppt/media/image2.bin" Id="R46a01916580e4266" /><Relationship Type="http://schemas.openxmlformats.org/officeDocument/2006/relationships/notesSlide" Target="/ppt/notesSlides/notesSlide5.xml" Id="Ra87c6cfb44c94509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16bd8b662c5b48d9" /><Relationship Type="http://schemas.openxmlformats.org/officeDocument/2006/relationships/image" Target="/ppt/media/image3.bin" Id="Rb982cf831d4e4d34" /><Relationship Type="http://schemas.openxmlformats.org/officeDocument/2006/relationships/notesSlide" Target="/ppt/notesSlides/notesSlide6.xml" Id="Rf1ca006490884788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12b2379afe1a4c99" /><Relationship Type="http://schemas.openxmlformats.org/officeDocument/2006/relationships/notesSlide" Target="/ppt/notesSlides/notesSlide7.xml" Id="Re77edeea42554498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118fe2183c624043" /><Relationship Type="http://schemas.openxmlformats.org/officeDocument/2006/relationships/image" Target="/ppt/media/image4.bin" Id="R02320e9745d843b8" /><Relationship Type="http://schemas.openxmlformats.org/officeDocument/2006/relationships/notesSlide" Target="/ppt/notesSlides/notesSlide8.xml" Id="Rb4dbe4f8d1334894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b5b7732b986b49ea" /><Relationship Type="http://schemas.openxmlformats.org/officeDocument/2006/relationships/notesSlide" Target="/ppt/notesSlides/notesSlide9.xml" Id="R0f19dd961acc4b72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f99e3135f3fe4f68" /><Relationship Type="http://schemas.openxmlformats.org/officeDocument/2006/relationships/notesSlide" Target="/ppt/notesSlides/notesSlide10.xml" Id="Rb3bdfd92edca4912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06edb1b4aa5c465e" /><Relationship Type="http://schemas.openxmlformats.org/officeDocument/2006/relationships/notesSlide" Target="/ppt/notesSlides/notesSlide11.xml" Id="Re0e1460d4442412b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461b3795dd284b4f" /><Relationship Type="http://schemas.openxmlformats.org/officeDocument/2006/relationships/notesSlide" Target="/ppt/notesSlides/notesSlide12.xml" Id="Ref77ed0f9d2b4a4f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acaa4af3c9da4235" /><Relationship Type="http://schemas.openxmlformats.org/officeDocument/2006/relationships/notesSlide" Target="/ppt/notesSlides/notesSlide13.xml" Id="R3cf2e6906b1046a4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F33D9DF8-F494-40BB-A65C-8A45C9402D9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3B208B9F-1EF7-4126-811A-16DEE66048C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E3669997-B6F7-4874-916F-609D6223E1C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GENETICS • LESSON 20 • ESSENTIAL QUESTION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0988D0AE-B2A2-4DC8-8224-CFD6E3093CC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1/13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AA816386-2335-4C37-BACB-F549B9F2915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2450" y="876300"/>
            <a:ext cx="5715000" cy="114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31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31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What Is Mateo's Complete Genetic Story?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66A3B3A3-88BC-42DB-BFED-F370228256E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2450" y="2381250"/>
            <a:ext cx="5429250" cy="1238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725" b="1">
                <a:solidFill>
                  <a:srgbClr val="BDF6D4"/>
                </a:solidFill>
                <a:latin typeface="Aptos"/>
                <a:ea typeface="Aptos"/>
                <a:cs typeface="Aptos"/>
              </a:defRPr>
            </a:pPr>
            <a:r>
              <a:rPr sz="1725" b="1">
                <a:solidFill>
                  <a:srgbClr val="BDF6D4"/>
                </a:solidFill>
                <a:latin typeface="Aptos"/>
                <a:ea typeface="Aptos"/>
                <a:cs typeface="Aptos"/>
              </a:rPr>
              <a:t>Can your team assemble every piece of evidence into one clear, well-supported genetic story for Mateo?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1D39D895-9DD2-48A3-9760-6AD94075CD9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2450" y="4286250"/>
            <a:ext cx="5429250" cy="952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425" b="0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1425" b="0">
                <a:solidFill>
                  <a:srgbClr val="F5C542"/>
                </a:solidFill>
                <a:latin typeface="Aptos"/>
                <a:ea typeface="Aptos"/>
                <a:cs typeface="Aptos"/>
              </a:rPr>
              <a:t>Mateo's strongest genetic story is multifactorial and evidence-bounded: IRF6 explains a pathway, not a proven individual cause.</a:t>
            </a:r>
          </a:p>
        </p:txBody>
      </p:sp>
      <p:pic>
        <p:nvPicPr>
          <p:cNvPr id="16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12dfa8af5622483f"/>
          <a:srcRect xmlns:a="http://schemas.openxmlformats.org/drawingml/2006/main" l="0" t="0" r="0" b="0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6858000" y="781050"/>
            <a:ext cx="4476750" cy="4476750"/>
          </a:xfrm>
          <a:prstGeom xmlns:a="http://schemas.openxmlformats.org/drawingml/2006/main" prst="roundRect">
            <a:avLst>
              <a:gd name="adj" fmla="val 2553"/>
            </a:avLst>
          </a:prstGeom>
        </p:spPr>
      </p:pic>
    </p:spTree>
    <p:extLst>
      <p:ext uri="{BB962C8B-B14F-4D97-AF65-F5344CB8AC3E}">
        <p14:creationId xmlns:p14="http://schemas.microsoft.com/office/powerpoint/2010/main" val="239706486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534B1E62-C607-4B2F-BAE0-4A030556905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4743DB7E-296B-4CDD-9610-CE74F122BF3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AF67EE4C-7124-4E7A-AB25-423B5D7F81D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GENETICS • LESSON 20 • CARRY FORWARD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2784BBB4-AC04-4658-BBEB-963AB1C590B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2/13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96E53932-13CA-4471-A69E-226F9D7510D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Carry the previous idea forward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B2BC62DC-F390-4493-B25C-9C8103C4645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Today begins with an idea students already earned.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C9045782-8017-4CF2-ADD4-14253E88D40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295400" y="2381250"/>
            <a:ext cx="9601200" cy="1733550"/>
          </a:xfrm>
          <a:prstGeom xmlns:a="http://schemas.openxmlformats.org/drawingml/2006/main" prst="roundRect">
            <a:avLst>
              <a:gd name="adj" fmla="val 6593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DF7A686B-18CB-4039-A88A-7F3726B99B9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676400" y="2781300"/>
            <a:ext cx="8839200" cy="9144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210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10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An ethical decision weighs benefit, harm, autonomy, heritability, access, and alternatives before technical possibility.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86DB6E9A-B8B1-46F9-8E49-67EED9F3651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266950" y="4591050"/>
            <a:ext cx="7658100" cy="4381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350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How does that idea help answer today's question?</a:t>
            </a:r>
          </a:p>
        </p:txBody>
      </p:sp>
    </p:spTree>
    <p:extLst>
      <p:ext uri="{BB962C8B-B14F-4D97-AF65-F5344CB8AC3E}">
        <p14:creationId xmlns:p14="http://schemas.microsoft.com/office/powerpoint/2010/main" val="848801405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745661A2-4557-40D7-A3A3-B187E30C0AA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6C4DB43B-90B8-4EBA-9F8C-0C866A50BF0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CE8A906B-EBD2-4ABB-9EBF-2905B0FCB5F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GENETICS • LESSON 20 • DURABLE PRINCIPLE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D6484857-892A-4E93-B24D-34967C449E8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3/13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60CE0109-B7E5-42E5-8CFC-31A18BD301F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Return to the four foundational truths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8C71EC16-F69D-466C-813D-DEC91E252A3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The highlighted truth is today's main lens.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1D8885B7-DBF4-41C8-9A72-DC5B1A363C8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" y="2476500"/>
            <a:ext cx="2476500" cy="1524000"/>
          </a:xfrm>
          <a:prstGeom xmlns:a="http://schemas.openxmlformats.org/drawingml/2006/main" prst="roundRect">
            <a:avLst>
              <a:gd name="adj" fmla="val 7500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66A740C8-3A47-4440-B193-F361C7AF9BE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81050" y="2857500"/>
            <a:ext cx="2095500" cy="704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6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6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Cells differentiate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B17E9218-721E-426F-8C26-A6B768B1FA9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448050" y="2476500"/>
            <a:ext cx="2476500" cy="1524000"/>
          </a:xfrm>
          <a:prstGeom xmlns:a="http://schemas.openxmlformats.org/drawingml/2006/main" prst="roundRect">
            <a:avLst>
              <a:gd name="adj" fmla="val 7500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467A00BB-71CB-4F9E-AE01-6A84657BA20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638550" y="2857500"/>
            <a:ext cx="2095500" cy="704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6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6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Development sculpts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BA541FEF-68FD-452F-BF0F-229AB802DDA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305550" y="2476500"/>
            <a:ext cx="2476500" cy="1524000"/>
          </a:xfrm>
          <a:prstGeom xmlns:a="http://schemas.openxmlformats.org/drawingml/2006/main" prst="roundRect">
            <a:avLst>
              <a:gd name="adj" fmla="val 7500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774230FE-FC6F-488A-AAE6-02165515396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96050" y="2857500"/>
            <a:ext cx="2095500" cy="704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6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6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Cells move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1874E237-A217-4365-84BD-43E6F32AF59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163050" y="2476500"/>
            <a:ext cx="2476500" cy="1524000"/>
          </a:xfrm>
          <a:prstGeom xmlns:a="http://schemas.openxmlformats.org/drawingml/2006/main" prst="roundRect">
            <a:avLst>
              <a:gd name="adj" fmla="val 7500"/>
            </a:avLst>
          </a:prstGeom>
          <a:solidFill xmlns:a="http://schemas.openxmlformats.org/drawingml/2006/main">
            <a:srgbClr val="2FD27A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E1774209-1C57-4A67-833D-F83EE933D95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353550" y="2857500"/>
            <a:ext cx="2095500" cy="704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650" b="1">
                <a:solidFill>
                  <a:srgbClr val="06140F"/>
                </a:solidFill>
                <a:latin typeface="Aptos"/>
                <a:ea typeface="Aptos"/>
                <a:cs typeface="Aptos"/>
              </a:defRPr>
            </a:pPr>
            <a:r>
              <a:rPr sz="1650" b="1">
                <a:solidFill>
                  <a:srgbClr val="06140F"/>
                </a:solidFill>
                <a:latin typeface="Aptos"/>
                <a:ea typeface="Aptos"/>
                <a:cs typeface="Aptos"/>
              </a:rPr>
              <a:t>Development can go wrong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2729D055-271E-4495-BF8B-015E5876E2A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238500" y="4762500"/>
            <a:ext cx="571500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500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1500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Today's lens: Development can go wrong</a:t>
            </a:r>
          </a:p>
        </p:txBody>
      </p:sp>
    </p:spTree>
    <p:extLst>
      <p:ext uri="{BB962C8B-B14F-4D97-AF65-F5344CB8AC3E}">
        <p14:creationId xmlns:p14="http://schemas.microsoft.com/office/powerpoint/2010/main" val="378515028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9740B381-5315-46AA-995A-2082D407F0F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07D884F3-6069-48F2-BFBD-33302A565E4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B0A5817B-1C71-4297-B9CC-F7968314018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GENETICS • LESSON 20 • VISUAL TAKE-HOME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C65429CD-2D1A-416A-AEA8-591ACBBE62A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4/13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4856B840-9D11-4426-928A-6B5A9D1C340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Today's 10-year takeaway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AD76736B-0E18-4448-9022-D23E3728776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Mateo's strongest genetic story is multifactorial and evidence-bounded: IRF6 explains a pathway, not a proven individual cause.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4E4AFEEE-9205-4C7E-80EF-94060C37440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428750" y="2857500"/>
            <a:ext cx="23812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C68B1B02-2562-48AB-A918-3DEA0897E1F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600200" y="3190875"/>
            <a:ext cx="203835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50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50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Observe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B5C329AF-09E7-4200-8EB1-DF365C3D26C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152900" y="3276600"/>
            <a:ext cx="419100" cy="228600"/>
          </a:xfrm>
          <a:prstGeom xmlns:a="http://schemas.openxmlformats.org/drawingml/2006/main" prst="rightArrow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D2847BE6-2335-4C78-8E70-E6CA1193C35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857750" y="2857500"/>
            <a:ext cx="23812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56EA0EE1-57E2-4533-8DD6-6BE1192E2D4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029200" y="3190875"/>
            <a:ext cx="203835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50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50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Use labeled evidence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3304DC39-31D2-4456-8A1B-813FC8A064D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581900" y="3276600"/>
            <a:ext cx="419100" cy="228600"/>
          </a:xfrm>
          <a:prstGeom xmlns:a="http://schemas.openxmlformats.org/drawingml/2006/main" prst="rightArrow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751245E5-C39B-4152-A600-3B486C20121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286750" y="2857500"/>
            <a:ext cx="23812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2FD27A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4435E38F-054F-4F1E-9359-4F6DF2F7D9C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458200" y="3190875"/>
            <a:ext cx="203835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92412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500" b="1">
                <a:solidFill>
                  <a:srgbClr val="06140F"/>
                </a:solidFill>
                <a:latin typeface="Aptos"/>
                <a:ea typeface="Aptos"/>
                <a:cs typeface="Aptos"/>
              </a:defRPr>
            </a:pPr>
            <a:r>
              <a:rPr sz="1500" b="1">
                <a:solidFill>
                  <a:srgbClr val="06140F"/>
                </a:solidFill>
                <a:latin typeface="Aptos"/>
                <a:ea typeface="Aptos"/>
                <a:cs typeface="Aptos"/>
              </a:rPr>
              <a:t>Make a bounded decision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B6EF96A0-587C-4DF9-8CA7-9CCA86C3625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048000" y="4762500"/>
            <a:ext cx="6096000" cy="342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Say the takeaway aloud before the details begin.</a:t>
            </a:r>
          </a:p>
        </p:txBody>
      </p:sp>
    </p:spTree>
    <p:extLst>
      <p:ext uri="{BB962C8B-B14F-4D97-AF65-F5344CB8AC3E}">
        <p14:creationId xmlns:p14="http://schemas.microsoft.com/office/powerpoint/2010/main" val="678269464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D434225F-3ED4-4989-8AD3-05D2683FC9B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ACABAF52-CCC7-4649-982E-7BAB42BA032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E1D243F2-8CBC-4E56-8FDA-0EB0B737646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GENETICS • LESSON 20 • ANALOGY OBSERVE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E3C0B067-7DF9-4C9C-9795-A669E92465A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5/13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A74A7BAE-9A25-41CB-A142-14D674DB16F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Study the picture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EC40087B-CB1D-48C3-98A3-DA25A5403DB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Do not name the biology yet. Describe only what you see.</a:t>
            </a:r>
          </a:p>
        </p:txBody>
      </p:sp>
      <p:pic>
        <p:nvPicPr>
          <p:cNvPr id="14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46a01916580e4266"/>
          <a:srcRect xmlns:a="http://schemas.openxmlformats.org/drawingml/2006/main" l="0" t="14754" r="0" b="14754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3190875" y="1905000"/>
            <a:ext cx="5810250" cy="4095750"/>
          </a:xfrm>
          <a:prstGeom xmlns:a="http://schemas.openxmlformats.org/drawingml/2006/main" prst="roundRect">
            <a:avLst>
              <a:gd name="adj" fmla="val 2791"/>
            </a:avLst>
          </a:prstGeom>
        </p:spPr>
      </p:pic>
    </p:spTree>
    <p:extLst>
      <p:ext uri="{BB962C8B-B14F-4D97-AF65-F5344CB8AC3E}">
        <p14:creationId xmlns:p14="http://schemas.microsoft.com/office/powerpoint/2010/main" val="1858569119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DD27BBDC-3160-4C83-8935-C983D217228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246DA7F3-706E-49BB-8040-10F732DCD74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50FD1B78-34E3-46B0-AD48-4F4AD4E0FDE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GENETICS • LESSON 20 • ANALOGY QUESTIONS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CD6B31F8-857A-4BBF-9ACC-B1ACF60E5F6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6/13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4433CDB2-7582-439A-A81C-549F4CF0768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What does the picture make you notice?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E5D8222B-8E25-4848-8A68-77A9A8E5721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A courtroom file separates facts, expert models, and unresolved claims</a:t>
            </a:r>
          </a:p>
        </p:txBody>
      </p:sp>
      <p:pic>
        <p:nvPicPr>
          <p:cNvPr id="23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b982cf831d4e4d34"/>
          <a:srcRect xmlns:a="http://schemas.openxmlformats.org/drawingml/2006/main" l="0" t="0" r="0" b="0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7000875" y="1809750"/>
            <a:ext cx="4095750" cy="4095750"/>
          </a:xfrm>
          <a:prstGeom xmlns:a="http://schemas.openxmlformats.org/drawingml/2006/main" prst="roundRect">
            <a:avLst>
              <a:gd name="adj" fmla="val 2791"/>
            </a:avLst>
          </a:prstGeom>
        </p:spPr>
      </p:pic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5D9DE1F2-B9C3-4498-9870-6E5780BE648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1952625"/>
            <a:ext cx="5572125" cy="1000125"/>
          </a:xfrm>
          <a:prstGeom xmlns:a="http://schemas.openxmlformats.org/drawingml/2006/main" prst="roundRect">
            <a:avLst>
              <a:gd name="adj" fmla="val 11429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1AAC3F6D-77EB-4F79-86AC-5BDE1493ADF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2095500"/>
            <a:ext cx="522922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QUESTION 1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787472AD-E63B-4AD5-AE27-7B50E0900F1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2409825"/>
            <a:ext cx="5229225" cy="4095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Which items are direct case facts?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DFC7C2FA-C49C-4131-9624-143FCD162DC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3238500"/>
            <a:ext cx="5572125" cy="1000125"/>
          </a:xfrm>
          <a:prstGeom xmlns:a="http://schemas.openxmlformats.org/drawingml/2006/main" prst="roundRect">
            <a:avLst>
              <a:gd name="adj" fmla="val 11429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BD63B8E0-3475-4E89-8F6F-6D57847A787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3381375"/>
            <a:ext cx="522922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QUESTION 2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019705D3-80E4-45F7-815E-06F50DF31B8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3695700"/>
            <a:ext cx="5229225" cy="4095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Which items come from research models?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7A01A7DB-4867-4693-9068-3DC83CAD330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4524375"/>
            <a:ext cx="5572125" cy="1000125"/>
          </a:xfrm>
          <a:prstGeom xmlns:a="http://schemas.openxmlformats.org/drawingml/2006/main" prst="roundRect">
            <a:avLst>
              <a:gd name="adj" fmla="val 11429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F30262AC-92BA-4999-8C20-CE7AB08ACF5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4667250"/>
            <a:ext cx="522922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QUESTION 3</a:t>
            </a:r>
          </a:p>
        </p:txBody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9C92E279-C67B-4EEC-83DE-5E3C3461D9B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4981575"/>
            <a:ext cx="5229225" cy="4095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Which claim remains unresolved without a molecular result?</a:t>
            </a:r>
          </a:p>
        </p:txBody>
      </p:sp>
    </p:spTree>
    <p:extLst>
      <p:ext uri="{BB962C8B-B14F-4D97-AF65-F5344CB8AC3E}">
        <p14:creationId xmlns:p14="http://schemas.microsoft.com/office/powerpoint/2010/main" val="283344812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D504CBA6-54A6-490D-A1E4-4C907B98E16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05738154-DE8A-43DE-9CD8-33C7CFFCE88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EA379C91-7425-4527-A600-4FDB0B12306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GENETICS • LESSON 20 • STUDENT RULES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0613F24D-BFCE-401A-AE45-1E54DD566E9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7/13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5DDCEF07-9E66-4EE9-8893-86D81C1D86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Turn your observations into rules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91435C3F-8EFE-4DE4-B6E3-2C7D9D7D7C9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Write the rule in plain language before the biological vocabulary appears.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7EC1A65C-6A77-4ED6-BA43-F8B6A6BA364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52500" y="2571750"/>
            <a:ext cx="31432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F9FB56D2-BB59-445B-9F78-2A915297951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" y="2714625"/>
            <a:ext cx="28003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RULE 1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0B1AF47E-D853-4086-BD50-BA63AF67088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" y="3028950"/>
            <a:ext cx="28003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Separate patient evidence from exemplar-gene evidence.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596480D8-0F44-40C6-9B2A-F9D67274278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476750" y="2571750"/>
            <a:ext cx="31432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15EE45F8-FF54-4D75-83BA-17547B7B0B1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648200" y="2714625"/>
            <a:ext cx="28003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RULE 2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8619B923-CD97-4344-876C-24A1C9F2B82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648200" y="3028950"/>
            <a:ext cx="28003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Link variant to molecule to cell to tissue when supported.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27386562-BDA1-476F-A27E-9E0E1B03CCA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01000" y="2571750"/>
            <a:ext cx="31432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423E0C67-29F4-4DF0-8341-4AB437E1214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72450" y="2714625"/>
            <a:ext cx="28003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RULE 3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C9AB995B-04B5-4BB7-AD79-D3BCDED3CC8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72450" y="3028950"/>
            <a:ext cx="28003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End at the claim ceiling, not the most dramatic story.</a:t>
            </a:r>
          </a:p>
        </p:txBody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9A9742B6-8168-4EF3-BEEE-01658D0C9BA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333500" y="4762500"/>
            <a:ext cx="9525000" cy="552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12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12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Where the analogy stops: A medical case conference is collaborative care, not an adversarial trial.</a:t>
            </a:r>
          </a:p>
        </p:txBody>
      </p:sp>
    </p:spTree>
    <p:extLst>
      <p:ext uri="{BB962C8B-B14F-4D97-AF65-F5344CB8AC3E}">
        <p14:creationId xmlns:p14="http://schemas.microsoft.com/office/powerpoint/2010/main" val="1064650626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DD9953BD-D962-420E-BB57-246948523F4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68C659A6-DD4F-4A41-A586-0445BF8E733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7A123BE8-A9D5-4587-BC52-7EB88046CBE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GENETICS • LESSON 20 • BIOLOGY EXAMPLE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6B9E3D87-1C3E-411C-B293-C640898C928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8/13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A5C5F56B-33B6-4BA2-9B77-8D25DE5337C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Assemble Mateo's complete genetic evidence chain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16919877-DB29-4106-A613-5D727893603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Use the same rules on a real biomedical question.</a:t>
            </a:r>
          </a:p>
        </p:txBody>
      </p:sp>
      <p:pic>
        <p:nvPicPr>
          <p:cNvPr id="23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02320e9745d843b8"/>
          <a:srcRect xmlns:a="http://schemas.openxmlformats.org/drawingml/2006/main" l="0" t="0" r="0" b="0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6953250" y="1733550"/>
            <a:ext cx="4191000" cy="4191000"/>
          </a:xfrm>
          <a:prstGeom xmlns:a="http://schemas.openxmlformats.org/drawingml/2006/main" prst="roundRect">
            <a:avLst>
              <a:gd name="adj" fmla="val 2727"/>
            </a:avLst>
          </a:prstGeom>
        </p:spPr>
      </p:pic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2BE22DA3-5613-4E16-930E-820C14E6118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7700" y="1866900"/>
            <a:ext cx="56197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3CCA2809-E55D-469D-AAED-162D929ADA7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2009775"/>
            <a:ext cx="5276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GEN20-E1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099645EE-1967-46F9-82FB-E15638AA67B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2324100"/>
            <a:ext cx="5276850" cy="476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Mateo has an isolated-appearing cleft and no strong family pattern in the composite file.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2B06917A-3D62-4A50-98CA-948A4219C4D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7700" y="3200400"/>
            <a:ext cx="56197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04F43020-D974-44BB-9BA0-98F983C1525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3343275"/>
            <a:ext cx="5276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GEN20-E2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F40BCA7D-3BD5-462C-94D1-C53DD7B47DC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3657600"/>
            <a:ext cx="5276850" cy="476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IRF6 coding and regulatory studies explain how epithelial differentiation and cleft risk can change.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E0CE9ADC-D7B2-4FB1-AE1E-8CD7FDFD90F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7700" y="4533900"/>
            <a:ext cx="56197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05852665-E7A0-412C-883F-892AA20CB9B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4676775"/>
            <a:ext cx="5276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GEN20-E3</a:t>
            </a:r>
          </a:p>
        </p:txBody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5C1C98AF-8B52-4F2A-99A6-7A772F00AB8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4991100"/>
            <a:ext cx="5276850" cy="476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No pathogenic IRF6 result or single causal exposure is supplied for Mateo.</a:t>
            </a:r>
          </a:p>
        </p:txBody>
      </p:sp>
    </p:spTree>
    <p:extLst>
      <p:ext uri="{BB962C8B-B14F-4D97-AF65-F5344CB8AC3E}">
        <p14:creationId xmlns:p14="http://schemas.microsoft.com/office/powerpoint/2010/main" val="486249574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3E4D4964-BD3A-4473-A08D-076AEBD220D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DB95F8E6-3203-4B12-AA49-0C52A48BB80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4CE05503-93E1-4AD5-9EFF-0B29024DAD9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GENETICS • LESSON 20 • ANALOGY BIOLOGY MAP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C9CF92D-A338-4DC2-B75B-9C76C407426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9/13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1E9F2F71-FE64-4FB2-9783-2851F69A57B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Map the analogy onto the biology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AEAA53CB-3463-4CBF-9B59-8FF4B4399E7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The relationship stays the same even when the vocabulary changes.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2E02CB8F-12F9-4B63-8A1E-29BF86765D5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9625" y="2143125"/>
            <a:ext cx="404812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F5C542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D6C6C048-9C10-46F3-8D73-2B5B08B48CF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00125" y="2343150"/>
            <a:ext cx="3667125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3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Confirmed facts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4C2B0F3D-8EB1-4ED4-8832-0DA94816DB5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619750" y="2409825"/>
            <a:ext cx="666750" cy="228600"/>
          </a:xfrm>
          <a:prstGeom xmlns:a="http://schemas.openxmlformats.org/drawingml/2006/main" prst="rightArrow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24D8FD7B-FDC7-464C-BC5E-6E0C58732F5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048500" y="2143125"/>
            <a:ext cx="433387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4B19720C-5982-4A11-8906-090E1084BA9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239000" y="2286000"/>
            <a:ext cx="3952875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Mateo's pedigree and phenotype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D373AE8D-0C48-42FD-A2CF-716C0B9F287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9625" y="3381375"/>
            <a:ext cx="404812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F5C542"/>
            </a:solidFill>
            <a:prstDash val="solid"/>
          </a:ln>
        </p:spPr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90821385-A843-41DE-9912-446C6EB42DF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00125" y="3581400"/>
            <a:ext cx="3667125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3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Expert model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6BDB3213-8519-4551-A898-F715CE82A71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619750" y="3648075"/>
            <a:ext cx="666750" cy="228600"/>
          </a:xfrm>
          <a:prstGeom xmlns:a="http://schemas.openxmlformats.org/drawingml/2006/main" prst="rightArrow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16C4D496-0A86-470B-AD1E-834406BC1A3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048500" y="3381375"/>
            <a:ext cx="433387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A8958F8B-7648-4BA7-AE26-1BE0F151D83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239000" y="3524250"/>
            <a:ext cx="3952875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IRF6 pathway and multifactorial research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312B4754-96B1-48AC-91A0-FE9E25A891F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9625" y="4619625"/>
            <a:ext cx="404812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F5C542"/>
            </a:solidFill>
            <a:prstDash val="solid"/>
          </a:ln>
        </p:spPr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C6C7CBC9-F26E-4DB7-A4E3-3F4289E673F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00125" y="4819650"/>
            <a:ext cx="3667125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3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Unresolved claim</a:t>
            </a:r>
          </a:p>
        </p:txBody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528C436B-E8EE-4148-8573-2321CAC43FA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619750" y="4886325"/>
            <a:ext cx="666750" cy="228600"/>
          </a:xfrm>
          <a:prstGeom xmlns:a="http://schemas.openxmlformats.org/drawingml/2006/main" prst="rightArrow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EF94799A-5701-4A08-8F32-5379E581F1D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048500" y="4619625"/>
            <a:ext cx="433387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4EB63B85-104B-4F5F-91F4-1B945B33DB8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239000" y="4762500"/>
            <a:ext cx="3952875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Mateo's individual causal variant or exposure</a:t>
            </a:r>
          </a:p>
        </p:txBody>
      </p:sp>
    </p:spTree>
    <p:extLst>
      <p:ext uri="{BB962C8B-B14F-4D97-AF65-F5344CB8AC3E}">
        <p14:creationId xmlns:p14="http://schemas.microsoft.com/office/powerpoint/2010/main" val="2030069428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597BE9D8-D815-4F71-BD05-430672C5754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31D0D92C-7F8A-49E1-A2C6-27D7346169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E6E67696-31E5-4D58-84D6-2B676084AE0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GENETICS • LESSON 20 • CONCRETE DECISION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743772CE-9DAC-4EF6-B9EA-718053E545C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10/13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9CE69E3C-F197-41B0-BB58-7EB5300493D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Your team has to make a call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696E7ED7-81FD-4CEB-B271-D23E902BAB5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You are the lead geneticist at the final conference.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2BBB58F9-2806-443A-A58F-B7B57076E29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1714500"/>
            <a:ext cx="10858500" cy="952500"/>
          </a:xfrm>
          <a:prstGeom xmlns:a="http://schemas.openxmlformats.org/drawingml/2006/main" prst="roundRect">
            <a:avLst>
              <a:gd name="adj" fmla="val 12000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028B5C76-615E-4F0E-A27F-ED288CCE2EF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14400" y="1924050"/>
            <a:ext cx="10363200" cy="552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3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The team must approve one conclusion that will be shared…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7FBC062B-931A-43F6-B34C-82513A5677C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42950" y="3143250"/>
            <a:ext cx="33337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A3F7DAB3-0773-447F-B2F2-BBA58FCD04F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14400" y="3286125"/>
            <a:ext cx="2990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A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939E8801-78AB-4172-98FA-1AEBA8F9D7E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14400" y="3600450"/>
            <a:ext cx="29908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Use a multifactorial, IRF6-informed model while stating…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F10893B7-54B5-41F2-8AA8-61BF277A597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457700" y="3143250"/>
            <a:ext cx="33337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3B3648B1-1245-4105-9254-9DBE282D112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629150" y="3286125"/>
            <a:ext cx="2990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B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3CB71441-6C88-43E1-A869-9D7261707B0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629150" y="3600450"/>
            <a:ext cx="29908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Declare a pathogenic IRF6 variant that was…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154CACD9-DD9E-4C46-AB87-BBC52BCE912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72450" y="3143250"/>
            <a:ext cx="33337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F91AB211-9EBB-4028-8ECE-33801CDA175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43900" y="3286125"/>
            <a:ext cx="2990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C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33056744-1205-4273-BB1B-173E072C601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43900" y="3600450"/>
            <a:ext cx="29908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Say genetics contributes no useful information.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CB88690D-2503-4EA3-AF45-EF291D098EA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714500" y="5048250"/>
            <a:ext cx="8763000" cy="552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1">
                <a:solidFill>
                  <a:srgbClr val="BDF6D4"/>
                </a:solidFill>
                <a:latin typeface="Aptos"/>
                <a:ea typeface="Aptos"/>
                <a:cs typeface="Aptos"/>
              </a:defRPr>
            </a:pPr>
            <a:r>
              <a:rPr sz="1275" b="1">
                <a:solidFill>
                  <a:srgbClr val="BDF6D4"/>
                </a:solidFill>
                <a:latin typeface="Aptos"/>
                <a:ea typeface="Aptos"/>
                <a:cs typeface="Aptos"/>
              </a:rPr>
              <a:t>Choose the conclusion and cite case evidence plus…</a:t>
            </a:r>
          </a:p>
        </p:txBody>
      </p:sp>
    </p:spTree>
    <p:extLst>
      <p:ext uri="{BB962C8B-B14F-4D97-AF65-F5344CB8AC3E}">
        <p14:creationId xmlns:p14="http://schemas.microsoft.com/office/powerpoint/2010/main" val="349421538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23F6DF7D-F396-4860-BF9E-85F23869CC2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B8A52CB9-26D1-4E24-85CF-81C0766E74C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040D2DD7-48A6-4D64-8880-EA82763F9A8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GENETICS • LESSON 20 • DECISION DEFENSE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B43E08B-0B73-4A04-9C1D-4B88F08C820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11/13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1FEC4059-0E42-486D-B92A-9A06F6656FF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Defend the strongest evidence-based decision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58BF6225-F175-4A2D-8BCB-12C55626D7F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Pause before revealing this slide. A claim is only as strong as its evidence and limits.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B4934468-DEC1-447D-9125-5AC3D1D70A3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52500" y="2095500"/>
            <a:ext cx="10287000" cy="1143000"/>
          </a:xfrm>
          <a:prstGeom xmlns:a="http://schemas.openxmlformats.org/drawingml/2006/main" prst="roundRect">
            <a:avLst>
              <a:gd name="adj" fmla="val 10000"/>
            </a:avLst>
          </a:prstGeom>
          <a:solidFill xmlns:a="http://schemas.openxmlformats.org/drawingml/2006/main">
            <a:srgbClr val="2FD27A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5E3C4127-5823-4B23-8EB5-4D4B1863760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238250" y="2381250"/>
            <a:ext cx="9715500" cy="590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725" b="1">
                <a:solidFill>
                  <a:srgbClr val="06140F"/>
                </a:solidFill>
                <a:latin typeface="Aptos"/>
                <a:ea typeface="Aptos"/>
                <a:cs typeface="Aptos"/>
              </a:defRPr>
            </a:pPr>
            <a:r>
              <a:rPr sz="1725" b="1">
                <a:solidFill>
                  <a:srgbClr val="06140F"/>
                </a:solidFill>
                <a:latin typeface="Aptos"/>
                <a:ea typeface="Aptos"/>
                <a:cs typeface="Aptos"/>
              </a:rPr>
              <a:t>Use a multifactorial, IRF6-informed model while stating that Mateo's cause is unproven.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43ED9C8E-09A8-43A8-9B6B-D1444228885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43000" y="3714750"/>
            <a:ext cx="4095750" cy="1190625"/>
          </a:xfrm>
          <a:prstGeom xmlns:a="http://schemas.openxmlformats.org/drawingml/2006/main" prst="roundRect">
            <a:avLst>
              <a:gd name="adj" fmla="val 96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2BC11F0C-E904-48DA-9385-FDACCF9D539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314450" y="3857625"/>
            <a:ext cx="3752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EVIDENCE TO CITE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15094632-492E-4CCD-AD66-ABD5188D074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314450" y="4171950"/>
            <a:ext cx="3752850" cy="60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GEN20-E1 + GEN20-E2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DECF60EC-174B-465A-A743-F13B03C4ABE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619750" y="3714750"/>
            <a:ext cx="5429250" cy="1190625"/>
          </a:xfrm>
          <a:prstGeom xmlns:a="http://schemas.openxmlformats.org/drawingml/2006/main" prst="roundRect">
            <a:avLst>
              <a:gd name="adj" fmla="val 96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6BBC4C6E-E2A3-4AED-9B7F-B6D212C5EDC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791200" y="3857625"/>
            <a:ext cx="50863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CLAIM CEILING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3A80AA05-018F-4279-9B3D-0A16F7B3518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791200" y="4171950"/>
            <a:ext cx="5086350" cy="60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You may synthesize the best-supported model. You may not add a molecular diagnosis absent from the case file.</a:t>
            </a:r>
          </a:p>
        </p:txBody>
      </p:sp>
    </p:spTree>
    <p:extLst>
      <p:ext uri="{BB962C8B-B14F-4D97-AF65-F5344CB8AC3E}">
        <p14:creationId xmlns:p14="http://schemas.microsoft.com/office/powerpoint/2010/main" val="510078439"/>
      </p:ext>
    </p:extLst>
  </p:cSld>
</p:sld>
</file>

<file path=ppt/slides/slide12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CF78F917-6A17-474D-8662-E99171813B5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F0F15E68-7E95-4FC0-8214-C4EA03B8AB0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2C7B123E-31F6-4021-8EA6-C00A89F17C7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GENETICS • LESSON 20 • EXIT AND NEXT UNLOCK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7D378F8F-EB10-449A-A2F0-39314B395A6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12/13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C3A0C23C-C7F5-4616-AAAA-1B2624D2015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Leave with the idea. Enter with the next question.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213FCCA0-C344-44F3-9888-5AA2F577CB8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7250" y="2333625"/>
            <a:ext cx="4810125" cy="1809750"/>
          </a:xfrm>
          <a:prstGeom xmlns:a="http://schemas.openxmlformats.org/drawingml/2006/main" prst="roundRect">
            <a:avLst>
              <a:gd name="adj" fmla="val 6316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BE76C189-74E9-415A-AC73-A1A5B1214CD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28700" y="2476500"/>
            <a:ext cx="446722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TODAY'S EXIT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61D2DE0A-B3D0-47EC-BB35-14807ECF62F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28700" y="2790825"/>
            <a:ext cx="4467225" cy="1219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Mateo's strongest genetic story is multifactorial and evidence-bounded: IRF6 explains a pathway, not a proven individual cause.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05732B5D-5FB7-4669-B617-36FB02DA253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524625" y="2333625"/>
            <a:ext cx="4810125" cy="1809750"/>
          </a:xfrm>
          <a:prstGeom xmlns:a="http://schemas.openxmlformats.org/drawingml/2006/main" prst="roundRect">
            <a:avLst>
              <a:gd name="adj" fmla="val 6316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64851659-9F27-4255-8060-55D7A611311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96075" y="2476500"/>
            <a:ext cx="446722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NEXT UNLOCK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2203D216-B3EE-4D0D-AEC3-FF45E6FC87E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96075" y="2790825"/>
            <a:ext cx="4467225" cy="1219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The genetics team has now assembled Mateo's complete molecular story, from first clue to ethics. But genetics cannot…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F4C51DA3-13B5-4A6B-9A38-AA0BABC7B47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571750" y="4857750"/>
            <a:ext cx="7048500" cy="342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Use today's takeaway as evidence when the next lesson begins.</a:t>
            </a:r>
          </a:p>
        </p:txBody>
      </p:sp>
    </p:spTree>
    <p:extLst>
      <p:ext uri="{BB962C8B-B14F-4D97-AF65-F5344CB8AC3E}">
        <p14:creationId xmlns:p14="http://schemas.microsoft.com/office/powerpoint/2010/main" val="582809935"/>
      </p:ext>
    </p:extLst>
  </p:cSld>
</p:sld>
</file>

<file path=ppt/slides/slide13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80DC1DCE-5CE9-4F73-84B5-06656734776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7C71DAC5-E6B3-4B41-A48F-B5C9F262136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D57D91ED-C259-4DFC-826D-95BA550C558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GENETICS • LESSON 20 • SOURCES AND ALIGNMENT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85971B67-9705-48D6-9E46-7D24FB42376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13/13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81AF5DBE-4685-4406-9193-15827C79063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Evidence behind today's lesson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673F7FB2-F3E4-4FEF-9D6C-F9AC3952323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Required reasoning stays inside the lesson. These sources support the explainer and are optional for students.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1249E52D-91EE-4879-80B0-3A4DA7F7057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42950" y="2047875"/>
            <a:ext cx="7239000" cy="2952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>
            <a:normAutofit fontScale="100000"/>
          </a:bodyPr>
          <a:lstStyle xmlns:a="http://schemas.openxmlformats.org/drawingml/2006/main"/>
          <a:p xmlns:a="http://schemas.openxmlformats.org/drawingml/2006/main">
            <a:pPr marL="20" indent="-12">
              <a:buChar char="•"/>
              <a:defRPr sz="1125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125">
                <a:solidFill>
                  <a:srgbClr val="F7F3E8"/>
                </a:solidFill>
                <a:latin typeface="Aptos"/>
                <a:ea typeface="Aptos"/>
                <a:cs typeface="Aptos"/>
              </a:rPr>
              <a:t>Kondo et al. 2002, Mutations in IRF6 cause VWS and PPS (Nat Genet)</a:t>
            </a:r>
          </a:p>
          <a:p xmlns:a="http://schemas.openxmlformats.org/drawingml/2006/main">
            <a:pPr marL="20" indent="-12">
              <a:buChar char="•"/>
              <a:defRPr sz="1125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125">
                <a:solidFill>
                  <a:srgbClr val="F7F3E8"/>
                </a:solidFill>
                <a:latin typeface="Aptos"/>
                <a:ea typeface="Aptos"/>
                <a:cs typeface="Aptos"/>
              </a:rPr>
              <a:t>Leslie et al. 2012, IRF6 variants in VWS and PPS (Genet Med)</a:t>
            </a:r>
          </a:p>
          <a:p xmlns:a="http://schemas.openxmlformats.org/drawingml/2006/main">
            <a:pPr marL="20" indent="-12">
              <a:buChar char="•"/>
              <a:defRPr sz="1125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125">
                <a:solidFill>
                  <a:srgbClr val="F7F3E8"/>
                </a:solidFill>
                <a:latin typeface="Aptos"/>
                <a:ea typeface="Aptos"/>
                <a:cs typeface="Aptos"/>
              </a:rPr>
              <a:t>Rahimov et al. 2008, AP-2alpha site in an IRF6 enhancer and cleft lip (Nat Genet)</a:t>
            </a:r>
          </a:p>
          <a:p xmlns:a="http://schemas.openxmlformats.org/drawingml/2006/main">
            <a:pPr marL="20" indent="-12">
              <a:buChar char="•"/>
              <a:defRPr sz="1125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125">
                <a:solidFill>
                  <a:srgbClr val="F7F3E8"/>
                </a:solidFill>
                <a:latin typeface="Aptos"/>
                <a:ea typeface="Aptos"/>
                <a:cs typeface="Aptos"/>
              </a:rPr>
              <a:t>Babai &amp; Irving 2023, Orofacial Clefts: Genetics of CL/P (Genes)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3C3CDD69-8128-45AC-9BB6-ABC92084ED3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34375" y="2143125"/>
            <a:ext cx="3048000" cy="1619250"/>
          </a:xfrm>
          <a:prstGeom xmlns:a="http://schemas.openxmlformats.org/drawingml/2006/main" prst="roundRect">
            <a:avLst>
              <a:gd name="adj" fmla="val 7059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CB09609D-5E1C-4750-8972-A8F77CE2B99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05825" y="2286000"/>
            <a:ext cx="27051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PLTW CONNECTION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50309892-791B-4354-A6D1-BC1763DB6E0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05825" y="2600325"/>
            <a:ext cx="2705100" cy="1028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Cumulative genetics; integrated genetics and interventions • How a cleft arises and connects across body systems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42677E36-3929-46C7-B530-43EEF74FF04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34375" y="4048125"/>
            <a:ext cx="3048000" cy="1219200"/>
          </a:xfrm>
          <a:prstGeom xmlns:a="http://schemas.openxmlformats.org/drawingml/2006/main" prst="roundRect">
            <a:avLst>
              <a:gd name="adj" fmla="val 9375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2DFB228C-2150-49DF-87F9-B9C354B46A2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05825" y="4191000"/>
            <a:ext cx="27051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INTEGRITY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F29EF4A1-A1B4-4B36-8D91-EBA0A5B8444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05825" y="4505325"/>
            <a:ext cx="2705100" cy="6286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99855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Composite case. Illustration, not clinical photography. No outside lookup is required.</a:t>
            </a:r>
          </a:p>
        </p:txBody>
      </p:sp>
    </p:spTree>
    <p:extLst>
      <p:ext uri="{BB962C8B-B14F-4D97-AF65-F5344CB8AC3E}">
        <p14:creationId xmlns:p14="http://schemas.microsoft.com/office/powerpoint/2010/main" val="749522208"/>
      </p:ext>
    </p:extLst>
  </p:cSld>
</p:sld>
</file>

<file path=ppt/theme/theme1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2026-07-11T02:02:46.7290000Z</dcterms:created>
  <dcterms:modified xsi:type="dcterms:W3CDTF">2026-07-11T02:02:46.7290000Z</dcterms:modified>
</coreProperties>
</file>