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7255bbc351a4206" /><Relationship Type="http://schemas.openxmlformats.org/officeDocument/2006/relationships/extended-properties" Target="/docProps/app.xml" Id="Rc9c832f4d36949b1" /><Relationship Type="http://schemas.openxmlformats.org/officeDocument/2006/relationships/officeDocument" Target="/ppt/presentation.xml" Id="Rb7809ae6bd7f4df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12ad4b348d54652"/>
  </p:sldMasterIdLst>
  <p:notesMasterIdLst>
    <p:notesMasterId xmlns:r="http://schemas.openxmlformats.org/officeDocument/2006/relationships" r:id="R1f61e55696b74d75"/>
  </p:notesMasterIdLst>
  <p:sldIdLst>
    <p:sldId xmlns:r="http://schemas.openxmlformats.org/officeDocument/2006/relationships" id="256" r:id="R4701ff66552b488a"/>
    <p:sldId xmlns:r="http://schemas.openxmlformats.org/officeDocument/2006/relationships" id="257" r:id="R41ba5fa29dae4d67"/>
    <p:sldId xmlns:r="http://schemas.openxmlformats.org/officeDocument/2006/relationships" id="258" r:id="Rac7da662ec8d40f1"/>
    <p:sldId xmlns:r="http://schemas.openxmlformats.org/officeDocument/2006/relationships" id="259" r:id="R02eadc99f8b84596"/>
    <p:sldId xmlns:r="http://schemas.openxmlformats.org/officeDocument/2006/relationships" id="260" r:id="Rf1921092fa134370"/>
    <p:sldId xmlns:r="http://schemas.openxmlformats.org/officeDocument/2006/relationships" id="261" r:id="Rfcb707efa1824d04"/>
    <p:sldId xmlns:r="http://schemas.openxmlformats.org/officeDocument/2006/relationships" id="262" r:id="R544dbdef9048420c"/>
    <p:sldId xmlns:r="http://schemas.openxmlformats.org/officeDocument/2006/relationships" id="263" r:id="R3dd64592739d4053"/>
    <p:sldId xmlns:r="http://schemas.openxmlformats.org/officeDocument/2006/relationships" id="264" r:id="R51b64c77a2b849a0"/>
    <p:sldId xmlns:r="http://schemas.openxmlformats.org/officeDocument/2006/relationships" id="265" r:id="R2e2d0ecb9b15490c"/>
    <p:sldId xmlns:r="http://schemas.openxmlformats.org/officeDocument/2006/relationships" id="266" r:id="Rc367cd3b15694baf"/>
    <p:sldId xmlns:r="http://schemas.openxmlformats.org/officeDocument/2006/relationships" id="267" r:id="Rc9bd43fec1314b95"/>
    <p:sldId xmlns:r="http://schemas.openxmlformats.org/officeDocument/2006/relationships" id="268" r:id="R0c18a23f450c4c9c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4283cb73c1a45b4" /><Relationship Type="http://schemas.openxmlformats.org/officeDocument/2006/relationships/slideMaster" Target="/ppt/slideMasters/slideMaster1.xml" Id="R012ad4b348d54652" /><Relationship Type="http://schemas.openxmlformats.org/officeDocument/2006/relationships/notesMaster" Target="/ppt/notesMasters/notesMaster1.xml" Id="R1f61e55696b74d75" /><Relationship Type="http://schemas.openxmlformats.org/officeDocument/2006/relationships/presProps" Target="/ppt/presProps.xml" Id="R64165446b5fc4203" /><Relationship Type="http://schemas.openxmlformats.org/officeDocument/2006/relationships/tableStyles" Target="/ppt/tableStyles.xml" Id="Rb831ac65ad894b32" /><Relationship Type="http://schemas.openxmlformats.org/officeDocument/2006/relationships/slide" Target="/ppt/slides/slide1.xml" Id="R4701ff66552b488a" /><Relationship Type="http://schemas.openxmlformats.org/officeDocument/2006/relationships/slide" Target="/ppt/slides/slide2.xml" Id="R41ba5fa29dae4d67" /><Relationship Type="http://schemas.openxmlformats.org/officeDocument/2006/relationships/slide" Target="/ppt/slides/slide3.xml" Id="Rac7da662ec8d40f1" /><Relationship Type="http://schemas.openxmlformats.org/officeDocument/2006/relationships/slide" Target="/ppt/slides/slide4.xml" Id="R02eadc99f8b84596" /><Relationship Type="http://schemas.openxmlformats.org/officeDocument/2006/relationships/slide" Target="/ppt/slides/slide5.xml" Id="Rf1921092fa134370" /><Relationship Type="http://schemas.openxmlformats.org/officeDocument/2006/relationships/slide" Target="/ppt/slides/slide6.xml" Id="Rfcb707efa1824d04" /><Relationship Type="http://schemas.openxmlformats.org/officeDocument/2006/relationships/slide" Target="/ppt/slides/slide7.xml" Id="R544dbdef9048420c" /><Relationship Type="http://schemas.openxmlformats.org/officeDocument/2006/relationships/slide" Target="/ppt/slides/slide8.xml" Id="R3dd64592739d4053" /><Relationship Type="http://schemas.openxmlformats.org/officeDocument/2006/relationships/slide" Target="/ppt/slides/slide9.xml" Id="R51b64c77a2b849a0" /><Relationship Type="http://schemas.openxmlformats.org/officeDocument/2006/relationships/slide" Target="/ppt/slides/slide10.xml" Id="R2e2d0ecb9b15490c" /><Relationship Type="http://schemas.openxmlformats.org/officeDocument/2006/relationships/slide" Target="/ppt/slides/slide11.xml" Id="Rc367cd3b15694baf" /><Relationship Type="http://schemas.openxmlformats.org/officeDocument/2006/relationships/slide" Target="/ppt/slides/slide12.xml" Id="Rc9bd43fec1314b95" /><Relationship Type="http://schemas.openxmlformats.org/officeDocument/2006/relationships/slide" Target="/ppt/slides/slide13.xml" Id="R0c18a23f450c4c9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28cf030fff6495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eb52a6c3fd74d3b" /><Relationship Type="http://schemas.openxmlformats.org/officeDocument/2006/relationships/notesMaster" Target="/ppt/notesMasters/notesMaster1.xml" Id="R8d2adafb3467473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7602eb22a064e12" /><Relationship Type="http://schemas.openxmlformats.org/officeDocument/2006/relationships/notesMaster" Target="/ppt/notesMasters/notesMaster1.xml" Id="R7745cf9d0046497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9bdca9f679c474c" /><Relationship Type="http://schemas.openxmlformats.org/officeDocument/2006/relationships/notesMaster" Target="/ppt/notesMasters/notesMaster1.xml" Id="Rd6dc982aae9e4fb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7525db761fd40e2" /><Relationship Type="http://schemas.openxmlformats.org/officeDocument/2006/relationships/notesMaster" Target="/ppt/notesMasters/notesMaster1.xml" Id="Rce2e70f02224452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da6072438424db6" /><Relationship Type="http://schemas.openxmlformats.org/officeDocument/2006/relationships/notesMaster" Target="/ppt/notesMasters/notesMaster1.xml" Id="R803f9c951ad74ed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7e524ddfd7d4fc4" /><Relationship Type="http://schemas.openxmlformats.org/officeDocument/2006/relationships/notesMaster" Target="/ppt/notesMasters/notesMaster1.xml" Id="R04b1358b9f554dc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ea7f05330184672" /><Relationship Type="http://schemas.openxmlformats.org/officeDocument/2006/relationships/notesMaster" Target="/ppt/notesMasters/notesMaster1.xml" Id="R59ba86eb0976405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9383421ccb94efb" /><Relationship Type="http://schemas.openxmlformats.org/officeDocument/2006/relationships/notesMaster" Target="/ppt/notesMasters/notesMaster1.xml" Id="R4ca4a1f79b234d7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54df5a90449411f" /><Relationship Type="http://schemas.openxmlformats.org/officeDocument/2006/relationships/notesMaster" Target="/ppt/notesMasters/notesMaster1.xml" Id="Rd2c5a22a18c04f2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bd57fa7adbd4561" /><Relationship Type="http://schemas.openxmlformats.org/officeDocument/2006/relationships/notesMaster" Target="/ppt/notesMasters/notesMaster1.xml" Id="Re054fddd493945a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db0db7e22ca4c0a" /><Relationship Type="http://schemas.openxmlformats.org/officeDocument/2006/relationships/notesMaster" Target="/ppt/notesMasters/notesMaster1.xml" Id="R0540d1a0846c45e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a4b425ae7f949d5" /><Relationship Type="http://schemas.openxmlformats.org/officeDocument/2006/relationships/notesMaster" Target="/ppt/notesMasters/notesMaster1.xml" Id="Re5790c546e364fe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0c67f1329fe46c4" /><Relationship Type="http://schemas.openxmlformats.org/officeDocument/2006/relationships/notesMaster" Target="/ppt/notesMasters/notesMaster1.xml" Id="Ree3936bfed594d0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2479b7556db411a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f82cf0866b94d90" /><Relationship Type="http://schemas.openxmlformats.org/officeDocument/2006/relationships/slideLayout" Target="/ppt/slideLayouts/slideLayout1.xml" Id="Re3367bd54f9d4134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3367bd54f9d4134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90463961574669" /><Relationship Type="http://schemas.openxmlformats.org/officeDocument/2006/relationships/image" Target="/ppt/media/image.bin" Id="R0c69479880794d63" /><Relationship Type="http://schemas.openxmlformats.org/officeDocument/2006/relationships/notesSlide" Target="/ppt/notesSlides/notesSlide1.xml" Id="R749a37dc9c914f8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fe10609a5d14f3d" /><Relationship Type="http://schemas.openxmlformats.org/officeDocument/2006/relationships/notesSlide" Target="/ppt/notesSlides/notesSlide2.xml" Id="R42503cf8b004408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505d9f74714f3b" /><Relationship Type="http://schemas.openxmlformats.org/officeDocument/2006/relationships/notesSlide" Target="/ppt/notesSlides/notesSlide3.xml" Id="R5db8da3129ad49e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807c9eabac5448a" /><Relationship Type="http://schemas.openxmlformats.org/officeDocument/2006/relationships/notesSlide" Target="/ppt/notesSlides/notesSlide4.xml" Id="Ra97b3ee72ba64e3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452c990de44ecf" /><Relationship Type="http://schemas.openxmlformats.org/officeDocument/2006/relationships/image" Target="/ppt/media/image2.bin" Id="Racf7635d4cc54eaf" /><Relationship Type="http://schemas.openxmlformats.org/officeDocument/2006/relationships/notesSlide" Target="/ppt/notesSlides/notesSlide5.xml" Id="Rc50b0c14981d4c3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50631d3170548ed" /><Relationship Type="http://schemas.openxmlformats.org/officeDocument/2006/relationships/image" Target="/ppt/media/image3.bin" Id="R1218129c8307451b" /><Relationship Type="http://schemas.openxmlformats.org/officeDocument/2006/relationships/notesSlide" Target="/ppt/notesSlides/notesSlide6.xml" Id="R717f74e2046345d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f18cc423a7476e" /><Relationship Type="http://schemas.openxmlformats.org/officeDocument/2006/relationships/notesSlide" Target="/ppt/notesSlides/notesSlide7.xml" Id="Rac2b400231eb4c4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e0a22b6f192425c" /><Relationship Type="http://schemas.openxmlformats.org/officeDocument/2006/relationships/image" Target="/ppt/media/image4.bin" Id="R9c58aa9ac7fc4dda" /><Relationship Type="http://schemas.openxmlformats.org/officeDocument/2006/relationships/notesSlide" Target="/ppt/notesSlides/notesSlide8.xml" Id="R963d79638da64ae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71e58515b7d4555" /><Relationship Type="http://schemas.openxmlformats.org/officeDocument/2006/relationships/notesSlide" Target="/ppt/notesSlides/notesSlide9.xml" Id="Ra9422a9e9fcb4bc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7dbb0872824aee" /><Relationship Type="http://schemas.openxmlformats.org/officeDocument/2006/relationships/notesSlide" Target="/ppt/notesSlides/notesSlide10.xml" Id="R5050c83792d8454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d01066d8654439d" /><Relationship Type="http://schemas.openxmlformats.org/officeDocument/2006/relationships/notesSlide" Target="/ppt/notesSlides/notesSlide11.xml" Id="Ra12288b349f14d0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756ff0a3774b51" /><Relationship Type="http://schemas.openxmlformats.org/officeDocument/2006/relationships/notesSlide" Target="/ppt/notesSlides/notesSlide12.xml" Id="R4cfe0de1094f416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f7327664228487f" /><Relationship Type="http://schemas.openxmlformats.org/officeDocument/2006/relationships/notesSlide" Target="/ppt/notesSlides/notesSlide13.xml" Id="R555ef8e25a41460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99EFDEA-A003-4599-9C05-F2CB5967A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0C90021-A376-4CB1-9774-A155272FE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D41A305-CCFC-4FCC-A013-A368D87CD6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19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A136E2-4DA5-4460-BB43-0E69E1F0B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E987B6-7817-4B26-B2AF-1DD7DDD61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Should We, and Who Decides?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B71F0EA-EAAA-4FA5-B9B0-3DF7C2D99D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Should we genetically intervene in clefting, and who has the right to make that decision?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02351A6-8C9E-49BC-A39A-5B61E3165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An ethical decision weighs benefit, harm, autonomy, heritability, access, and alternatives before technical possibility.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c69479880794d6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11162230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A0E40FB-0078-4285-8FAF-5EC90D519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0B52F7-09D4-4E20-ABDA-D31AC08207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435E4EB-D4CF-43B8-A798-BAC7FD0DD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19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EC6C0BD-772C-416F-B297-AA22A237D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DD81AAD-D2CE-4372-A265-6165EC523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4E1EEF0-0F11-497E-9F13-4AB52F48E2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B173C4D-FD93-4B26-9F29-D54B727F73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048E2C0-0AB4-448B-899C-924BC26EA8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Gene editing, pathway rescue, and gene-dosage modulation are different strategies with different targets and risks.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4EFFFEC-B97E-4417-A394-A883E0A97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66197896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4D8F5F4-B439-4048-BB8F-89070A916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7EBB8CE-6FBE-4287-A3C6-1BEA852EE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039EFC-C1F3-4AAA-A4D2-B1E96FB32F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19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9FDED6-03E5-4528-91C7-CC074865A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E8BF57-7071-43F6-A78E-87A58553A6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699D37D-CA15-48C7-B843-4518EEAA0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6A9CA95-3C63-4D59-9A01-7A6E883649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5F23910-9960-4798-867B-82966571B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86A84AB-860C-48A1-98D3-7380C46B56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B176F68-F610-4AAB-9085-7508E83E6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2A0DF8B-4329-4F00-A0BA-3B35D89939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68F8333-02A7-49A4-8D0E-3D10332C1D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8764EC8-E394-46C1-A6BA-741197644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7A5CA46-8A6F-4A0A-A86A-6EF5C0FC41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8D7DE49-95D9-4A80-8A39-20E9229E5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12756615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C23A7FC-A5F1-4AE1-B1B7-38DF24B0D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A0A34D3-8C95-4D92-BC33-5231BF6525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75323B0-21AD-4776-A5BD-95D22D255B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19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68A2EB-985A-4EF7-91C0-8B9A461258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BC0C88-3C89-4E6C-BA80-60AF7FFAE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37928EE-0637-4F46-AB0C-A16C73D14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An ethical decision weighs benefit, harm, autonomy, heritability, access, and alternatives before technical possibility.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9A3F6A0-4302-40B6-8CDD-A7280555FC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BC77FB7-DDA4-42C3-B65B-D59FFD039B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638C531-7E59-423C-803D-055C463F09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77B7A20-B1C2-4442-AC44-FB9A07AE09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67DA00E-18C7-4D3C-8D44-5168DB758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0800351-42F1-460A-B845-6BE25091A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76D04BA-773B-45F2-A38E-2CB226B77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AFA5CB6-0A9F-411F-A954-5829DB2A6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FDF409C-4B7F-499E-B034-F233D14F88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506978292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7CB86CA-FF58-44EE-B351-1D6903F20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FF7525-47FE-4BCB-B4CA-47116E8534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258DE6-FAC5-4C65-B41A-73778110C3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19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54A0E4-9379-436A-B51C-8DCD8D9812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936A5C-AC1E-473A-B358-E5A08FEC6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A29985F-A33D-4ACF-B003-19E8CB83F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cf7635d4cc54eaf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3328914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0A0E189-1948-4B91-847F-8DA894800F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4F3CE15-FFF9-4159-ACEF-8BA7955B2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793983-5681-4BA5-AF73-810888AB7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19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5982927-4839-4CDC-A2A1-2C5ADDCEEF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2D23DED-A7B5-44C1-8A62-B6FCAAD4C2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2B01DD0-D7F0-4A3B-B435-72E9757205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community bridge decision needs more than an engineer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218129c8307451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9133572-B3A0-40B6-A70E-4F51948576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0D6CEAF-9A20-49D9-BAB1-0EAB57271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206AE73-629E-4ABD-8D8E-BDFDCECDD4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Who experiences the benefits and risks?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3E51659-A71E-4BF0-AD1D-7F8DFC1B5E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E124C3E-821B-4008-B6AE-A62921451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B8CC6FC-E5B1-4E4A-9203-ABDB29C034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voices are missing if only engineers decide?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375D0EE-2E7F-4BCC-AA5F-D06125F70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381CCBC-BB2B-4FBD-88DF-C83388CB1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4BF82EE-841E-41FD-8BC5-932A7F088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does an irreversible choice change the process?</a:t>
            </a:r>
          </a:p>
        </p:txBody>
      </p:sp>
    </p:spTree>
    <p:extLst>
      <p:ext uri="{BB962C8B-B14F-4D97-AF65-F5344CB8AC3E}">
        <p14:creationId xmlns:p14="http://schemas.microsoft.com/office/powerpoint/2010/main" val="81674428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027A39E-8A04-443F-A02A-1D6A30CA6E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49A066-8D6F-4881-93A7-581468A04C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9870D9F-7E40-4C72-8F99-4193D41390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19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C5E85C-4C2E-4D55-BF93-D1CC786ACF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45B4F3-D162-4DFC-9363-879CE2BD0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7DB07A-0774-472F-9D4B-4428D3D1B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C555CAD-77D9-4C23-A12F-30690759C2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406207F-6D74-41EB-B0FC-BEF8DD16B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1A2FE0B-4FFC-4ED0-8A4F-AE9186F6E1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somatic from germline effects.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D78941F-E946-45B2-8CE9-1DFE07D21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BABF2F1-B311-46AD-9898-5995851DF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40A4F6E-7ADD-4D65-8883-82657B9DB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intervention with effective existing care.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5ADCECE-3B15-4D95-8454-0528E1FE4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F7E693C-7EEC-4EBF-BBD2-7B5C6ABA2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999EB13-C89E-47DC-B246-109179DA5B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Include affected communities and equity in governance.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5A558C6-BA2D-485C-A99D-17679936D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Human genetic intervention has deeper identity and heritability questions than infrastructure planning.</a:t>
            </a:r>
          </a:p>
        </p:txBody>
      </p:sp>
    </p:spTree>
    <p:extLst>
      <p:ext uri="{BB962C8B-B14F-4D97-AF65-F5344CB8AC3E}">
        <p14:creationId xmlns:p14="http://schemas.microsoft.com/office/powerpoint/2010/main" val="17465102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A4016BD-FC0D-470F-AA11-1BA303D0F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1711B1-6279-4656-89B6-01C662D8DC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C2FE1D-2713-47A4-9E91-A00810B3D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19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A00D788-A104-4899-AC94-371499A783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85BA31A-E43A-4BC1-99C4-236EB50FE3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Apply an ethics matrix to a future cleft intervention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DB176C5-97F1-4CDC-80DD-51C551F63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c58aa9ac7fc4dd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099C618-E08C-458A-9CA1-808620786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2C03507-B241-4356-96BA-DA3E6308B4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GEN19-E1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53F2E05-5D5A-4711-A352-BB6B23C51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lip and palate already have effective multidisciplinary treatments, though access is unequal.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7CED6DE-C268-469C-B435-9445EC12D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53B0B0F-7CD5-418C-9AA7-4C727446F7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GEN19-E2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5A95655-7912-4D2B-887F-2719257ABD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Germline editing could affect future generations who cannot consent.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E8416B2-3808-42CD-BF22-74D29A8733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F6FE24A-886A-42B2-88CF-55AF48B26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GEN19-E3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362051F-4CDB-47F3-A1F5-5BAC985CCB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Access to cleft care and new technology is uneven.</a:t>
            </a:r>
          </a:p>
        </p:txBody>
      </p:sp>
    </p:spTree>
    <p:extLst>
      <p:ext uri="{BB962C8B-B14F-4D97-AF65-F5344CB8AC3E}">
        <p14:creationId xmlns:p14="http://schemas.microsoft.com/office/powerpoint/2010/main" val="76855626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8E36220-C2D1-4438-B725-D3481FDEA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8534F8-97B5-45CC-BF8A-5CC8D2E207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958397-F304-4393-AB07-36FE34E12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19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8CF6F8-0A4A-464B-8EA4-B24F617199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4B6EA4-3DA6-414E-B79C-5C8A85086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6E57AAF-3012-47B1-8517-FD3B11E8B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17F9032-22B1-4ACB-8A7B-3112B4C3F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B86CBC2-B1A1-4BCA-8907-67579650F5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Bridge benefit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344002E-DF78-4694-9BD2-C9E76CE7A5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56616CF-9245-4449-9F78-A3447A1063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C94042E-4ADC-4826-9A14-15F9C8E55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Potential health or functional benefit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9FB624B-C6BA-4900-B43A-B6B51716E0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D273C46-91B7-4B2B-BC6A-EBEE52A91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Irreversible design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698633A-D873-4535-ADDA-8E4659579C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339237D-0E26-44CE-998D-D746F8BF50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18639B3-7DEE-43F3-9603-EC220F828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Germline and long-term effects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0B74B0D-245E-4877-A70A-9242C927B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129A34F-891F-4275-8DF4-8944C5CD86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Community table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061DD4E-0673-4733-B43D-CDDE055E6E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D408252-8B54-40B6-917D-A32A08D47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4C24C3D-CBF2-45E5-86E4-3CD24D527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Patients, families, clinicians, advocates, and public governance</a:t>
            </a:r>
          </a:p>
        </p:txBody>
      </p:sp>
    </p:spTree>
    <p:extLst>
      <p:ext uri="{BB962C8B-B14F-4D97-AF65-F5344CB8AC3E}">
        <p14:creationId xmlns:p14="http://schemas.microsoft.com/office/powerpoint/2010/main" val="9921676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98E6805-30EF-43D0-A2B4-5D39DD04B1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3C7FC69-A65A-42E1-8775-B6730296D0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89762A6-7931-4405-AC6A-14B688976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19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968B67-0015-4913-9798-7AF232F3DD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397102-5D8B-4478-AAD2-41F0A9CB67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E539D76-0B9D-4B38-9A42-97F65A4C6E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chairing a future hospital ethics panel.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B37A895-741F-4F62-A898-913025BF0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071AAF8-EA6E-433B-8EA4-902A508234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proposed germline intervention may reduce cleft risk but has…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0E58394-F59E-48B2-BDAC-B895510C3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B1BDC6B-FE36-425E-97E4-52D01ADE98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C48D753-F2CC-4CFA-B74B-6920F71D7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Pause approval and require stronger safety, governance…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059EB60-E4CE-42E7-BB8F-22B46C5055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4F0858F-6D26-4DD4-B2C1-F3547EBD48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8E1E773-E91F-40F7-8F20-886AC99402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Approve because editing is technically possible.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9C46BF4-B8AA-4377-ACE4-4E1C430EE0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D852B07-2087-482E-BB8D-11EED3E404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72015A9-E81E-490F-B374-5003C8F29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Exclude people born with clefts from the…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90FAC00-7DF2-46DB-BCE4-6592E60AF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panel decision and cite two ethical…</a:t>
            </a:r>
          </a:p>
        </p:txBody>
      </p:sp>
    </p:spTree>
    <p:extLst>
      <p:ext uri="{BB962C8B-B14F-4D97-AF65-F5344CB8AC3E}">
        <p14:creationId xmlns:p14="http://schemas.microsoft.com/office/powerpoint/2010/main" val="16295942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2475A17-5F9C-4848-BDBF-9F44C382E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DF629E-4C8E-43D9-B1A4-ED3F34D8C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8AB6A1-ED44-414A-BFEE-F0217E0D9D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19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6587EF0-0176-4767-825C-CDD9CAE60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B4DB66-29B7-492C-B237-74AF985BA5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916151A-4C30-43BE-8AFF-CFCE1C3D4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14C5704-354E-43A2-B4D2-0D7F90A72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F25623D-B6F1-4CBF-9A24-84DE6ECA18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Pause approval and require stronger safety, governance, community input, and access planning.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E029818-5731-4372-87CE-8AEDAF661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5B2E172-481D-46A5-88EB-CC7A27B2F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6CAE316-A20C-4858-9087-E57A7F122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GEN19-E1 + GEN19-E2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E28A12A-44A7-4F85-840E-4ED851C28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BAD67F7-2D28-4B3A-9B4B-718082291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7D2A71B-E135-465F-B190-27AAEB8E8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reason from the supplied case. You may not claim one universal moral answer for every family or future technology.</a:t>
            </a:r>
          </a:p>
        </p:txBody>
      </p:sp>
    </p:spTree>
    <p:extLst>
      <p:ext uri="{BB962C8B-B14F-4D97-AF65-F5344CB8AC3E}">
        <p14:creationId xmlns:p14="http://schemas.microsoft.com/office/powerpoint/2010/main" val="139962148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789FFEF-E1CB-4FF9-8E9E-4D2A8D1BE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BBD215-BC21-4A5A-AAAD-C77A7CE222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1FD781-23AD-413C-89BB-5F700B8AE3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19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257E6EF-2358-4E54-A6BD-24BC6820FA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A35C65-05DE-4F91-8B87-9BB23D212F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67E52D0-1199-4B7C-AB82-DDF914C7C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D4E6ED3-7C99-4B79-85EE-105A68741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28F70A3-FC76-4C72-853C-E9311F9EDA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 ethical decision weighs benefit, harm, autonomy, heritability, access, and alternatives before technical possibility.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3C3FC6B-D2CC-4F6F-AC88-1F9A64559E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A478831-20EC-46D4-92E3-6EE207CA5E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C968EC1-B32E-40C1-81D5-CCE8D6556C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have now followed the gene from the first clue all the way to treatment and the ethics…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3E41E9D-88E1-472C-A8C2-6A0FB94D4F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916251145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80B3620-5098-44F7-84CE-1275C7729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82891F-4E26-48B6-ACB4-1546622D5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7BC011-5791-4BFA-AD29-CF70276A2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19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43ADD4-954A-4627-B94F-83E09315F7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805A0B-FE3F-4DA1-B232-51D81537D9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00DDCB-C10B-4213-8C59-D41C0F1901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00029BC-51B8-47C0-968C-EC9F3170AC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Babai &amp; Irving 2023, Orofacial Clefts: management and surgical treatment (Genes)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Wolfswinkel et al. 2022, AI-AN access to comprehensive cleft treatment (Cleft Palate Craniofac J)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Kousa et al. 2017, somatic vs germline framing in IRF6 rescue (Dev Dyn)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et al. 2012, IRF6 penetrance and counseling context (Genet Med)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DF46B72-D351-4BF9-84CC-11D622D17F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8734202-B6BC-47DD-A54C-960DFC9EED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E7FA686-178D-42F1-BB21-6AE6986CC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Bioethics of genetic medicine; patient rights • Evaluating solutions against criteria and tradeoffs; ethics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77D183E-8687-4B11-A21A-347C0109D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A13E819-3D57-461A-8F20-33F3150EF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CD4B70E-F646-4FAA-AFAB-11142671B2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66677708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2026-07-11T02:02:46.2460000Z</dcterms:created>
  <dcterms:modified xsi:type="dcterms:W3CDTF">2026-07-11T02:02:46.2460000Z</dcterms:modified>
</coreProperties>
</file>