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5ebca8f785645f0" /><Relationship Type="http://schemas.openxmlformats.org/officeDocument/2006/relationships/extended-properties" Target="/docProps/app.xml" Id="R1a7eb837777544f5" /><Relationship Type="http://schemas.openxmlformats.org/officeDocument/2006/relationships/officeDocument" Target="/ppt/presentation.xml" Id="R38fedad46611453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a123a186634413f"/>
  </p:sldMasterIdLst>
  <p:notesMasterIdLst>
    <p:notesMasterId xmlns:r="http://schemas.openxmlformats.org/officeDocument/2006/relationships" r:id="Rc1d2c9fd809e4818"/>
  </p:notesMasterIdLst>
  <p:sldIdLst>
    <p:sldId xmlns:r="http://schemas.openxmlformats.org/officeDocument/2006/relationships" id="256" r:id="Re935c19d1f6e4924"/>
    <p:sldId xmlns:r="http://schemas.openxmlformats.org/officeDocument/2006/relationships" id="257" r:id="R10c3fc9655c14897"/>
    <p:sldId xmlns:r="http://schemas.openxmlformats.org/officeDocument/2006/relationships" id="258" r:id="Rf5a8afe4963d4ee9"/>
    <p:sldId xmlns:r="http://schemas.openxmlformats.org/officeDocument/2006/relationships" id="259" r:id="R627a06a8ed81472f"/>
    <p:sldId xmlns:r="http://schemas.openxmlformats.org/officeDocument/2006/relationships" id="260" r:id="Rb7795734f7ad4e51"/>
    <p:sldId xmlns:r="http://schemas.openxmlformats.org/officeDocument/2006/relationships" id="261" r:id="R6b8d887dc3e24d4b"/>
    <p:sldId xmlns:r="http://schemas.openxmlformats.org/officeDocument/2006/relationships" id="262" r:id="R9e5aecf25a6f4475"/>
    <p:sldId xmlns:r="http://schemas.openxmlformats.org/officeDocument/2006/relationships" id="263" r:id="R932f00aff7df44e3"/>
    <p:sldId xmlns:r="http://schemas.openxmlformats.org/officeDocument/2006/relationships" id="264" r:id="R6eab89d9edad48b5"/>
    <p:sldId xmlns:r="http://schemas.openxmlformats.org/officeDocument/2006/relationships" id="265" r:id="Re875e6a45e37472d"/>
    <p:sldId xmlns:r="http://schemas.openxmlformats.org/officeDocument/2006/relationships" id="266" r:id="Rd30a2d6dc8034f69"/>
    <p:sldId xmlns:r="http://schemas.openxmlformats.org/officeDocument/2006/relationships" id="267" r:id="R6b461fcb92b149ad"/>
    <p:sldId xmlns:r="http://schemas.openxmlformats.org/officeDocument/2006/relationships" id="268" r:id="Raa3b5d036f464a2a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219ec5c83e145fe" /><Relationship Type="http://schemas.openxmlformats.org/officeDocument/2006/relationships/slideMaster" Target="/ppt/slideMasters/slideMaster1.xml" Id="R7a123a186634413f" /><Relationship Type="http://schemas.openxmlformats.org/officeDocument/2006/relationships/notesMaster" Target="/ppt/notesMasters/notesMaster1.xml" Id="Rc1d2c9fd809e4818" /><Relationship Type="http://schemas.openxmlformats.org/officeDocument/2006/relationships/presProps" Target="/ppt/presProps.xml" Id="Rdf4eae835b904b67" /><Relationship Type="http://schemas.openxmlformats.org/officeDocument/2006/relationships/tableStyles" Target="/ppt/tableStyles.xml" Id="Rcbbf328fd84846b2" /><Relationship Type="http://schemas.openxmlformats.org/officeDocument/2006/relationships/slide" Target="/ppt/slides/slide1.xml" Id="Re935c19d1f6e4924" /><Relationship Type="http://schemas.openxmlformats.org/officeDocument/2006/relationships/slide" Target="/ppt/slides/slide2.xml" Id="R10c3fc9655c14897" /><Relationship Type="http://schemas.openxmlformats.org/officeDocument/2006/relationships/slide" Target="/ppt/slides/slide3.xml" Id="Rf5a8afe4963d4ee9" /><Relationship Type="http://schemas.openxmlformats.org/officeDocument/2006/relationships/slide" Target="/ppt/slides/slide4.xml" Id="R627a06a8ed81472f" /><Relationship Type="http://schemas.openxmlformats.org/officeDocument/2006/relationships/slide" Target="/ppt/slides/slide5.xml" Id="Rb7795734f7ad4e51" /><Relationship Type="http://schemas.openxmlformats.org/officeDocument/2006/relationships/slide" Target="/ppt/slides/slide6.xml" Id="R6b8d887dc3e24d4b" /><Relationship Type="http://schemas.openxmlformats.org/officeDocument/2006/relationships/slide" Target="/ppt/slides/slide7.xml" Id="R9e5aecf25a6f4475" /><Relationship Type="http://schemas.openxmlformats.org/officeDocument/2006/relationships/slide" Target="/ppt/slides/slide8.xml" Id="R932f00aff7df44e3" /><Relationship Type="http://schemas.openxmlformats.org/officeDocument/2006/relationships/slide" Target="/ppt/slides/slide9.xml" Id="R6eab89d9edad48b5" /><Relationship Type="http://schemas.openxmlformats.org/officeDocument/2006/relationships/slide" Target="/ppt/slides/slide10.xml" Id="Re875e6a45e37472d" /><Relationship Type="http://schemas.openxmlformats.org/officeDocument/2006/relationships/slide" Target="/ppt/slides/slide11.xml" Id="Rd30a2d6dc8034f69" /><Relationship Type="http://schemas.openxmlformats.org/officeDocument/2006/relationships/slide" Target="/ppt/slides/slide12.xml" Id="R6b461fcb92b149ad" /><Relationship Type="http://schemas.openxmlformats.org/officeDocument/2006/relationships/slide" Target="/ppt/slides/slide13.xml" Id="Raa3b5d036f464a2a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8ba20d29236451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8648ce54ef74a20" /><Relationship Type="http://schemas.openxmlformats.org/officeDocument/2006/relationships/notesMaster" Target="/ppt/notesMasters/notesMaster1.xml" Id="R185f4378b7d44c1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83177fe5fae64b19" /><Relationship Type="http://schemas.openxmlformats.org/officeDocument/2006/relationships/notesMaster" Target="/ppt/notesMasters/notesMaster1.xml" Id="Rcf88c28bcb314cc0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b617cc4b23174358" /><Relationship Type="http://schemas.openxmlformats.org/officeDocument/2006/relationships/notesMaster" Target="/ppt/notesMasters/notesMaster1.xml" Id="Rf813560c00c04c2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e01f89f99ee4740" /><Relationship Type="http://schemas.openxmlformats.org/officeDocument/2006/relationships/notesMaster" Target="/ppt/notesMasters/notesMaster1.xml" Id="Re2e45dbbf2074ec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1be27c8ca6a4136" /><Relationship Type="http://schemas.openxmlformats.org/officeDocument/2006/relationships/notesMaster" Target="/ppt/notesMasters/notesMaster1.xml" Id="R4785daf9b79e4fb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d4949e20d48400b" /><Relationship Type="http://schemas.openxmlformats.org/officeDocument/2006/relationships/notesMaster" Target="/ppt/notesMasters/notesMaster1.xml" Id="Rb764faf6dbdf403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1a307d38e874d21" /><Relationship Type="http://schemas.openxmlformats.org/officeDocument/2006/relationships/notesMaster" Target="/ppt/notesMasters/notesMaster1.xml" Id="R826f5482864a429f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c3c17c79f294912" /><Relationship Type="http://schemas.openxmlformats.org/officeDocument/2006/relationships/notesMaster" Target="/ppt/notesMasters/notesMaster1.xml" Id="R0b375159ab03427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b5161e624af42ee" /><Relationship Type="http://schemas.openxmlformats.org/officeDocument/2006/relationships/notesMaster" Target="/ppt/notesMasters/notesMaster1.xml" Id="Ra0419da8a07544f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ae02313c3ce4d9f" /><Relationship Type="http://schemas.openxmlformats.org/officeDocument/2006/relationships/notesMaster" Target="/ppt/notesMasters/notesMaster1.xml" Id="R5079f853a1ab4ae6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4bc891babe7048f5" /><Relationship Type="http://schemas.openxmlformats.org/officeDocument/2006/relationships/notesMaster" Target="/ppt/notesMasters/notesMaster1.xml" Id="R8e562101f62040e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434f6d7ce50247ea" /><Relationship Type="http://schemas.openxmlformats.org/officeDocument/2006/relationships/notesMaster" Target="/ppt/notesMasters/notesMaster1.xml" Id="R34af7efb768b4dc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dec65cd3abf4297" /><Relationship Type="http://schemas.openxmlformats.org/officeDocument/2006/relationships/notesMaster" Target="/ppt/notesMasters/notesMaster1.xml" Id="Rd58b6a18b5124be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7b1dd8d6c924da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d244c3a293b4460" /><Relationship Type="http://schemas.openxmlformats.org/officeDocument/2006/relationships/slideLayout" Target="/ppt/slideLayouts/slideLayout1.xml" Id="R9357a5568044497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357a5568044497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5ca2cb3d2a340cd" /><Relationship Type="http://schemas.openxmlformats.org/officeDocument/2006/relationships/image" Target="/ppt/media/image.bin" Id="R20db4b29192b4378" /><Relationship Type="http://schemas.openxmlformats.org/officeDocument/2006/relationships/notesSlide" Target="/ppt/notesSlides/notesSlide1.xml" Id="R0d8a1daccea04cb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a8d215e07b4f12" /><Relationship Type="http://schemas.openxmlformats.org/officeDocument/2006/relationships/notesSlide" Target="/ppt/notesSlides/notesSlide2.xml" Id="Rec9ae69671774ac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96f7252d114602" /><Relationship Type="http://schemas.openxmlformats.org/officeDocument/2006/relationships/notesSlide" Target="/ppt/notesSlides/notesSlide3.xml" Id="R1a8f95dec8f74e1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1940e699a64fd9" /><Relationship Type="http://schemas.openxmlformats.org/officeDocument/2006/relationships/notesSlide" Target="/ppt/notesSlides/notesSlide4.xml" Id="R03d2c50c20794a4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67d22fabc94680" /><Relationship Type="http://schemas.openxmlformats.org/officeDocument/2006/relationships/image" Target="/ppt/media/image2.bin" Id="Rf5e26fc1f8304b6b" /><Relationship Type="http://schemas.openxmlformats.org/officeDocument/2006/relationships/notesSlide" Target="/ppt/notesSlides/notesSlide5.xml" Id="Rc36137750a45438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e386e6b0b841f0" /><Relationship Type="http://schemas.openxmlformats.org/officeDocument/2006/relationships/image" Target="/ppt/media/image3.bin" Id="R86efca23abda4fa4" /><Relationship Type="http://schemas.openxmlformats.org/officeDocument/2006/relationships/notesSlide" Target="/ppt/notesSlides/notesSlide6.xml" Id="R945456255822440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ca7f3ddc074453" /><Relationship Type="http://schemas.openxmlformats.org/officeDocument/2006/relationships/notesSlide" Target="/ppt/notesSlides/notesSlide7.xml" Id="R70617908e670448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5d7545f63846ba" /><Relationship Type="http://schemas.openxmlformats.org/officeDocument/2006/relationships/image" Target="/ppt/media/image4.bin" Id="R21352c32e93f47e5" /><Relationship Type="http://schemas.openxmlformats.org/officeDocument/2006/relationships/notesSlide" Target="/ppt/notesSlides/notesSlide8.xml" Id="R0a09a188b36145c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295d5151ae4e86" /><Relationship Type="http://schemas.openxmlformats.org/officeDocument/2006/relationships/notesSlide" Target="/ppt/notesSlides/notesSlide9.xml" Id="Rf9ace73f759341a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368716e709433f" /><Relationship Type="http://schemas.openxmlformats.org/officeDocument/2006/relationships/notesSlide" Target="/ppt/notesSlides/notesSlide10.xml" Id="R18b4e3cd997f445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dcaf01e61a487f" /><Relationship Type="http://schemas.openxmlformats.org/officeDocument/2006/relationships/notesSlide" Target="/ppt/notesSlides/notesSlide11.xml" Id="R6e0db4446e9145d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31b1e68fbe4c16" /><Relationship Type="http://schemas.openxmlformats.org/officeDocument/2006/relationships/notesSlide" Target="/ppt/notesSlides/notesSlide12.xml" Id="R9b5b3d6558e547a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08c2eef7234e18" /><Relationship Type="http://schemas.openxmlformats.org/officeDocument/2006/relationships/notesSlide" Target="/ppt/notesSlides/notesSlide13.xml" Id="Ra8ec3ef318f34f3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FCA49A8-80BA-40BA-9D1F-5539C88409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FB55DB0-E6E3-46E4-9C16-8A5E82969D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33DDC2-9217-4EB0-95FD-B786D4269D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C73F57-ECE2-43C2-A9C0-405B092E8D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DC97D2-8380-4A52-98DC-332EB8A3BA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Can We Fix the Code?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9D13F4D-F4B5-441C-85B3-892C3CA535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Can we fix the genetic code behind a cleft, and if so, how far along is that work, really?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1F22E2A-1F99-4A02-AD65-E6132893D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Gene editing, pathway rescue, and gene-dosage modulation are different strategies with different targets and risks.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db4b29192b437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1719864585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DC29012-6A79-4F80-A5AC-E8F88550D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27D39B-D25E-42A5-AC5E-6A687E6356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9E433A-03B4-4A75-B8FE-0384CD500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41C0931-A9D2-4579-8B54-02B8C405D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3255A80-CFC9-4C99-853F-F5D152516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FCDF07B-1810-413F-8685-89CE8C324C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486CF18-56C9-4439-9111-1C685870E7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87E5A39-0A4F-4CD4-96F2-35DCF1E9B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Recurrence counseling uses empiric family data and uncertainty; it gives a range, not a promise.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6921A0F-55DA-4F49-9253-5F107BA34A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158973822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9AD35E4-05ED-46A3-ABAF-D9BB3C3C10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3C1CE3-22F6-4BF2-B659-7BC904BB25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7DB54B-B882-4744-A85C-532857B9D5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4B5139-3FAD-4105-ADB9-60FCF47A2A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262F33-085C-4316-B365-E5CB7C641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742BE3D-DE05-4DC0-8EB7-2F41DD599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AB993F7-3747-4795-9249-8D4910B90E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8936EB9-A42C-4E34-8B65-B37539AE9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52E2F7C-B1CC-467F-A09F-8973D2093B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E58DCE3-E9E1-4FCB-A52C-193805429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882354E-1C91-42BE-B2A3-6DDF0F61CF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61DA030-2423-4B07-A1B5-301D0FDC14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FC1134F-4D00-4BEB-A718-E66C39689B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315853B5-10D7-45C5-A6A0-C9A15DD6B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4467F12-1FDF-42B8-A47F-1BF4EA1968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59477038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8A32BB4-CDEC-4C6D-B709-765191F5F8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6BFF14-59C1-4368-B6DF-70C1E08FAB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83EBD8A-0F6A-41CD-9716-C4DAFA29D3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F6113E8-8D2A-4083-B75C-4E2FE65448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D5828A-9B4E-4B2E-82AF-7DF7D2494C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46611E5-0B90-40A8-A8E1-8FC92ACE2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Gene editing, pathway rescue, and gene-dosage modulation are different strategies with different targets and risks.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5ED077F-2524-4863-B8FB-79977A6BC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0089220-1D25-40D2-8292-4C29196EEB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D35327C-2895-4A2E-B3A0-ED06A8B518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FAB36BDB-AD16-40F4-BA57-FD6A0B98C2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742A210-C715-4A0A-8B22-FAEAF93C05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DD700AD8-037C-4037-BA31-A5D96C833E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700C128D-2A2C-45BC-BA80-810D93F3B7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F7DB19E6-B981-4C01-8B21-1EA609851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0270AFE-CAC4-42F2-869D-4C7110F733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958166129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97540A7-C090-4AB8-915C-0CFA2E1D11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F01CE7-7417-4B49-BC1E-A6FF55FC30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39B225-13A4-4124-99DB-E1D986A5E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208FE9-C7CC-4682-BDAF-3CE2E73E87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AB362F6-3C4F-4ACE-A362-79EAE33005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E89E1D-1921-4402-A10D-A819C90E5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e26fc1f8304b6b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74972405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5E2CAD3-32E3-4823-B06F-7E2FE24A60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C69082-9C3E-4ACA-91F7-547C9BA077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053FB4-C47C-4790-A407-C981956C1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10B9BB-BA7F-467F-9615-0167879FAD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94AED02-335B-4B9A-B58F-149C08AF3C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B78FB2-1F37-4AB7-8550-279068DE8D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Repair a program by editing code, changing settings, or adding a patch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efca23abda4fa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908D79-5A06-4815-832F-FF41EB7557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E4497CB-2B51-4B7B-822E-370256D8E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0B99882-62AC-46BB-9410-2D47C919F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repair changes the original code?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C9D6BEFD-7A29-4909-8377-F3D3F4988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8EC00D4-1D48-43C4-9204-163EA99279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70DCDB3-C67B-481C-9EBE-A984B60005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repair changes output without rewriting?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2ADCE2C6-B30F-4CAB-A650-9AC0AF7A7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643D1604-87B1-4DA4-BABC-A199041FD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D3F03A4-8320-4216-B6E3-ED588BC9E1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repair may work only during one window?</a:t>
            </a:r>
          </a:p>
        </p:txBody>
      </p:sp>
    </p:spTree>
    <p:extLst>
      <p:ext uri="{BB962C8B-B14F-4D97-AF65-F5344CB8AC3E}">
        <p14:creationId xmlns:p14="http://schemas.microsoft.com/office/powerpoint/2010/main" val="42158645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520261DD-6D2E-4098-ABBA-167D006F6D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C004445-47EE-4E41-BD5D-1E6316A4EA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BFD512E-9D05-4AA5-BCDB-2195A3BFB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BAE078-CC0B-4021-8EA3-C2CCE627F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54DB4F-C879-4588-ADE6-E9A7FD962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88163F-7D1B-4AF2-8A7D-EFB136560E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6B9ABF2-4CE2-48B8-AB32-D15D0C4BDC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BBAD9F-0E16-41E1-9E4D-5741888D30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0440761-A8BC-4A17-BC19-E7333CDB68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Name the molecular target and cell type.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E8394D2-0560-42E4-9DF3-24B6FCC1B8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729FE4E-542C-433B-9856-4D605F977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A725B5B-A27C-49A2-9AE9-E0CE42CF1B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Separate permanent editing from temporary pathway modulation.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C5006DB7-5368-4010-A9A7-7C01690136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264F646-E109-4DB1-8E2E-49B9FCB436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10920E0-B8FD-4CB4-AF49-BF3AAAF58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Require delivery, timing, safety, and off-target evidence.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68F3B097-9D71-46CE-9F58-78B1953F8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Embryos and genes are not software, and biological repairs can affect many tissues.</a:t>
            </a:r>
          </a:p>
        </p:txBody>
      </p:sp>
    </p:spTree>
    <p:extLst>
      <p:ext uri="{BB962C8B-B14F-4D97-AF65-F5344CB8AC3E}">
        <p14:creationId xmlns:p14="http://schemas.microsoft.com/office/powerpoint/2010/main" val="1084985065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CE886DA-5806-4EEC-9947-6FCCA37B46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1272F2-C8A4-400F-9C8E-D94F8C13ED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E695EA-60E1-4AA9-9542-D66944E32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AFDA72-F3AD-4CDA-8BD9-24B323CDF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DED101-4DB0-4BCF-865D-F88BC1FB69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Compare three preclinical intervention strategies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32A3BA-3204-4D1A-AEE8-775AC686B8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1352c32e93f47e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88B437F-91E2-461B-9310-EE6C979E23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DAEBCBF-BD99-4C6F-9DA5-00D130F611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GEN18-E1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207C1CC-D250-488A-A1A9-0B871EDF70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Animal studies have rescued some cleft-related model phenotypes through pathway or gene restoration.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5DF346D-14C6-4F30-8241-95EC1B87EE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CD30E7B-8C4D-4ECD-816A-CF6F34C24F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GEN18-E2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B1EB7202-995E-4B09-99F0-0B6FDCBBDA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face forms during early, short developmental windows.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8D547AA-D3BC-4FB7-AD46-5D5B4BC385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42DB808-E9DE-4F17-9A27-9490C0E443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GEN18-E3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B772AD8-A170-4DCD-A1D5-892C7A91E2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 established prenatal gene-editing treatment prevents common human cleft lip and palate.</a:t>
            </a:r>
          </a:p>
        </p:txBody>
      </p:sp>
    </p:spTree>
    <p:extLst>
      <p:ext uri="{BB962C8B-B14F-4D97-AF65-F5344CB8AC3E}">
        <p14:creationId xmlns:p14="http://schemas.microsoft.com/office/powerpoint/2010/main" val="102120417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DB4F066-6DBD-47C1-9AB4-4AD5100B78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1C541DB-09A9-4E2B-B9A5-A2E890DE9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1A3FC1-093A-4FE5-820E-4E62CCA459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7C63A9-F961-4CB9-8E1C-CCF8FD81CB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0C3531-28DF-4F6E-9609-04C6F5F0D6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2BCB5A-C6B1-47FA-BAC4-2EC6AF43DD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A741DA9-F9C1-42EF-90FD-BC60F3014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DA8EA38-D2D3-450C-8052-2D6027A7B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Code edit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BB7DEB43-2D30-43B4-B754-8E96801A32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4D66F58-6AC7-408F-9366-007590A9D3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0E1E898-33FD-410E-8D54-39CD1153D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CRISPR sequence change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55937AB-796E-4F83-AA88-962861C08D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96F027F-4140-4595-BE26-E671D52C67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Output setting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AE15371-8B5B-4D4A-8DD9-F1B87FDC4C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9BC9F43-9248-48BC-B822-44058A397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FC47920E-604E-4E03-BE21-DDDB82046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Gene-dosage modulation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0497808B-DD95-4A43-A195-3B3E4ABB4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43F58F7-08EE-4F25-AD7C-201CAD1C7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Temporary patch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1D65DA3C-58BD-4DD1-BD99-18489D42D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FAEE69C8-7FC6-497B-99A3-F822F74609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A1AFB4A5-081A-49D6-AAB1-1DE57B045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Timed pathway rescue</a:t>
            </a:r>
          </a:p>
        </p:txBody>
      </p:sp>
    </p:spTree>
    <p:extLst>
      <p:ext uri="{BB962C8B-B14F-4D97-AF65-F5344CB8AC3E}">
        <p14:creationId xmlns:p14="http://schemas.microsoft.com/office/powerpoint/2010/main" val="46038446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6DB2CFB-4EE0-4FE2-87E7-87428FA182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1950FA-18A7-4BAC-BEB7-6B37DFFD2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52B71F-4D2A-4347-82D7-C35338CC9F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9302F4-60F1-4A3D-B9F0-245CB8CED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31706EF-D424-4566-B490-C198CA2FD3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8ED960C-39E2-4073-B0D8-7DAB0CCCC5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evaluating a startup claim.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B8CF8CC-683E-4DD1-AA75-20BF3AE664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D7C6924-F7E4-4A61-8552-B82897D364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company says animal rescue results mean fetal CRISPR for…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41D16C5-05FC-4C3B-B092-854C3A5EE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A85DDFB1-8CC6-4A74-B3DA-5FD1426520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16F5602-85B8-4A83-A9DD-63AF2E651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Reject clinic-ready language and list delivery, timing…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308375E-BB43-415C-9FF5-54DA842BF7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02D1FF9-B26A-4365-98D9-B043F5697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48080B6-2894-45AE-86CC-633E22FE0C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Approve the claim from animal rescue alone.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BAF03A2-C4C3-4605-BEBA-7A54FF2CFB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AA8BBF7F-9D49-4B61-9447-13FE384D5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25B479A-3378-4F46-A98B-D575371DDB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Say all preclinical work is meaningless.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1E33AF07-C138-4F2A-8920-514F8922F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evaluation and cite mechanism evidence plus…</a:t>
            </a:r>
          </a:p>
        </p:txBody>
      </p:sp>
    </p:spTree>
    <p:extLst>
      <p:ext uri="{BB962C8B-B14F-4D97-AF65-F5344CB8AC3E}">
        <p14:creationId xmlns:p14="http://schemas.microsoft.com/office/powerpoint/2010/main" val="2134260144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6B3E297-1773-463D-9ECA-F6E570B847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BCE090-7341-411D-875E-BFDA31173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955CD2-9084-4DF3-90D0-A29DB9978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138F248-4BF5-4BBE-847D-0C6C7DACD3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2B0CB1-6C80-42C6-B293-F3915366E8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708905E-2A77-439B-A3E1-99034A2AB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030D5B-A59A-457E-B8B9-DCA5845D65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E823715-C2A5-4C48-95AE-4B34F9B9C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Reject clinic-ready language and list delivery, timing, safety, and evidence gaps.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40D27A6-FFC2-4F94-95F8-8C80B799C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F0334F8-555C-46E3-AEC8-83283F75F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960758C-ABC8-4D08-87BE-0CDAEE0B8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GEN18-E1 + GEN18-E2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F02050B-215A-4C00-BD75-E1800711B6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B11947A-9046-438E-AD15-23FEF8F36E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ACE6C4D-BF12-409D-A842-85F808C8AB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compare preclinical strategies. You may not claim an available or proven human prenatal treatment.</a:t>
            </a:r>
          </a:p>
        </p:txBody>
      </p:sp>
    </p:spTree>
    <p:extLst>
      <p:ext uri="{BB962C8B-B14F-4D97-AF65-F5344CB8AC3E}">
        <p14:creationId xmlns:p14="http://schemas.microsoft.com/office/powerpoint/2010/main" val="191142660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0433EE9-426E-4A3C-AF70-F162EB24E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CEFFCE-C90C-495A-BD4F-E91910CC8D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A033A4-C8EC-46B0-8A3C-ABA67E720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0F28557-63C3-4A93-8800-F0581806A9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FDDAC5D-910A-4B8E-8A64-03FEBFDD2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F37FE3-13DC-450C-B4FD-1522E7C9AD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7652DFB-F39C-427B-998E-50D942342B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952DC57-5720-4274-8838-6C03D547CB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Gene editing, pathway rescue, and gene-dosage modulation are different strategies with different targets and risks.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DB17321-D9CC-4694-9245-0EB1FAF0BB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09A6EAF-4C9F-488C-AFDA-DACA40A3C5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44C9D11-D0EC-4692-80B5-48A072F155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These fixes work in animals today, and the science is moving. That raises a question no experiment can…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D9BC9A9-6A76-43F9-B251-728BAA89A5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60082806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C795012-9363-40E2-BD89-190EF9AA39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3AA5DA-27FD-4DFC-ACB4-2E4B7EAF6A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70A3A75-7AD8-46A0-8FB2-BB342C57C9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GENETICS • LESSON 18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DAD32EA-2270-4F4C-BFE9-54949D752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A3EC245-AD01-4F71-ADB3-EEFED8151A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0F64127-B1CD-4AC5-A8BE-0CBDB56B4A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37981B9-35FF-4FB8-B693-59F97C5E6F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Jia et al. 2017, Wnt agonists correct cleft palates in Pax9 mutant mice in utero (Development)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Taya et al. 1999, Pathogenesis of cleft palate in Tgfb3 knockout, ex-vivo rescue (Development)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Kousa et al. 2017, IRF6 partial rescue in Irf6 knockout mice (Dev Dyn)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Babai &amp; Irving 2023, Orofacial Clefts: management of CL/P (Genes)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931D357-9286-41DC-8D2C-3046D39E47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5742856E-E704-480D-ACAB-64E5CBA12A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54F27A6-A764-449B-9D39-39C7E2AEC5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Emerging genetic treatments; molecular medicine • Evaluating solutions against criteria; preclinical to clinical translation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BA274DB6-43CC-4318-A22D-1896D10A2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A2AD102-CD38-4C41-B8B8-A790656C6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9E9D116-F4F8-4409-BA47-F26F515D4F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30474131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2026-07-11T02:02:45.7330000Z</dcterms:created>
  <dcterms:modified xsi:type="dcterms:W3CDTF">2026-07-11T02:02:45.7330000Z</dcterms:modified>
</coreProperties>
</file>