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ef7dbd06d2243ce" /><Relationship Type="http://schemas.openxmlformats.org/officeDocument/2006/relationships/extended-properties" Target="/docProps/app.xml" Id="R75728d9b45c74b2d" /><Relationship Type="http://schemas.openxmlformats.org/officeDocument/2006/relationships/officeDocument" Target="/ppt/presentation.xml" Id="R87031b72e7a1443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48de8d1b60d4cf4"/>
  </p:sldMasterIdLst>
  <p:notesMasterIdLst>
    <p:notesMasterId xmlns:r="http://schemas.openxmlformats.org/officeDocument/2006/relationships" r:id="R3a66a37319db4cba"/>
  </p:notesMasterIdLst>
  <p:sldIdLst>
    <p:sldId xmlns:r="http://schemas.openxmlformats.org/officeDocument/2006/relationships" id="256" r:id="R68709d2dcec74c4a"/>
    <p:sldId xmlns:r="http://schemas.openxmlformats.org/officeDocument/2006/relationships" id="257" r:id="R51bc1ceb7cc64142"/>
    <p:sldId xmlns:r="http://schemas.openxmlformats.org/officeDocument/2006/relationships" id="258" r:id="R80cbf1fba48f4ebd"/>
    <p:sldId xmlns:r="http://schemas.openxmlformats.org/officeDocument/2006/relationships" id="259" r:id="R1de0ab6add9c4060"/>
    <p:sldId xmlns:r="http://schemas.openxmlformats.org/officeDocument/2006/relationships" id="260" r:id="R0e6a8ab5234547ff"/>
    <p:sldId xmlns:r="http://schemas.openxmlformats.org/officeDocument/2006/relationships" id="261" r:id="R440d9d194ccd478d"/>
    <p:sldId xmlns:r="http://schemas.openxmlformats.org/officeDocument/2006/relationships" id="262" r:id="Raf8d4063540f4f90"/>
    <p:sldId xmlns:r="http://schemas.openxmlformats.org/officeDocument/2006/relationships" id="263" r:id="R3364306c91fa4063"/>
    <p:sldId xmlns:r="http://schemas.openxmlformats.org/officeDocument/2006/relationships" id="264" r:id="R6ab9547e493041dd"/>
    <p:sldId xmlns:r="http://schemas.openxmlformats.org/officeDocument/2006/relationships" id="265" r:id="R7261a85ff4d4481e"/>
    <p:sldId xmlns:r="http://schemas.openxmlformats.org/officeDocument/2006/relationships" id="266" r:id="Rd92b87c2692940a7"/>
    <p:sldId xmlns:r="http://schemas.openxmlformats.org/officeDocument/2006/relationships" id="267" r:id="Rb05b3abf54fb4899"/>
    <p:sldId xmlns:r="http://schemas.openxmlformats.org/officeDocument/2006/relationships" id="268" r:id="Rb39eea98a1c3417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223065d36cd4fc0" /><Relationship Type="http://schemas.openxmlformats.org/officeDocument/2006/relationships/slideMaster" Target="/ppt/slideMasters/slideMaster1.xml" Id="R148de8d1b60d4cf4" /><Relationship Type="http://schemas.openxmlformats.org/officeDocument/2006/relationships/notesMaster" Target="/ppt/notesMasters/notesMaster1.xml" Id="R3a66a37319db4cba" /><Relationship Type="http://schemas.openxmlformats.org/officeDocument/2006/relationships/presProps" Target="/ppt/presProps.xml" Id="R98851c8eeefc4546" /><Relationship Type="http://schemas.openxmlformats.org/officeDocument/2006/relationships/tableStyles" Target="/ppt/tableStyles.xml" Id="R98221807df5b4820" /><Relationship Type="http://schemas.openxmlformats.org/officeDocument/2006/relationships/slide" Target="/ppt/slides/slide1.xml" Id="R68709d2dcec74c4a" /><Relationship Type="http://schemas.openxmlformats.org/officeDocument/2006/relationships/slide" Target="/ppt/slides/slide2.xml" Id="R51bc1ceb7cc64142" /><Relationship Type="http://schemas.openxmlformats.org/officeDocument/2006/relationships/slide" Target="/ppt/slides/slide3.xml" Id="R80cbf1fba48f4ebd" /><Relationship Type="http://schemas.openxmlformats.org/officeDocument/2006/relationships/slide" Target="/ppt/slides/slide4.xml" Id="R1de0ab6add9c4060" /><Relationship Type="http://schemas.openxmlformats.org/officeDocument/2006/relationships/slide" Target="/ppt/slides/slide5.xml" Id="R0e6a8ab5234547ff" /><Relationship Type="http://schemas.openxmlformats.org/officeDocument/2006/relationships/slide" Target="/ppt/slides/slide6.xml" Id="R440d9d194ccd478d" /><Relationship Type="http://schemas.openxmlformats.org/officeDocument/2006/relationships/slide" Target="/ppt/slides/slide7.xml" Id="Raf8d4063540f4f90" /><Relationship Type="http://schemas.openxmlformats.org/officeDocument/2006/relationships/slide" Target="/ppt/slides/slide8.xml" Id="R3364306c91fa4063" /><Relationship Type="http://schemas.openxmlformats.org/officeDocument/2006/relationships/slide" Target="/ppt/slides/slide9.xml" Id="R6ab9547e493041dd" /><Relationship Type="http://schemas.openxmlformats.org/officeDocument/2006/relationships/slide" Target="/ppt/slides/slide10.xml" Id="R7261a85ff4d4481e" /><Relationship Type="http://schemas.openxmlformats.org/officeDocument/2006/relationships/slide" Target="/ppt/slides/slide11.xml" Id="Rd92b87c2692940a7" /><Relationship Type="http://schemas.openxmlformats.org/officeDocument/2006/relationships/slide" Target="/ppt/slides/slide12.xml" Id="Rb05b3abf54fb4899" /><Relationship Type="http://schemas.openxmlformats.org/officeDocument/2006/relationships/slide" Target="/ppt/slides/slide13.xml" Id="Rb39eea98a1c3417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afbe8e7fc824fc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2c4896704d0451f" /><Relationship Type="http://schemas.openxmlformats.org/officeDocument/2006/relationships/notesMaster" Target="/ppt/notesMasters/notesMaster1.xml" Id="R68d91b7426a5478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3ca012455a24119" /><Relationship Type="http://schemas.openxmlformats.org/officeDocument/2006/relationships/notesMaster" Target="/ppt/notesMasters/notesMaster1.xml" Id="R7ad5865e9f634ca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c199b092d2e46f9" /><Relationship Type="http://schemas.openxmlformats.org/officeDocument/2006/relationships/notesMaster" Target="/ppt/notesMasters/notesMaster1.xml" Id="R2885b0d27c9c42c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6d97a7320404de3" /><Relationship Type="http://schemas.openxmlformats.org/officeDocument/2006/relationships/notesMaster" Target="/ppt/notesMasters/notesMaster1.xml" Id="R4f3053462ad74f1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e3fb5fc51cb49cc" /><Relationship Type="http://schemas.openxmlformats.org/officeDocument/2006/relationships/notesMaster" Target="/ppt/notesMasters/notesMaster1.xml" Id="Re9f0f8372d4b4a9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193c987d295457d" /><Relationship Type="http://schemas.openxmlformats.org/officeDocument/2006/relationships/notesMaster" Target="/ppt/notesMasters/notesMaster1.xml" Id="R797116c4dbf5464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20445b380a448ed" /><Relationship Type="http://schemas.openxmlformats.org/officeDocument/2006/relationships/notesMaster" Target="/ppt/notesMasters/notesMaster1.xml" Id="Rdb3893e224f34ca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e8761bda9894105" /><Relationship Type="http://schemas.openxmlformats.org/officeDocument/2006/relationships/notesMaster" Target="/ppt/notesMasters/notesMaster1.xml" Id="Rccfa9b3eb62645c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0f851ae2cd74c41" /><Relationship Type="http://schemas.openxmlformats.org/officeDocument/2006/relationships/notesMaster" Target="/ppt/notesMasters/notesMaster1.xml" Id="Rb43c2316498f4fc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b54691cec66444d" /><Relationship Type="http://schemas.openxmlformats.org/officeDocument/2006/relationships/notesMaster" Target="/ppt/notesMasters/notesMaster1.xml" Id="R0543c104701941c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1aa2b8f0c7b4591" /><Relationship Type="http://schemas.openxmlformats.org/officeDocument/2006/relationships/notesMaster" Target="/ppt/notesMasters/notesMaster1.xml" Id="Re020a6cfefde41d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1562403abb642de" /><Relationship Type="http://schemas.openxmlformats.org/officeDocument/2006/relationships/notesMaster" Target="/ppt/notesMasters/notesMaster1.xml" Id="Rfccbfba3d2e2453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6069f92c24c4495" /><Relationship Type="http://schemas.openxmlformats.org/officeDocument/2006/relationships/notesMaster" Target="/ppt/notesMasters/notesMaster1.xml" Id="R2d6a17de61354f7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ef9dcde7bfa4ff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621372422884f7d" /><Relationship Type="http://schemas.openxmlformats.org/officeDocument/2006/relationships/slideLayout" Target="/ppt/slideLayouts/slideLayout1.xml" Id="R79c0ba55a8414de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9c0ba55a8414de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a084b575db4e67" /><Relationship Type="http://schemas.openxmlformats.org/officeDocument/2006/relationships/image" Target="/ppt/media/image.bin" Id="R25b0b6d50fb34b84" /><Relationship Type="http://schemas.openxmlformats.org/officeDocument/2006/relationships/notesSlide" Target="/ppt/notesSlides/notesSlide1.xml" Id="Rb72c9dba3ba1454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d550dd9f2f430f" /><Relationship Type="http://schemas.openxmlformats.org/officeDocument/2006/relationships/notesSlide" Target="/ppt/notesSlides/notesSlide2.xml" Id="R91fe83415d8340a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e05e5e45264d4d" /><Relationship Type="http://schemas.openxmlformats.org/officeDocument/2006/relationships/notesSlide" Target="/ppt/notesSlides/notesSlide3.xml" Id="R65431208cf7d4af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871020efff450a" /><Relationship Type="http://schemas.openxmlformats.org/officeDocument/2006/relationships/notesSlide" Target="/ppt/notesSlides/notesSlide4.xml" Id="R4451c19a804c4ac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a0069f50424b6c" /><Relationship Type="http://schemas.openxmlformats.org/officeDocument/2006/relationships/image" Target="/ppt/media/image2.bin" Id="R7479a34e4b564de8" /><Relationship Type="http://schemas.openxmlformats.org/officeDocument/2006/relationships/notesSlide" Target="/ppt/notesSlides/notesSlide5.xml" Id="Rd79e1149d346468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059dac05234ed6" /><Relationship Type="http://schemas.openxmlformats.org/officeDocument/2006/relationships/image" Target="/ppt/media/image3.bin" Id="Rca6c809349484f86" /><Relationship Type="http://schemas.openxmlformats.org/officeDocument/2006/relationships/notesSlide" Target="/ppt/notesSlides/notesSlide6.xml" Id="R496cead1b1464d8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b3b42e1af243ad" /><Relationship Type="http://schemas.openxmlformats.org/officeDocument/2006/relationships/notesSlide" Target="/ppt/notesSlides/notesSlide7.xml" Id="R8e345d333ce6455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11474cc1c84c9a" /><Relationship Type="http://schemas.openxmlformats.org/officeDocument/2006/relationships/image" Target="/ppt/media/image4.bin" Id="Rbf515c279fa6438e" /><Relationship Type="http://schemas.openxmlformats.org/officeDocument/2006/relationships/notesSlide" Target="/ppt/notesSlides/notesSlide8.xml" Id="R971f27d37f9944d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6e7a7081a64e69" /><Relationship Type="http://schemas.openxmlformats.org/officeDocument/2006/relationships/notesSlide" Target="/ppt/notesSlides/notesSlide9.xml" Id="R7f32b32805914c7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4d7f1f27b04e58" /><Relationship Type="http://schemas.openxmlformats.org/officeDocument/2006/relationships/notesSlide" Target="/ppt/notesSlides/notesSlide10.xml" Id="Ra2aa6e3386394ec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e1c8603c274b5f" /><Relationship Type="http://schemas.openxmlformats.org/officeDocument/2006/relationships/notesSlide" Target="/ppt/notesSlides/notesSlide11.xml" Id="R92cbbb361c6c4b8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a95de265c84d5f" /><Relationship Type="http://schemas.openxmlformats.org/officeDocument/2006/relationships/notesSlide" Target="/ppt/notesSlides/notesSlide12.xml" Id="Ra3a2524f330e4bc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f5169e7e124cd0" /><Relationship Type="http://schemas.openxmlformats.org/officeDocument/2006/relationships/notesSlide" Target="/ppt/notesSlides/notesSlide13.xml" Id="R8e83f3b8b35e489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BCF164-79F0-4886-BBF0-8FC95F8F1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852BE3-BD43-4F88-A6ED-8CB88C6FC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1A0FD0-BCB1-43AF-AB09-5FED62CEF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5B6F3D-FC8F-478A-A67B-CA62A942B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2A3D81-B920-45BE-99C6-DC12C90FC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the Family's Recurrence Risk?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4C0289-9B87-4524-9B31-CCC07B971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is the recurrence risk for Mateo's family, and how do you communicate it honestly?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5DF375-5D9B-4647-AD54-B1CBEE780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Recurrence counseling uses empiric family data and uncertainty; it gives a range, not a promise.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b0b6d50fb34b8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33039611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AAB629F-CF9E-4336-B4AD-9D1FD2A24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E9A935-9063-4CA5-9919-3EE9FCB26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91402E-CBF8-4424-AF85-5C5E92727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2ED1B8-6C9C-45DD-805A-D5D84E9B2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71B9E1-E99D-43D4-A064-88D98E1DD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F151D3-F072-472D-A0E7-594B0EFEA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CAF332-766E-4467-8F5D-EAC541428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16DA778-2274-40DB-AB04-97A72BA8B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Population differences reflect allele frequencies, effect sizes, environments, and sampling, not biological ranking of groups.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A4033B2-A155-4934-881C-83581E4CC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05592296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5C9FA27-DB0A-4396-8C83-8B8D00FA9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845DFC-F196-4F94-9CE4-ACF7B80E9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E42DA7-9F22-43EF-877F-D1FEA1C5A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542DA8-09FA-42CF-8A35-B3170BBD3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F00D0B-D5A5-4A80-A360-2A4ED9383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34564A-A7F2-48B5-9F55-068498ED5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259334A-6D02-4730-AD4C-77444765B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D37E7ED-8B8F-451D-B9AD-C1F43E764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E09368-CED9-43A7-81A0-6289B65C7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7417BC5-B093-4A5B-B29A-B4EDA0EF1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8D5D038-2DB1-4356-9FE2-6730162EA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85F6C94-D035-4673-898D-5D7A7B67B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B09B8C-4C1F-4FCC-B91C-A35B99729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936606-0CA9-4BC2-A61D-59AC68253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C73C841-3C14-4D7F-9EA4-823D69733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69979867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4A67D5D-E906-4BCD-9B06-6E71A739F5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F7F6DA-EBBB-4F0F-8BCF-166938137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B006FD-0AC9-4EE4-B4D6-E33D939DC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0D06F8-3B07-4554-B2AB-FEA279EB0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010545-B957-44E2-BF28-EB67AC2FDC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7756E1-3E58-4CC6-9428-9715B2EB4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Recurrence counseling uses empiric family data and uncertainty; it gives a range, not a promise.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46164D-6FDE-43B5-B03A-94CDFEDC8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721C22-941A-4A80-B30F-A03BB1A3B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C13122E-5D11-47CD-A985-91A294FD6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EA00C8-2377-490F-9E96-1BB511A3D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C93AD7-1CD5-4461-AC04-A58070475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5E49BBE-25E9-434C-AAFB-40F735C26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5E7926D-5676-4CFE-B95E-1EE13FA48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120028A-CA34-4991-A0FC-96C5EEBE4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AAD0721-A75A-4A71-BCD2-447C9E4DD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6822368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F3236F-57C5-4AE7-B4F9-416D98BFE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5E8A8D-EB17-421B-9140-5CE33AF64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35CF1F-4D1C-49AA-AC06-DBC20F436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7A1DBE-611C-446C-B50A-40E31626F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FE2728-ED08-4EF9-970D-DB3B7C90C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72B1B8-C868-4810-813D-9A793D4E9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79a34e4b564de8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08021356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D7B84A-9C71-41D5-A41C-2207316EB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A2C693-D0FF-4EC8-A86E-E693B338C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E2AE94-AA8D-41CC-AF3A-CE8EBEC60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6EDE8C-79D2-40FA-A645-BD1DE23A8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FFF3E2-D841-40BB-83CC-4395413D3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965313-E99F-4697-BC92-FD24080CC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weather forecast guides planning without guaranteeing rain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6c809349484f8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B4E2EC6-8F7E-49EB-9CE7-483048FAA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BC4EF50-27F0-4D17-8C6F-4F0141145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7C3E429-3D99-4473-A0BE-14E6B168D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a forecast help if it is not certain?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ABF31F8-C0C2-4148-9D0E-5676221A2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0B33CC4-3A67-4E23-9472-785035FA1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64FA57E-23C3-4363-817B-A5A30B428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information changes the forecast?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B15211B-528A-4947-A14D-DD81B8942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EA17083-5A3D-487B-8E90-8193F3F25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780F2E2-A0F7-4982-A2D4-A701A02A2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should uncertainty be communicated?</a:t>
            </a:r>
          </a:p>
        </p:txBody>
      </p:sp>
    </p:spTree>
    <p:extLst>
      <p:ext uri="{BB962C8B-B14F-4D97-AF65-F5344CB8AC3E}">
        <p14:creationId xmlns:p14="http://schemas.microsoft.com/office/powerpoint/2010/main" val="88795849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4C5E2A4-7CD6-4F42-91D1-E562AAF1C3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A7D17E-D97A-445A-B118-C7602B780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F0701D-BAB9-4E07-9904-75EC26FE4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104649-F9D5-49E9-BCEF-D0D3AFFAB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112810-D184-42C7-BF26-729729AC2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D5C545-138A-4E84-A29D-C2E98747E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112C4C-631E-4997-A1FE-715B17A13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9A3B3F-01C5-408C-BAA6-79B661DAC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C13708B-68E1-4EE8-94D3-6577ED52E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best-matched family and phenotype data.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73FA244-4329-41FF-8F2F-742D42EF4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5CB8DC0-CBF2-4E18-8D64-5A3C19E44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6A0980-A73C-4669-A769-B1DA0222A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State a range and the source of uncertainty.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50800E1-DA7E-4CC4-9B11-8A65BF0BE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D5640A7-811E-4935-B849-6F2570DC6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20AF832-F8AF-444A-8AEF-99D4682CD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Support family autonomy without blame.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FD382F-CCE6-4D27-99D4-283E2C957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Recurrence risk is based on genetic and family data, not weather systems.</a:t>
            </a:r>
          </a:p>
        </p:txBody>
      </p:sp>
    </p:spTree>
    <p:extLst>
      <p:ext uri="{BB962C8B-B14F-4D97-AF65-F5344CB8AC3E}">
        <p14:creationId xmlns:p14="http://schemas.microsoft.com/office/powerpoint/2010/main" val="95664970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985BF71-3BCC-4550-8FB0-4266C9C1D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28B7A3-3D9C-4E7C-830C-3859EBE14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FA9B1A-D826-4354-B5A4-29F3D5B8F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6CCE32-8B21-4BF6-9C43-190CE5E17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87D57E-41CA-4673-A64E-ED0C10422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Build a recurrence-risk conversation for Mateo's family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49ACAC-6E86-4021-B94B-612CF07AD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515c279fa6438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BA4FF9-566D-4654-8BEE-9E17EE9A1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84766FE-B1AC-44C0-B5BC-ECB9F1A31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9F7D65E-8888-49D3-94DE-56CEC68E1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case is isolated-appearing with unaffected parents.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CA4A85-7AEF-47E8-9E23-20D6C0D2C1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58E6C7B-0848-4EFF-AFFD-A08E02D8C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28644EE-B1BB-4D20-BE2C-9B7678CAE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Empiric recurrence estimates come from outcomes in similar families.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E02330B-3580-480A-B650-82120F0CF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DC2385-5804-401C-8EF9-DB09158E4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79D121F-80C8-4078-BFD8-E28A62816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confirmed pathogenic familial variant would change the counseling model.</a:t>
            </a:r>
          </a:p>
        </p:txBody>
      </p:sp>
    </p:spTree>
    <p:extLst>
      <p:ext uri="{BB962C8B-B14F-4D97-AF65-F5344CB8AC3E}">
        <p14:creationId xmlns:p14="http://schemas.microsoft.com/office/powerpoint/2010/main" val="145413419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D57F1E-815C-4D7D-86C9-360C76705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BDE8D2-56FC-4C39-A521-CAF11FAAE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BFAA50-6310-4DEB-B482-5F97B949E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5D2071-14AF-4C5F-9D61-26A36D21A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7A14EC-6BC6-4089-9399-F6003E8CF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28B65F-5D80-4A6F-9289-E5E3E1771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2D4C32-3258-4B71-A140-114ACA3D0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B70318-929D-4391-9C1D-DA745B0A4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Forecast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FDBD40-0486-47AA-9015-55B91635D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F792AB8-2A0C-4EAA-B775-FDF2C9AD6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8DDB96-29B2-447A-B9C3-9CC74080C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Empiric recurrence estimate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9264983-1D92-4F80-B143-03F1C1C97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A63C78-1A98-4132-AE77-9A5216AC3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Location and season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DED329D-E737-4512-9809-C973DD839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9062BE3-FB09-477A-940F-EAB719FD2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9D0938B-B0D6-4C56-8201-501858E31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Family history, phenotype, and molecular result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B07E47B-5C22-4227-9163-E1E089DE4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55FD3AF-C34A-4E8C-9C4F-9AD0DC24A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Planning choice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9C43538-D00F-47E2-9F7D-926E5537A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F5B7737-182B-4AD8-B41C-AA7A810CA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43F825D-27E0-444E-977C-0890AE628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Informed family decision</a:t>
            </a:r>
          </a:p>
        </p:txBody>
      </p:sp>
    </p:spTree>
    <p:extLst>
      <p:ext uri="{BB962C8B-B14F-4D97-AF65-F5344CB8AC3E}">
        <p14:creationId xmlns:p14="http://schemas.microsoft.com/office/powerpoint/2010/main" val="78200845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8A51FEA-F301-4648-9874-3D1F7F7DF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D49D93-EF15-416F-BC9E-A95FCB690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ADB367-0AB4-4C31-BE5C-AC0B61AA3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E7CD32-DF43-4831-A030-C43786AB2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A7F891-6504-4C70-BC6B-2966F96E7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007CAC-E5AE-45D7-8254-71E24151F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genetic counselor meeting Mateo's parents.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3E82B08-9014-4982-AB71-16AEF5C4C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A07AE0-5FE5-4C3E-93A6-81F0106E2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They ask for one guaranteed percentage before deciding about future…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78CA306-1D19-48D4-9C40-C5EB17AB5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08FD7F-52FE-4188-A187-D18AD9AEC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20AF13-02A6-4A58-992B-7FEB8C52B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Give a sourced empiric range and explain…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548AB4A-3C0D-4F95-BFA3-26B9E25E9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AA331F3-5478-402E-BAF5-68D24EDF3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E944168-D924-4FF0-BA2A-C15F69FC9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Promise an exact outcome.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E7652EC-D78E-457F-9362-5B3216022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1980E99-E23A-48F1-A3AB-F43A61FC3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23717FD-2155-456A-8E70-E89395E03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Refuse to discuss uncertainty.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C8B015A-FB49-4C36-A9D0-8D3942425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counseling approach and cite case fit…</a:t>
            </a:r>
          </a:p>
        </p:txBody>
      </p:sp>
    </p:spTree>
    <p:extLst>
      <p:ext uri="{BB962C8B-B14F-4D97-AF65-F5344CB8AC3E}">
        <p14:creationId xmlns:p14="http://schemas.microsoft.com/office/powerpoint/2010/main" val="70195113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90273B-473B-47BA-8D0D-411DCE76D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4F3C6F-6DBF-4C93-BD21-8CA5BBB5D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06923A-7227-4D21-A3D9-9BBA9D180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52E394-F42E-4AF9-9A13-3B76CCF55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D2C054-EF60-4978-A767-A37CA03E7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D4765A-B78C-4B93-A8BC-7E16E6819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D9EB42-6C55-4BCF-850E-46E78ED65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5C4D31-E00B-404E-B62E-0F2D68FE7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Give a sourced empiric range and explain what could refine it.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DCC42FD-F194-44C8-8C6A-E01672575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105E4F2-F11E-4264-B33F-14D6704D1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ABDA49-76E1-4EB7-82F4-C57AF64FF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GEN17-E1 + GEN17-E2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D8CB440-EAB3-42A7-B6BE-96582EC5E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92ECEAB-9434-4D8D-84D8-D9A7A7EEE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DE9871B-15F6-4E0A-A61B-554A204F0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582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provide an educational empiric range from the supplied source. You may not personalize medical advice beyond the composite evidence.</a:t>
            </a:r>
          </a:p>
        </p:txBody>
      </p:sp>
    </p:spTree>
    <p:extLst>
      <p:ext uri="{BB962C8B-B14F-4D97-AF65-F5344CB8AC3E}">
        <p14:creationId xmlns:p14="http://schemas.microsoft.com/office/powerpoint/2010/main" val="40510419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2824FC3-4ABF-4056-8E9F-77E6D85D6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29690A-1970-4436-B3E9-ECAFFF1F0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6F141E-8C78-400A-B37C-F94125E72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1A0A75-B9A3-45D7-8B35-4880A9457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22301B-5576-4999-97F6-C7C9598D2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F914E9-29FB-4825-9C13-194EB0F0B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4B8E004-D06F-4168-B0F2-66F299E88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D6DD40-966A-4C43-9B75-CCBCAEEFB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Recurrence counseling uses empiric family data and uncertainty; it gives a range, not a promise.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BA53DD-97C3-416B-A943-7F28EFF36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F0350E3-ECE6-476A-A5AB-A4EDBC6FC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4F4843-059F-440D-9DBB-E77C11A8A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now counsel the family honestly about the odds, but giving a number does not change the…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E2D8D4B-0448-4008-80FF-EF54C30E2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59313667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371D3C0-BBD7-4E2A-BCF1-5526A5A53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918767-7926-4233-ADBF-E096848AB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0EF054-9833-4E9A-AF54-39BB6A0AB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521328-BCBD-425C-B49D-A3479792B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DD6260-AE14-4B4A-9F8B-AB4D2673E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799BBD-B11F-4423-8DDF-EB5693143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A4E62E-5AD6-425C-ADBF-01D78BAF0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&amp; Irving 2023, Orofacial Clefts: empiric recurrence figures (Genes)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et al. 2012, IRF6 variants, penetrance and counseling (Genet Med)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et al. 2002, Mutations in IRF6 cause VWS and PPS (Nat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Zucchero et al. 2004, IRF6 variants and risk of isolated cleft (N Engl J Med)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D82D7DA-F4E6-403C-9189-B62E0CC92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47C2D8-F2CB-41E6-8ED3-01B3F695C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F7EE049-189C-4198-A216-4A77EED84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Genetic counseling and risk communication • Mendelian and non-Mendelian inheritance; probability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F5E31D2-1AED-4BE1-AB4B-B2E038441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928B81-B934-4A83-922E-050A97FA0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C55D6F-8932-43B4-905E-C822932AE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08295653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2026-07-11T02:02:45.2090000Z</dcterms:created>
  <dcterms:modified xsi:type="dcterms:W3CDTF">2026-07-11T02:02:45.2090000Z</dcterms:modified>
</coreProperties>
</file>