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7e883943e4a4863" /><Relationship Type="http://schemas.openxmlformats.org/officeDocument/2006/relationships/extended-properties" Target="/docProps/app.xml" Id="R23065a9a5dbc48a8" /><Relationship Type="http://schemas.openxmlformats.org/officeDocument/2006/relationships/officeDocument" Target="/ppt/presentation.xml" Id="Rc0ffb13c15ff411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06113e658e8437c"/>
  </p:sldMasterIdLst>
  <p:notesMasterIdLst>
    <p:notesMasterId xmlns:r="http://schemas.openxmlformats.org/officeDocument/2006/relationships" r:id="Re721e533b6844c6e"/>
  </p:notesMasterIdLst>
  <p:sldIdLst>
    <p:sldId xmlns:r="http://schemas.openxmlformats.org/officeDocument/2006/relationships" id="256" r:id="R83511d956af548cd"/>
    <p:sldId xmlns:r="http://schemas.openxmlformats.org/officeDocument/2006/relationships" id="257" r:id="R5c0e22c949aa4dca"/>
    <p:sldId xmlns:r="http://schemas.openxmlformats.org/officeDocument/2006/relationships" id="258" r:id="R6533f571460647cb"/>
    <p:sldId xmlns:r="http://schemas.openxmlformats.org/officeDocument/2006/relationships" id="259" r:id="Rd2447972e7184747"/>
    <p:sldId xmlns:r="http://schemas.openxmlformats.org/officeDocument/2006/relationships" id="260" r:id="R814b41928102404c"/>
    <p:sldId xmlns:r="http://schemas.openxmlformats.org/officeDocument/2006/relationships" id="261" r:id="R088b23bbb83e46b4"/>
    <p:sldId xmlns:r="http://schemas.openxmlformats.org/officeDocument/2006/relationships" id="262" r:id="R41e86aed03174bd7"/>
    <p:sldId xmlns:r="http://schemas.openxmlformats.org/officeDocument/2006/relationships" id="263" r:id="R56a58bad9e394e80"/>
    <p:sldId xmlns:r="http://schemas.openxmlformats.org/officeDocument/2006/relationships" id="264" r:id="R17fa266824ca44fd"/>
    <p:sldId xmlns:r="http://schemas.openxmlformats.org/officeDocument/2006/relationships" id="265" r:id="R061e53132d264026"/>
    <p:sldId xmlns:r="http://schemas.openxmlformats.org/officeDocument/2006/relationships" id="266" r:id="R5096bee0a0d34c74"/>
    <p:sldId xmlns:r="http://schemas.openxmlformats.org/officeDocument/2006/relationships" id="267" r:id="Rbda5115e06dc4ed6"/>
    <p:sldId xmlns:r="http://schemas.openxmlformats.org/officeDocument/2006/relationships" id="268" r:id="R615975945ffc46d3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677c66e8f124c0f" /><Relationship Type="http://schemas.openxmlformats.org/officeDocument/2006/relationships/slideMaster" Target="/ppt/slideMasters/slideMaster1.xml" Id="R306113e658e8437c" /><Relationship Type="http://schemas.openxmlformats.org/officeDocument/2006/relationships/notesMaster" Target="/ppt/notesMasters/notesMaster1.xml" Id="Re721e533b6844c6e" /><Relationship Type="http://schemas.openxmlformats.org/officeDocument/2006/relationships/presProps" Target="/ppt/presProps.xml" Id="R20b07357a64143a1" /><Relationship Type="http://schemas.openxmlformats.org/officeDocument/2006/relationships/tableStyles" Target="/ppt/tableStyles.xml" Id="Rc19b8aa058e441a1" /><Relationship Type="http://schemas.openxmlformats.org/officeDocument/2006/relationships/slide" Target="/ppt/slides/slide1.xml" Id="R83511d956af548cd" /><Relationship Type="http://schemas.openxmlformats.org/officeDocument/2006/relationships/slide" Target="/ppt/slides/slide2.xml" Id="R5c0e22c949aa4dca" /><Relationship Type="http://schemas.openxmlformats.org/officeDocument/2006/relationships/slide" Target="/ppt/slides/slide3.xml" Id="R6533f571460647cb" /><Relationship Type="http://schemas.openxmlformats.org/officeDocument/2006/relationships/slide" Target="/ppt/slides/slide4.xml" Id="Rd2447972e7184747" /><Relationship Type="http://schemas.openxmlformats.org/officeDocument/2006/relationships/slide" Target="/ppt/slides/slide5.xml" Id="R814b41928102404c" /><Relationship Type="http://schemas.openxmlformats.org/officeDocument/2006/relationships/slide" Target="/ppt/slides/slide6.xml" Id="R088b23bbb83e46b4" /><Relationship Type="http://schemas.openxmlformats.org/officeDocument/2006/relationships/slide" Target="/ppt/slides/slide7.xml" Id="R41e86aed03174bd7" /><Relationship Type="http://schemas.openxmlformats.org/officeDocument/2006/relationships/slide" Target="/ppt/slides/slide8.xml" Id="R56a58bad9e394e80" /><Relationship Type="http://schemas.openxmlformats.org/officeDocument/2006/relationships/slide" Target="/ppt/slides/slide9.xml" Id="R17fa266824ca44fd" /><Relationship Type="http://schemas.openxmlformats.org/officeDocument/2006/relationships/slide" Target="/ppt/slides/slide10.xml" Id="R061e53132d264026" /><Relationship Type="http://schemas.openxmlformats.org/officeDocument/2006/relationships/slide" Target="/ppt/slides/slide11.xml" Id="R5096bee0a0d34c74" /><Relationship Type="http://schemas.openxmlformats.org/officeDocument/2006/relationships/slide" Target="/ppt/slides/slide12.xml" Id="Rbda5115e06dc4ed6" /><Relationship Type="http://schemas.openxmlformats.org/officeDocument/2006/relationships/slide" Target="/ppt/slides/slide13.xml" Id="R615975945ffc46d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503c9135d74453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4724548a2c6460b" /><Relationship Type="http://schemas.openxmlformats.org/officeDocument/2006/relationships/notesMaster" Target="/ppt/notesMasters/notesMaster1.xml" Id="R48124554d3464eb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7bd6356f61c4cb6" /><Relationship Type="http://schemas.openxmlformats.org/officeDocument/2006/relationships/notesMaster" Target="/ppt/notesMasters/notesMaster1.xml" Id="R25584fbdc82a462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dd2314ea3884d30" /><Relationship Type="http://schemas.openxmlformats.org/officeDocument/2006/relationships/notesMaster" Target="/ppt/notesMasters/notesMaster1.xml" Id="R6b66603fa66f408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f6d78f9ec134bec" /><Relationship Type="http://schemas.openxmlformats.org/officeDocument/2006/relationships/notesMaster" Target="/ppt/notesMasters/notesMaster1.xml" Id="R854136478283458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039cf125bde44ed" /><Relationship Type="http://schemas.openxmlformats.org/officeDocument/2006/relationships/notesMaster" Target="/ppt/notesMasters/notesMaster1.xml" Id="Rb190a78971894e4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ee5b4c786014b7b" /><Relationship Type="http://schemas.openxmlformats.org/officeDocument/2006/relationships/notesMaster" Target="/ppt/notesMasters/notesMaster1.xml" Id="Rdae1d333bafc4ec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33b87e15bf8497a" /><Relationship Type="http://schemas.openxmlformats.org/officeDocument/2006/relationships/notesMaster" Target="/ppt/notesMasters/notesMaster1.xml" Id="Re4b5d706a3c645c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c355908298c4cec" /><Relationship Type="http://schemas.openxmlformats.org/officeDocument/2006/relationships/notesMaster" Target="/ppt/notesMasters/notesMaster1.xml" Id="R14f066f3c8f546e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a36c6a5b3fc42b6" /><Relationship Type="http://schemas.openxmlformats.org/officeDocument/2006/relationships/notesMaster" Target="/ppt/notesMasters/notesMaster1.xml" Id="Rd220e0f3e0784e2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33eb342d52a47bd" /><Relationship Type="http://schemas.openxmlformats.org/officeDocument/2006/relationships/notesMaster" Target="/ppt/notesMasters/notesMaster1.xml" Id="R6e48cf32d7e7469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0fb3780001248a7" /><Relationship Type="http://schemas.openxmlformats.org/officeDocument/2006/relationships/notesMaster" Target="/ppt/notesMasters/notesMaster1.xml" Id="R7323bcefe1d848a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b9a5461254b44b8" /><Relationship Type="http://schemas.openxmlformats.org/officeDocument/2006/relationships/notesMaster" Target="/ppt/notesMasters/notesMaster1.xml" Id="R60e1f775c7d44b8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a676b9770cf4eae" /><Relationship Type="http://schemas.openxmlformats.org/officeDocument/2006/relationships/notesMaster" Target="/ppt/notesMasters/notesMaster1.xml" Id="R3a75d6fba8af4de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d7ed0a840544238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399b6fcd2264184" /><Relationship Type="http://schemas.openxmlformats.org/officeDocument/2006/relationships/slideLayout" Target="/ppt/slideLayouts/slideLayout1.xml" Id="R40c9cb30f1dc40c4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0c9cb30f1dc40c4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d6b98a31da4e3d" /><Relationship Type="http://schemas.openxmlformats.org/officeDocument/2006/relationships/image" Target="/ppt/media/image.bin" Id="R366879842e3a4b30" /><Relationship Type="http://schemas.openxmlformats.org/officeDocument/2006/relationships/notesSlide" Target="/ppt/notesSlides/notesSlide1.xml" Id="R8f89fef82065471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487e6422d9541bf" /><Relationship Type="http://schemas.openxmlformats.org/officeDocument/2006/relationships/notesSlide" Target="/ppt/notesSlides/notesSlide2.xml" Id="R620bce3a0782418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46767b08a34477" /><Relationship Type="http://schemas.openxmlformats.org/officeDocument/2006/relationships/notesSlide" Target="/ppt/notesSlides/notesSlide3.xml" Id="Rb9bf43f087574a5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b98b9560a8423d" /><Relationship Type="http://schemas.openxmlformats.org/officeDocument/2006/relationships/notesSlide" Target="/ppt/notesSlides/notesSlide4.xml" Id="R97f5aff71c4c403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6f433364144837" /><Relationship Type="http://schemas.openxmlformats.org/officeDocument/2006/relationships/image" Target="/ppt/media/image2.bin" Id="Rc85427fb10ce4532" /><Relationship Type="http://schemas.openxmlformats.org/officeDocument/2006/relationships/notesSlide" Target="/ppt/notesSlides/notesSlide5.xml" Id="R79c4b303e00b410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8bce2796e5543aa" /><Relationship Type="http://schemas.openxmlformats.org/officeDocument/2006/relationships/image" Target="/ppt/media/image3.bin" Id="R1a2dbf9160944d17" /><Relationship Type="http://schemas.openxmlformats.org/officeDocument/2006/relationships/notesSlide" Target="/ppt/notesSlides/notesSlide6.xml" Id="R2a361e2082c94a9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44ed1b83294b4e" /><Relationship Type="http://schemas.openxmlformats.org/officeDocument/2006/relationships/notesSlide" Target="/ppt/notesSlides/notesSlide7.xml" Id="R1daf98dd93c4454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08d834c7454d09" /><Relationship Type="http://schemas.openxmlformats.org/officeDocument/2006/relationships/image" Target="/ppt/media/image4.bin" Id="R511f1bcaae8d4d05" /><Relationship Type="http://schemas.openxmlformats.org/officeDocument/2006/relationships/notesSlide" Target="/ppt/notesSlides/notesSlide8.xml" Id="Rbf6b41153fc543a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d1d55953664124" /><Relationship Type="http://schemas.openxmlformats.org/officeDocument/2006/relationships/notesSlide" Target="/ppt/notesSlides/notesSlide9.xml" Id="R36e80cd5ab10483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f9af2c88214493c" /><Relationship Type="http://schemas.openxmlformats.org/officeDocument/2006/relationships/notesSlide" Target="/ppt/notesSlides/notesSlide10.xml" Id="Rdaa6cdd140a4490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28d1cfa4144629" /><Relationship Type="http://schemas.openxmlformats.org/officeDocument/2006/relationships/notesSlide" Target="/ppt/notesSlides/notesSlide11.xml" Id="Rcba8536698974a0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96ac14541df4d77" /><Relationship Type="http://schemas.openxmlformats.org/officeDocument/2006/relationships/notesSlide" Target="/ppt/notesSlides/notesSlide12.xml" Id="Rf78624b69f10461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35b098cd8f4be0" /><Relationship Type="http://schemas.openxmlformats.org/officeDocument/2006/relationships/notesSlide" Target="/ppt/notesSlides/notesSlide13.xml" Id="R19fac9bb4610466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BE0DF76-F7B8-4A92-88F3-DCBAD6204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84F50C-1BDE-4D99-829E-29F195D7B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4DDFA9E-524A-46DB-8B42-EB316FB09F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16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8F65BC0-BF31-40FC-AA7D-00D917003C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4E753F-E0AE-4113-9FAA-CA1F86381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Is CL/P More Common in Some Groups?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CB6BB9F-5B34-4B3B-8862-AF1158781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Why is cleft lip and/or palate far more common in some human populations than in others?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21E5901-1CB1-4A7D-84BF-89146B52DB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Population differences reflect allele frequencies, effect sizes, environments, and sampling, not biological ranking of groups.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6879842e3a4b30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23104155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A0EEC58-A07D-4BA2-9399-777A6D926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326B375-9F05-4493-A2B9-9BCCE9E816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38F806-E0EE-4428-9E1F-A3496AD66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16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B564D31-AEB1-4EFB-9F78-C36B639326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ABF1F26-3C69-4228-880A-BFAA9ED36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6912B61-7935-42F8-BF39-C8DF80D50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E5536BC-2D84-4E09-9C34-1F880C1125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6F8F9A6-2031-4171-856F-CEF126483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Knockout and rescue experiments strengthen causation when loss creates a defect and restoration reverses part of it.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5F37F14-7CCB-46CE-B258-EF325566CF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2720243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236F45D-6042-4137-9D07-90219BD30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0A668E9-9A96-4A57-B59A-45874B615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D4BEEAA-647D-45CB-A92D-2D6076722F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16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FE16EE-A9BC-40A4-8F0D-3E494847B3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828E0D8-3979-45F8-BBFB-81DF6A968C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5182F67-3029-4A46-B766-C0ECC1977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FA9B36D-D001-40DF-A010-1A6ECDAF6C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23ACBA4-A452-4C90-8D1E-7B314FD49C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F183627-9B6B-4A30-981D-33B1037A7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619381B-AB12-4F15-B26E-2661AFD56E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B158EA6-8CEE-4D6B-A947-BF1FA6F2A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4CDBDCC-D9AD-414D-854C-5DDCBFFD8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B2A3397-C050-4974-B4DC-B95D1A9D0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9290CF4-1DBE-4049-A27F-7FBC5E4A81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508FDD6-A474-44E4-AA81-E70CF43952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33824896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33D52FC-7429-42E4-8977-53C6AAF4CD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49E878-FEF2-4151-8140-21968402A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547227-3742-41A9-B5D1-AA5C55D63B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16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4673FC-53EE-4B0E-8DE6-601A48C27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271DAF-D0E8-4305-A317-48CAF09AE0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4F57F41-3BF2-4418-9C15-6087D675A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Population differences reflect allele frequencies, effect sizes, environments, and sampling, not biological ranking of groups.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14363AC-BE99-4775-AB1A-7302F3D5C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8D72396-1DFF-45CB-AF78-0C8753C7D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29CC615-0DE0-4841-A5E6-465C0B238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10DAD9A-024C-42E1-8D54-061C90A4F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342750A-C9E5-4F9C-B6E2-30006C794A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C686C87-9D29-43B9-AF54-2A27764F4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3324E7A-1BF0-480B-9D4E-CD33D0C60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3D792A2-0537-49F0-A088-FCB3507C3E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D76F0DF-93D3-4BD1-AC97-A0347099A3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214107223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6E0FAA6-D83B-4DD7-BB3B-D15B2FB4B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415BD0-F654-49D5-82C0-3C37E71D27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5F6852D-95C2-44D0-92DF-70D3A6AE2D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16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DA2BAD-79A8-4623-9E8B-D824800FF5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0208A00-4F19-4599-862D-C0A5CA8A9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74E3E17-8620-47A1-B561-A5F400C214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85427fb10ce4532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42461818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FBA9241-06DC-4C35-A348-2A71BD0EB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628373-5C3D-4A12-A615-BBC07EFF1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ABD9B3-BBCC-4C7B-9B7B-1B769C35A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16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9307A6-6933-48CF-8E4A-38F3A64F89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D8DE02-5197-4510-BE6E-53E9406365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EE08183-C66F-422B-98F6-B349B1E27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Different gardens contain different seed mixes and weather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a2dbf9160944d1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7DE154E-C198-4FD2-8645-133D7E26D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21F21CB-D051-47D3-BE0E-A0564F487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46D7F32-6979-42DC-81CB-3F41780B3F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factors differ between gardens?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1F44B66-A72F-4517-8842-D0B54859CD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3CAF2ED-DFC4-45DD-BB61-A082B58F5C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F466B3C-7FC5-4E1D-BBF9-915F477E6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can the same seed behave differently?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1F70E57-CE07-4A96-93B3-B311D72D2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CC9A5AB-1AAE-4BDA-810A-293C7664F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C23E51E-E7FA-4FDA-BA96-7AA6171EF4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would replication across gardens test?</a:t>
            </a:r>
          </a:p>
        </p:txBody>
      </p:sp>
    </p:spTree>
    <p:extLst>
      <p:ext uri="{BB962C8B-B14F-4D97-AF65-F5344CB8AC3E}">
        <p14:creationId xmlns:p14="http://schemas.microsoft.com/office/powerpoint/2010/main" val="663333401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FE57AA5-EEDB-4423-A400-12DAD36E58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9A8233-0500-4ABE-87BC-E36DFC951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E9EB27-9CF0-4FA9-A5F1-7E8FD5C95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16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F0BE4E5-5603-488B-BBF8-50606721A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AEB89E1-F00D-49D9-9A25-DE227630EE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17FC2EB-C845-40D6-9BF8-8833DB7EE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06C245F-7558-47FE-9E9F-C7CECB8C5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650F4F1-D83E-4577-AFED-5CCAF64839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9EB33D4-C872-4126-BC0B-403930F6B2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ancestry from race labels.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CC47C09-F524-489B-BF70-2ABF103822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A7E43F4-7CA8-4BFF-A866-155F6B9C5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DC28227-7C15-44EA-837E-3708B6D14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allele frequency and effect size.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87987DC-6833-4D43-86F2-AE2CAEC67F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E583744-48A9-4A47-850C-A0C854152F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F2D6054-9FA0-4E58-9F7D-ED0DB1A53A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Require replication and consider environment and sampling.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6B5C8D4-81D2-46E1-BEF6-E704AC3DC3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Human populations are not isolated gardens, and ancestry is continuous and shared.</a:t>
            </a:r>
          </a:p>
        </p:txBody>
      </p:sp>
    </p:spTree>
    <p:extLst>
      <p:ext uri="{BB962C8B-B14F-4D97-AF65-F5344CB8AC3E}">
        <p14:creationId xmlns:p14="http://schemas.microsoft.com/office/powerpoint/2010/main" val="21331327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4DEEAC6-7579-48A4-8420-F37AEF52C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FC91380-F5A4-45C8-86F3-8E87E9AFEC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E52F03-83F7-4D12-B7B2-0117088B1F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16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186B0C0-51D5-4DC8-B43B-3E1C61698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56229E-B56C-44BB-BD17-CBCB57EA46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Interpret cleft prevalence and IRF6 risk across populations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B3937DD-DFC0-49EC-B522-ED309081C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11f1bcaae8d4d0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7F2FCBE-54B1-41C6-94E2-1DF5BCA943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BB73A3A-A161-48B8-9413-5472E5549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GEN16-E1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F3CDDCC-73EE-4F10-B1D5-B41493455E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prevalence differs among studied populations.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A0C926A-01F1-4520-AEF9-B82C678F08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1E8454F-6D64-48AD-9FC2-E0D60FF7C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GEN16-E2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F2E0A03-56EC-480C-880D-BE374778C9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Risk-allele frequencies and effect estimates can differ by ancestry and study.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3CF8637-BEB3-4E91-BDC1-A95DDAAF3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271DADD-27B6-43DF-BA43-21CC5EBA06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GEN16-E3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9A37910-A421-4882-81DC-D67152821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Within-group variation is large and ancestry groups overlap.</a:t>
            </a:r>
          </a:p>
        </p:txBody>
      </p:sp>
    </p:spTree>
    <p:extLst>
      <p:ext uri="{BB962C8B-B14F-4D97-AF65-F5344CB8AC3E}">
        <p14:creationId xmlns:p14="http://schemas.microsoft.com/office/powerpoint/2010/main" val="161338024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B2752C3-B7EE-4192-9796-995EAF981E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BC171D-7BE7-4C91-A4B7-D398D58BA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E3376E-6B3F-400C-BF65-A405EB4996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16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254118C-5F00-4DCE-A67D-DD61B4367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500324F-EE71-4120-BF55-A639F65EAC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D863FA4-F1C4-482A-82C7-824F50A0E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D61A203-4C6E-4103-A4D5-F4EDC9525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69F894E-4B83-4FE0-B911-BED0C137EC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Seed mix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8EA5923-9F92-490F-B942-D02132310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FCA1D03-BE97-4F23-BD30-1F39243A4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D602940-61F9-4AED-817A-AA1ECBCAA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Allele frequencies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50FA495-1FD4-4789-9C8A-D859771E5F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271A11C-E363-4649-8F43-4C45EA7B91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Weather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677A25B-ED45-4DDC-AABF-D08C20C81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16DA3B3-4169-4417-8BE6-4CB66CD2D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0D4EF1D-77A7-4654-8B9F-C8E787BF9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Environmental and social context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5650509-AD55-445A-B611-7C0C46D340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CBA8601-61E3-47B0-8E63-DE808279FD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Flower count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B35DAEA-2C75-4774-87E7-76B9197D37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BBB6CC6-3701-4E8E-A449-72A6776BBD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DB74BDB-D545-418F-8147-4F462E76A4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Population prevalence</a:t>
            </a:r>
          </a:p>
        </p:txBody>
      </p:sp>
    </p:spTree>
    <p:extLst>
      <p:ext uri="{BB962C8B-B14F-4D97-AF65-F5344CB8AC3E}">
        <p14:creationId xmlns:p14="http://schemas.microsoft.com/office/powerpoint/2010/main" val="403048169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198DCC8-DB0D-41A8-B299-662B7B760A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3AB4C4A-F686-4209-AD35-7B8DBABE8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D80D45-042D-4F61-8CCD-F90369379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16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0E7B63-99D8-4469-A45A-3BD5F5AEA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E0710B5-0E02-4AB4-9637-88105A990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C62A3C8-A65C-47DC-A467-DB2A7E3CC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reviewing a public-health infographic.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4FF536E-BF3F-4491-BED0-18C07B4C6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E032A03-8E17-46F0-ADCA-F8DD21287F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draft says one ancestry group is genetically destined to…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0C04A51-BAD6-4E62-BCB3-214F617037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B9966D7-7037-4AD5-BB85-F20375101E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547D24E-C5DF-438A-BFC1-D626220258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Replace it with frequency, context, overlap, and…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C396B24-92F5-4030-8D81-C079C5573D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2281BC9-367C-4129-BDC1-88FBF65C0F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0EDF660-1C07-40C0-8F46-4578802269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Keep the destiny claim.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306F911-96AE-4B1D-B565-158C44EE72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08D2269-D950-46F0-B9BB-05616B07A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9BED9CD-58C7-432E-9817-C49FF7BDA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Erase population data entirely.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FCEEDE9-C29C-408E-BE2F-F21483DAF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correction and cite both difference and…</a:t>
            </a:r>
          </a:p>
        </p:txBody>
      </p:sp>
    </p:spTree>
    <p:extLst>
      <p:ext uri="{BB962C8B-B14F-4D97-AF65-F5344CB8AC3E}">
        <p14:creationId xmlns:p14="http://schemas.microsoft.com/office/powerpoint/2010/main" val="1610536014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269953E-1E80-436A-AE4E-4C92E4D5C4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CEB4C7-8ADE-46E9-912C-27EE355AA7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4BBB4D-8973-4397-BF6A-66DE102867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16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23F4F48-681C-4BB8-9040-5C7C3709A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91D13F5-66CD-440F-B225-671A70434B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C70F1C8-D682-4707-AA6B-552190000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69E54D6-05AD-4BA1-83C7-595EFF2AE0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22FC0F2-5DAE-4F60-889D-AD9982C1F1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Replace it with frequency, context, overlap, and replication language.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C1692F4-6CE7-42D9-B58E-A55FA1654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88521C5-2EF4-4A43-9C3B-D21FC1C12D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4B90514-888F-45C0-A3B2-54EA5EED1A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GEN16-E1 + GEN16-E2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9409C6E-3D82-4D0D-92D3-ABF9A8CB8E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7CE9E2C-D766-44CE-AEA7-C8684F9A6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655E101-7B18-42FC-ABBE-BE44D3D49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discuss population statistics. You may not rank groups biologically or predict an individual from ancestry alone.</a:t>
            </a:r>
          </a:p>
        </p:txBody>
      </p:sp>
    </p:spTree>
    <p:extLst>
      <p:ext uri="{BB962C8B-B14F-4D97-AF65-F5344CB8AC3E}">
        <p14:creationId xmlns:p14="http://schemas.microsoft.com/office/powerpoint/2010/main" val="208653528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2D74F1B-4F31-414E-8E19-86BDA4165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94501A0-5C60-4FA2-8AE6-DCE40E3902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B05D4AD-4A1D-4EF8-B38F-7E6470218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16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1D0FB5-3048-44E8-9FAA-A25B9D327A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68A6305-21B4-4054-8D77-5EA24D70F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B72544E-B792-48F3-8514-74AD655FD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48B58F7-B21F-4385-8B07-2B2DF7AC8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97A8A0F-B7BC-4D3D-AE04-4426C9E41E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Population differences reflect allele frequencies, effect sizes, environments, and sampling, not biological ranking of groups.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67DE5F0-6887-43FF-B2C2-9007BE099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1233E9A-36FD-4313-B564-EF57B23C69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07D663D-57BB-4BF5-88E2-CED71732E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found why CL/P differs across whole populations, but population averages are not a family. Mateo's parents now…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1B16513-F216-4463-B769-62FB419F2E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56704947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9478EAA-30EB-4E6C-B8AC-FF91A60B1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52D27FD-9BA6-49A0-8DE8-592728011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ADDEC0-EDF9-4E4C-9378-9277C6B750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16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4FF235-4420-41A4-AE9D-E4BF106C02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58CE8E8-FB19-44C1-AA07-7FF987F44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E8ECBB8-D9E2-4652-A3DE-78AC81B52E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5C5382C-CF56-47A4-BBDA-3365ED92F8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Rahimov et al. 2008, AP-2alpha site in an IRF6 enhancer and cleft lip (Nat Genet)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Beaty et al. 2010, GWAS of CL/P, MAFB and ABCA4 (Nat Genet)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Birnbaum et al. 2009, 8q24 susceptibility locus for nonsyndromic cleft lip (Nat Genet)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Bezerra et al. 2019, IRF6 polymorphisms in Brazilian nonsyndromic CL/P (Braz J Otorhinolaryngol)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1BF7BD8-6E25-4DFA-885D-E9BA962E2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04468DF-FA3A-4FD2-A114-6E00B6E0D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6D123C3-6B5F-4FFA-8464-4F50BBDA8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Genetics and population health; risk factors • Variation in a population; allele frequency and inheritance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CBB874D-5088-4997-A189-5D0E15E5E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D31A688-6C95-4611-A435-3B1A99955A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A680F3E-D5C0-4F15-9401-B64BC0EE0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54304725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2026-07-11T02:02:44.6760000Z</dcterms:created>
  <dcterms:modified xsi:type="dcterms:W3CDTF">2026-07-11T02:02:44.6760000Z</dcterms:modified>
</coreProperties>
</file>