
<file path=[Content_Types].xml><?xml version="1.0" encoding="utf-8"?>
<Types xmlns="http://schemas.openxmlformats.org/package/2006/content-types">
  <Default Extension="xml" ContentType="application/vnd.openxmlformats-package.core-properties+xml"/>
  <Default Extension="bin" ContentType="image/webp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5a622db6894a496f" /><Relationship Type="http://schemas.openxmlformats.org/officeDocument/2006/relationships/extended-properties" Target="/docProps/app.xml" Id="R8b7792c396274d04" /><Relationship Type="http://schemas.openxmlformats.org/officeDocument/2006/relationships/officeDocument" Target="/ppt/presentation.xml" Id="R712b144b8b0e4b34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844581cd10e64131"/>
  </p:sldMasterIdLst>
  <p:notesMasterIdLst>
    <p:notesMasterId xmlns:r="http://schemas.openxmlformats.org/officeDocument/2006/relationships" r:id="Rc0d781f387d14e95"/>
  </p:notesMasterIdLst>
  <p:sldIdLst>
    <p:sldId xmlns:r="http://schemas.openxmlformats.org/officeDocument/2006/relationships" id="256" r:id="Reb7f85ace130463c"/>
    <p:sldId xmlns:r="http://schemas.openxmlformats.org/officeDocument/2006/relationships" id="257" r:id="R31a1c20256da4b5e"/>
    <p:sldId xmlns:r="http://schemas.openxmlformats.org/officeDocument/2006/relationships" id="258" r:id="R5b4c2664d36443aa"/>
    <p:sldId xmlns:r="http://schemas.openxmlformats.org/officeDocument/2006/relationships" id="259" r:id="R944db205e9ae4850"/>
    <p:sldId xmlns:r="http://schemas.openxmlformats.org/officeDocument/2006/relationships" id="260" r:id="R06ff872504654371"/>
    <p:sldId xmlns:r="http://schemas.openxmlformats.org/officeDocument/2006/relationships" id="261" r:id="R59858d44d3564967"/>
    <p:sldId xmlns:r="http://schemas.openxmlformats.org/officeDocument/2006/relationships" id="262" r:id="Rd8baa43f92da4447"/>
    <p:sldId xmlns:r="http://schemas.openxmlformats.org/officeDocument/2006/relationships" id="263" r:id="R73b4abbedc124210"/>
    <p:sldId xmlns:r="http://schemas.openxmlformats.org/officeDocument/2006/relationships" id="264" r:id="Rdac6f1820bd74401"/>
    <p:sldId xmlns:r="http://schemas.openxmlformats.org/officeDocument/2006/relationships" id="265" r:id="Rd6779185f87b4632"/>
    <p:sldId xmlns:r="http://schemas.openxmlformats.org/officeDocument/2006/relationships" id="266" r:id="R4c7e1f9c674044e5"/>
    <p:sldId xmlns:r="http://schemas.openxmlformats.org/officeDocument/2006/relationships" id="267" r:id="R9d9b71675d49435e"/>
    <p:sldId xmlns:r="http://schemas.openxmlformats.org/officeDocument/2006/relationships" id="268" r:id="Rbc6bd8655f464d61"/>
  </p:sldIdLst>
  <p:sldSz cx="12192000" cy="6858000"/>
  <p:notesSz cx="6858000" cy="9144000"/>
  <p:defaultTextStyle>
    <a:defPPr xmlns:a="http://schemas.openxmlformats.org/drawingml/2006/main">
      <a:defRPr lang="en-US"/>
    </a:defPPr>
    <a:lvl1pPr xmlns:a="http://schemas.openxmlformats.org/drawingml/2006/main" marL="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1pPr>
    <a:lvl2pPr xmlns:a="http://schemas.openxmlformats.org/drawingml/2006/main" marL="4572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2pPr>
    <a:lvl3pPr xmlns:a="http://schemas.openxmlformats.org/drawingml/2006/main" marL="9144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3pPr>
    <a:lvl4pPr xmlns:a="http://schemas.openxmlformats.org/drawingml/2006/main" marL="13716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4pPr>
    <a:lvl5pPr xmlns:a="http://schemas.openxmlformats.org/drawingml/2006/main" marL="18288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5pPr>
    <a:lvl6pPr xmlns:a="http://schemas.openxmlformats.org/drawingml/2006/main" marL="22860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6pPr>
    <a:lvl7pPr xmlns:a="http://schemas.openxmlformats.org/drawingml/2006/main" marL="27432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7pPr>
    <a:lvl8pPr xmlns:a="http://schemas.openxmlformats.org/drawingml/2006/main" marL="32004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8pPr>
    <a:lvl9pPr xmlns:a="http://schemas.openxmlformats.org/drawingml/2006/main" marL="36576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d1fc61eda644428a" /><Relationship Type="http://schemas.openxmlformats.org/officeDocument/2006/relationships/slideMaster" Target="/ppt/slideMasters/slideMaster1.xml" Id="R844581cd10e64131" /><Relationship Type="http://schemas.openxmlformats.org/officeDocument/2006/relationships/notesMaster" Target="/ppt/notesMasters/notesMaster1.xml" Id="Rc0d781f387d14e95" /><Relationship Type="http://schemas.openxmlformats.org/officeDocument/2006/relationships/presProps" Target="/ppt/presProps.xml" Id="Rf820e5733b404754" /><Relationship Type="http://schemas.openxmlformats.org/officeDocument/2006/relationships/tableStyles" Target="/ppt/tableStyles.xml" Id="Rc1b943f067134f55" /><Relationship Type="http://schemas.openxmlformats.org/officeDocument/2006/relationships/slide" Target="/ppt/slides/slide1.xml" Id="Reb7f85ace130463c" /><Relationship Type="http://schemas.openxmlformats.org/officeDocument/2006/relationships/slide" Target="/ppt/slides/slide2.xml" Id="R31a1c20256da4b5e" /><Relationship Type="http://schemas.openxmlformats.org/officeDocument/2006/relationships/slide" Target="/ppt/slides/slide3.xml" Id="R5b4c2664d36443aa" /><Relationship Type="http://schemas.openxmlformats.org/officeDocument/2006/relationships/slide" Target="/ppt/slides/slide4.xml" Id="R944db205e9ae4850" /><Relationship Type="http://schemas.openxmlformats.org/officeDocument/2006/relationships/slide" Target="/ppt/slides/slide5.xml" Id="R06ff872504654371" /><Relationship Type="http://schemas.openxmlformats.org/officeDocument/2006/relationships/slide" Target="/ppt/slides/slide6.xml" Id="R59858d44d3564967" /><Relationship Type="http://schemas.openxmlformats.org/officeDocument/2006/relationships/slide" Target="/ppt/slides/slide7.xml" Id="Rd8baa43f92da4447" /><Relationship Type="http://schemas.openxmlformats.org/officeDocument/2006/relationships/slide" Target="/ppt/slides/slide8.xml" Id="R73b4abbedc124210" /><Relationship Type="http://schemas.openxmlformats.org/officeDocument/2006/relationships/slide" Target="/ppt/slides/slide9.xml" Id="Rdac6f1820bd74401" /><Relationship Type="http://schemas.openxmlformats.org/officeDocument/2006/relationships/slide" Target="/ppt/slides/slide10.xml" Id="Rd6779185f87b4632" /><Relationship Type="http://schemas.openxmlformats.org/officeDocument/2006/relationships/slide" Target="/ppt/slides/slide11.xml" Id="R4c7e1f9c674044e5" /><Relationship Type="http://schemas.openxmlformats.org/officeDocument/2006/relationships/slide" Target="/ppt/slides/slide12.xml" Id="R9d9b71675d49435e" /><Relationship Type="http://schemas.openxmlformats.org/officeDocument/2006/relationships/slide" Target="/ppt/slides/slide13.xml" Id="Rbc6bd8655f464d61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27a8414ac14f4db2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f42069399b7b46a6" /><Relationship Type="http://schemas.openxmlformats.org/officeDocument/2006/relationships/notesMaster" Target="/ppt/notesMasters/notesMaster1.xml" Id="R3cef8f136d4345dd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f1aee623ee994c2a" /><Relationship Type="http://schemas.openxmlformats.org/officeDocument/2006/relationships/notesMaster" Target="/ppt/notesMasters/notesMaster1.xml" Id="Rf0d6ef86fcbd42a5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d3dbf9dfc6fd47c8" /><Relationship Type="http://schemas.openxmlformats.org/officeDocument/2006/relationships/notesMaster" Target="/ppt/notesMasters/notesMaster1.xml" Id="Rf48332c8fc4048c1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b8c8cf4cf7814e0a" /><Relationship Type="http://schemas.openxmlformats.org/officeDocument/2006/relationships/notesMaster" Target="/ppt/notesMasters/notesMaster1.xml" Id="R9cdb35d1b9a645d3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83f7c0def1524896" /><Relationship Type="http://schemas.openxmlformats.org/officeDocument/2006/relationships/notesMaster" Target="/ppt/notesMasters/notesMaster1.xml" Id="R954d69447b504a7d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7d29649a386640c2" /><Relationship Type="http://schemas.openxmlformats.org/officeDocument/2006/relationships/notesMaster" Target="/ppt/notesMasters/notesMaster1.xml" Id="R0a321cb54dc448a4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c9a05d30cc7446df" /><Relationship Type="http://schemas.openxmlformats.org/officeDocument/2006/relationships/notesMaster" Target="/ppt/notesMasters/notesMaster1.xml" Id="R7a2ad9b191ed42be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933cd17f44c94390" /><Relationship Type="http://schemas.openxmlformats.org/officeDocument/2006/relationships/notesMaster" Target="/ppt/notesMasters/notesMaster1.xml" Id="R864ba253afad416b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c3de79d22155498e" /><Relationship Type="http://schemas.openxmlformats.org/officeDocument/2006/relationships/notesMaster" Target="/ppt/notesMasters/notesMaster1.xml" Id="R43ffb09d4f42424a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0021dfb02d6f4c1f" /><Relationship Type="http://schemas.openxmlformats.org/officeDocument/2006/relationships/notesMaster" Target="/ppt/notesMasters/notesMaster1.xml" Id="R8be7ffe3bb014907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79a9ef7f1c664389" /><Relationship Type="http://schemas.openxmlformats.org/officeDocument/2006/relationships/notesMaster" Target="/ppt/notesMasters/notesMaster1.xml" Id="R3f636f163f614ef1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f63f899d31dd420f" /><Relationship Type="http://schemas.openxmlformats.org/officeDocument/2006/relationships/notesMaster" Target="/ppt/notesMasters/notesMaster1.xml" Id="R059bfa7e92ee47e6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7eb8eb5948914dee" /><Relationship Type="http://schemas.openxmlformats.org/officeDocument/2006/relationships/notesMaster" Target="/ppt/notesMasters/notesMaster1.xml" Id="R55a86afb004749fd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8f6a299cf7924dc6" /></Relationships>
</file>

<file path=ppt/slideLayouts/slideLayout1.xml><?xml version="1.0" encoding="utf-8"?>
<p:sldLayout xmlns:p="http://schemas.openxmlformats.org/presentationml/2006/main" type="title">
  <p:cSld name="Title Slide"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416365a8044e441c" /><Relationship Type="http://schemas.openxmlformats.org/officeDocument/2006/relationships/slideLayout" Target="/ppt/slideLayouts/slideLayout1.xml" Id="R59df9dd3fb4f47ab" /></Relationships>
</file>

<file path=ppt/slideMasters/slideMaster1.xml><?xml version="1.0" encoding="utf-8"?>
<p:sldMaster xmlns:p="http://schemas.openxmlformats.org/presentationml/2006/main">
  <p:cSld name="Master"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59df9dd3fb4f47ab"/>
  </p:sldLayoutIdLst>
  <p:txStyles>
    <p:titleStyle>
      <a:lvl1pPr xmlns:a="http://schemas.openxmlformats.org/drawingml/2006/main" algn="l">
        <a:lnSpc>
          <a:spcPct val="90000"/>
        </a:lnSpc>
        <a:spcBef>
          <a:spcPts val="0"/>
        </a:spcBef>
        <a:buNone/>
        <a:defRPr sz="4400">
          <a:solidFill>
            <a:schemeClr val="tx1"/>
          </a:solidFill>
          <a:latin typeface="+mj-lt"/>
          <a:ea typeface="+mj-lt"/>
          <a:cs typeface="+mj-lt"/>
        </a:defRPr>
      </a:lvl1pPr>
    </p:titleStyle>
    <p:bodyStyle>
      <a:lvl1pPr xmlns:a="http://schemas.openxmlformats.org/drawingml/2006/main" marL="228600" indent="-228600" algn="l">
        <a:lnSpc>
          <a:spcPct val="90000"/>
        </a:lnSpc>
        <a:spcBef>
          <a:spcPts val="1000"/>
        </a:spcBef>
        <a:buChar char="•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685800" indent="-228600" algn="l">
        <a:lnSpc>
          <a:spcPct val="90000"/>
        </a:lnSpc>
        <a:spcBef>
          <a:spcPts val="500"/>
        </a:spcBef>
        <a:buChar char="•"/>
        <a:defRPr sz="24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1143000" indent="-228600" algn="l">
        <a:lnSpc>
          <a:spcPct val="90000"/>
        </a:lnSpc>
        <a:spcBef>
          <a:spcPts val="500"/>
        </a:spcBef>
        <a:buChar char="•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600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20574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5146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9718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4290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886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9pPr>
    </p:bodyStyle>
    <p:otherStyle>
      <a:lvl1pPr xmlns:a="http://schemas.openxmlformats.org/drawingml/2006/main" marL="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457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914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371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18288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2860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743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200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657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9pPr>
    </p:otherStyle>
  </p:txStyles>
</p:sldMaster>
</file>

<file path=ppt/slideMasters/theme/theme2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2f32a65e3a8b402a" /><Relationship Type="http://schemas.openxmlformats.org/officeDocument/2006/relationships/image" Target="/ppt/media/image.bin" Id="Ra86e41dec95c478b" /><Relationship Type="http://schemas.openxmlformats.org/officeDocument/2006/relationships/notesSlide" Target="/ppt/notesSlides/notesSlide1.xml" Id="Rb42f8ea31b8146af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873b370a6eb0452e" /><Relationship Type="http://schemas.openxmlformats.org/officeDocument/2006/relationships/notesSlide" Target="/ppt/notesSlides/notesSlide2.xml" Id="R8b39fbfd112c4331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12565de573f436d" /><Relationship Type="http://schemas.openxmlformats.org/officeDocument/2006/relationships/notesSlide" Target="/ppt/notesSlides/notesSlide3.xml" Id="R31f3f7a71e364e47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d671699183ed4766" /><Relationship Type="http://schemas.openxmlformats.org/officeDocument/2006/relationships/notesSlide" Target="/ppt/notesSlides/notesSlide4.xml" Id="Red6651bc0d2f4678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2bf732895d1b4ae4" /><Relationship Type="http://schemas.openxmlformats.org/officeDocument/2006/relationships/image" Target="/ppt/media/image2.bin" Id="Radcc7a3ea63f411b" /><Relationship Type="http://schemas.openxmlformats.org/officeDocument/2006/relationships/notesSlide" Target="/ppt/notesSlides/notesSlide5.xml" Id="R8a710b5b7af043a2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2c65f8a667bb4e6b" /><Relationship Type="http://schemas.openxmlformats.org/officeDocument/2006/relationships/image" Target="/ppt/media/image3.bin" Id="R3a78b53aa7f84713" /><Relationship Type="http://schemas.openxmlformats.org/officeDocument/2006/relationships/notesSlide" Target="/ppt/notesSlides/notesSlide6.xml" Id="Ree1c92f4df644da7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9f6791cf9ab044e7" /><Relationship Type="http://schemas.openxmlformats.org/officeDocument/2006/relationships/notesSlide" Target="/ppt/notesSlides/notesSlide7.xml" Id="R7494df1fb6bf439c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025a6779ff384d58" /><Relationship Type="http://schemas.openxmlformats.org/officeDocument/2006/relationships/image" Target="/ppt/media/image4.bin" Id="Ra6b6bcdfb21346fa" /><Relationship Type="http://schemas.openxmlformats.org/officeDocument/2006/relationships/notesSlide" Target="/ppt/notesSlides/notesSlide8.xml" Id="Rc597d0befabd495d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0be10d6ecca24ea0" /><Relationship Type="http://schemas.openxmlformats.org/officeDocument/2006/relationships/notesSlide" Target="/ppt/notesSlides/notesSlide9.xml" Id="Re1731d530041486d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f5b7fb3b81394035" /><Relationship Type="http://schemas.openxmlformats.org/officeDocument/2006/relationships/notesSlide" Target="/ppt/notesSlides/notesSlide10.xml" Id="R22d0408472ea4936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1bbba661333b4a3b" /><Relationship Type="http://schemas.openxmlformats.org/officeDocument/2006/relationships/notesSlide" Target="/ppt/notesSlides/notesSlide11.xml" Id="R1a3ffbb372d34a73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6d1c913c3081409d" /><Relationship Type="http://schemas.openxmlformats.org/officeDocument/2006/relationships/notesSlide" Target="/ppt/notesSlides/notesSlide12.xml" Id="Rf1077f08f7944c48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5fabffc8a2d44a85" /><Relationship Type="http://schemas.openxmlformats.org/officeDocument/2006/relationships/notesSlide" Target="/ppt/notesSlides/notesSlide13.xml" Id="Rdbc54beb2ef14d5a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5440C1D1-4984-4DA1-90C0-6D9C926BA34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DBA81BAE-ADA0-4C13-A666-B978BAC8384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81408836-79D1-455F-A8E7-A99647CBBE6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GENETICS • LESSON 15 • ESSENTIAL QUESTION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9574E89B-EA01-410C-B8D1-C788664503D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607F3515-91C8-4487-B531-F47B809F5DF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876300"/>
            <a:ext cx="5715000" cy="114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31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31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How Do We Prove the Gene Causes It?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7E9EA8E9-4B4C-467D-AB2A-6380A31F827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2381250"/>
            <a:ext cx="5429250" cy="1238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725" b="1">
                <a:solidFill>
                  <a:srgbClr val="BDF6D4"/>
                </a:solidFill>
                <a:latin typeface="Aptos"/>
                <a:ea typeface="Aptos"/>
                <a:cs typeface="Aptos"/>
              </a:defRPr>
            </a:pPr>
            <a:r>
              <a:rPr sz="1725" b="1">
                <a:solidFill>
                  <a:srgbClr val="BDF6D4"/>
                </a:solidFill>
                <a:latin typeface="Aptos"/>
                <a:ea typeface="Aptos"/>
                <a:cs typeface="Aptos"/>
              </a:rPr>
              <a:t>How can a scientist prove that losing IRF6 causes clefting, instead of just appearing alongside it?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3853133A-388A-4632-9021-4256C2BEB88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4286250"/>
            <a:ext cx="5429250" cy="952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425" b="0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425" b="0">
                <a:solidFill>
                  <a:srgbClr val="F5C542"/>
                </a:solidFill>
                <a:latin typeface="Aptos"/>
                <a:ea typeface="Aptos"/>
                <a:cs typeface="Aptos"/>
              </a:rPr>
              <a:t>Knockout and rescue experiments strengthen causation when loss creates a defect and restoration reverses part of it.</a:t>
            </a:r>
          </a:p>
        </p:txBody>
      </p:sp>
      <p:pic>
        <p:nvPicPr>
          <p:cNvPr id="1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a86e41dec95c478b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6858000" y="781050"/>
            <a:ext cx="4476750" cy="4476750"/>
          </a:xfrm>
          <a:prstGeom xmlns:a="http://schemas.openxmlformats.org/drawingml/2006/main" prst="roundRect">
            <a:avLst>
              <a:gd name="adj" fmla="val 2553"/>
            </a:avLst>
          </a:prstGeom>
        </p:spPr>
      </p:pic>
    </p:spTree>
    <p:extLst>
      <p:ext uri="{BB962C8B-B14F-4D97-AF65-F5344CB8AC3E}">
        <p14:creationId xmlns:p14="http://schemas.microsoft.com/office/powerpoint/2010/main" val="176835673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E7584303-681E-44A1-9707-38145BB90BC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962B097B-7A51-4594-B0C8-92AD8B83E0E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4CD2E35-42B6-4EFB-9360-56374B0410C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GENETICS • LESSON 15 • CARRY FORWARD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D9224E9-275F-4BBF-A1AD-9BAF786A5E7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2/13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284AD5E9-6837-470C-A049-38611114CA6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Carry the previous idea forward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330C347A-2A92-4595-A6F3-E5A27517ED6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Today begins with an idea students already earned.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776F1CF6-C49A-4683-8749-EF67D624330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95400" y="2381250"/>
            <a:ext cx="9601200" cy="1733550"/>
          </a:xfrm>
          <a:prstGeom xmlns:a="http://schemas.openxmlformats.org/drawingml/2006/main" prst="roundRect">
            <a:avLst>
              <a:gd name="adj" fmla="val 6593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885E0B3C-C0C3-49EC-A56B-40D6E1FEE7D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676400" y="2781300"/>
            <a:ext cx="8839200" cy="914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21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1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The IRF6 network helps oral epithelial cells form periderm, preventing wrong adhesions before correct fusion.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0D43AA56-A4CF-4073-801F-1F14C68AEF8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266950" y="4591050"/>
            <a:ext cx="7658100" cy="4381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How does that idea help answer today's question?</a:t>
            </a:r>
          </a:p>
        </p:txBody>
      </p:sp>
    </p:spTree>
    <p:extLst>
      <p:ext uri="{BB962C8B-B14F-4D97-AF65-F5344CB8AC3E}">
        <p14:creationId xmlns:p14="http://schemas.microsoft.com/office/powerpoint/2010/main" val="1505820874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6483C725-5F97-4CD9-B283-9D54D53C928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70516385-2B9F-4AAB-BB2E-8E5AEA3B485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5D743AA8-F822-4E28-A139-A5D5A786237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GENETICS • LESSON 15 • DURABLE PRINCIPLE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0BF418A4-4FCE-4E0D-BF2F-650BFED6473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3/13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4BC6538C-F4DF-4B14-BE11-B8701BB9950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Return to the four foundational truths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FE606307-7591-405B-B0FB-3A7AD72325F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The highlighted truth is today's main lens.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CF5BBDBE-4F51-4503-A4FD-FB0C9664712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2B7C0D97-2EF0-44BB-BD07-62295B608F8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810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Cells differentiate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75548D58-A2B5-4C6E-93F8-AD5FB9DAD20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4480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C84EA8AA-073F-4943-8AE5-6D272CD5F66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6385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Development sculpts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A034A61C-AEA2-4D88-A836-9C1A8A2FCC4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3055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F1FF7201-E039-4F38-8462-6193C50C60E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960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Cells move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6681B44C-13B9-4EA4-94C6-BA1DFF06C5A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630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1C28E54D-D97C-4A75-9E8C-DB855C1F905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535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Development can go wrong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E21EE81A-2F30-4934-A062-5F452D66E30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238500" y="4762500"/>
            <a:ext cx="571500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Today's lens: Development can go wrong</a:t>
            </a:r>
          </a:p>
        </p:txBody>
      </p:sp>
    </p:spTree>
    <p:extLst>
      <p:ext uri="{BB962C8B-B14F-4D97-AF65-F5344CB8AC3E}">
        <p14:creationId xmlns:p14="http://schemas.microsoft.com/office/powerpoint/2010/main" val="619633135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A15AA7F2-C53A-4A1E-9272-074A5F95B67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86F2361E-4690-4A7E-8406-A938F30C4F3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A64D40F0-9AA0-41D2-B495-AB47DB2E4E5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GENETICS • LESSON 15 • VISUAL TAKE-HOME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BCEE80AF-B54D-4DFF-B97D-6D9EF613477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4/13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7D218B5A-AF42-4CAB-8D6B-9216050542A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Today's 10-year takeaway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57A9ED37-673A-450B-B29E-277CC7F13D8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Knockout and rescue experiments strengthen causation when loss creates a defect and restoration reverses part of it.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0BAC058B-1114-451C-990D-A469C2FB56B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428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E4C2FD65-8221-4CA6-A493-DA542A8A139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600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Observe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6AA0BA0A-8437-4FBF-95D6-70254542A68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152900" y="3276600"/>
            <a:ext cx="41910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FF668592-D791-4D14-81FF-0FE26E3BA98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857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1B616C6F-AC1A-4C75-9126-7462D6127FA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029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Use labeled evidence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D53140BB-360C-48E3-9DCE-A47F84DEF9C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581900" y="3276600"/>
            <a:ext cx="41910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A29A61E7-6F16-46F7-A065-2BC23D5338D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286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6FBB6A0A-D796-4633-A683-518DD98C0DA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458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92412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Make a bounded decision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D0D3CA5C-C811-4A92-AAB1-F713A06076C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048000" y="4762500"/>
            <a:ext cx="609600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Say the takeaway aloud before the details begin.</a:t>
            </a:r>
          </a:p>
        </p:txBody>
      </p:sp>
    </p:spTree>
    <p:extLst>
      <p:ext uri="{BB962C8B-B14F-4D97-AF65-F5344CB8AC3E}">
        <p14:creationId xmlns:p14="http://schemas.microsoft.com/office/powerpoint/2010/main" val="39567870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7C196DF9-18BD-4AE3-9842-3BA6B560B11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4C31EE64-ACB4-4B7F-B0D7-D921356E7B5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62A6F5E0-37A3-4565-BD53-BE61DE933D3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GENETICS • LESSON 15 • ANALOGY OBSERVE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EBA49FEF-C1CC-414B-96C3-4699B00EF32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5/13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B7D6B6A0-8F08-47FB-ADD5-6AD35F9A858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Study the picture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FEDEB7F6-19A7-4D48-A047-0E208A01F87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Do not name the biology yet. Describe only what you see.</a:t>
            </a:r>
          </a:p>
        </p:txBody>
      </p:sp>
      <p:pic>
        <p:nvPicPr>
          <p:cNvPr id="1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adcc7a3ea63f411b"/>
          <a:srcRect xmlns:a="http://schemas.openxmlformats.org/drawingml/2006/main" l="0" t="14754" r="0" b="14754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3190875" y="1905000"/>
            <a:ext cx="5810250" cy="4095750"/>
          </a:xfrm>
          <a:prstGeom xmlns:a="http://schemas.openxmlformats.org/drawingml/2006/main" prst="roundRect">
            <a:avLst>
              <a:gd name="adj" fmla="val 2791"/>
            </a:avLst>
          </a:prstGeom>
        </p:spPr>
      </p:pic>
    </p:spTree>
    <p:extLst>
      <p:ext uri="{BB962C8B-B14F-4D97-AF65-F5344CB8AC3E}">
        <p14:creationId xmlns:p14="http://schemas.microsoft.com/office/powerpoint/2010/main" val="779705105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522CFA7C-FC33-4400-B48B-D3DBB7E04AF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C4C25C8F-0FA8-4A6B-A16E-462C6B8CCC8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06E793C3-F4DA-416E-B032-B81E7E733C2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GENETICS • LESSON 15 • ANALOGY QUESTIONS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4E585EE5-4123-4122-9A58-72780F0B63E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6/13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01340C04-85EA-42F7-A7C0-9CDF1D2E8EE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What does the picture make you notice?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7C72EB4E-104B-421C-9023-1EEAD90B43E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Remove one bridge cable, then restore it</a:t>
            </a:r>
          </a:p>
        </p:txBody>
      </p:sp>
      <p:pic>
        <p:nvPicPr>
          <p:cNvPr id="23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3a78b53aa7f84713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7000875" y="1809750"/>
            <a:ext cx="4095750" cy="4095750"/>
          </a:xfrm>
          <a:prstGeom xmlns:a="http://schemas.openxmlformats.org/drawingml/2006/main" prst="roundRect">
            <a:avLst>
              <a:gd name="adj" fmla="val 2791"/>
            </a:avLst>
          </a:prstGeom>
        </p:spPr>
      </p:pic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AD003E1C-3C6F-4E67-BF9E-C33121BE02C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1952625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46ED7D05-9877-4CDB-8B22-656D30F5884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2095500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QUESTION 1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B202F590-CDD4-442E-9139-22BACE5D590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2409825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Which comparison shows necessity?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F7B4D4FD-80D4-4B5E-AC49-E33BDAE362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3238500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E14FF4B1-E17A-46B2-854A-CBAB4FC3715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3381375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QUESTION 2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71828A29-06E6-487F-A1FB-0FFA589D3C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3695700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Which comparison tests sufficiency or rescue?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172FAE6C-299E-4D77-A9E7-E06F7FA061F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4524375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BAC80FE5-0B6C-4AF1-BAC8-FAB760A2400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4667250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QUESTION 3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75DB70D8-5D57-43D2-B876-4A68B31E3D6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4981575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Why might a partial rescue still teach mechanism?</a:t>
            </a:r>
          </a:p>
        </p:txBody>
      </p:sp>
    </p:spTree>
    <p:extLst>
      <p:ext uri="{BB962C8B-B14F-4D97-AF65-F5344CB8AC3E}">
        <p14:creationId xmlns:p14="http://schemas.microsoft.com/office/powerpoint/2010/main" val="1576881379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9230C051-50E5-4193-90B4-CA1D30DA832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43ED7DC1-5E7B-4181-B045-34820E664B5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74C49953-670A-4265-8A34-47F85B7FA15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GENETICS • LESSON 15 • STUDENT RULES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32CB9AF9-8942-4966-83BC-B99B6A8E8F9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7/13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B974DF60-1185-443B-B9E5-8C885B27EF9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Turn your observations into rules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2FF392EA-77BA-40A7-8152-783629C70C9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Write the rule in plain language before the biological vocabulary appears.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0B19DDA6-0D94-45A4-B7BE-3B19AC78AE9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66B5AC2A-0586-48C8-8DC7-7CECD0CB0E0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RULE 1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CBFC0169-B3F7-499B-8AD8-64DBC6DCFFA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Compare matched control and knockout groups.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FD430621-4D73-4ACF-ABFA-72BF665FB06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7675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772D0D0E-F3F7-4D94-907E-A683907679B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4820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RULE 2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8597FA07-2A60-4ADB-99C5-327BC3C2579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4820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Restore the suspected function in a defined tissue or time.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07D92B6-9639-480A-9E25-CA5380A3449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0100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7DE72358-01CB-4E71-9C32-4D2CDE1D693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RULE 3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BD86DB8A-3BDA-4BB6-9C06-84CF72AE2E0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Measure both rescue and remaining defects.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4122D8CF-63C0-491E-9131-BF4C58CB213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33500" y="4762500"/>
            <a:ext cx="95250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12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12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Where the analogy stops: Genes act in networks and tissues, so restoration can be incomplete.</a:t>
            </a:r>
          </a:p>
        </p:txBody>
      </p:sp>
    </p:spTree>
    <p:extLst>
      <p:ext uri="{BB962C8B-B14F-4D97-AF65-F5344CB8AC3E}">
        <p14:creationId xmlns:p14="http://schemas.microsoft.com/office/powerpoint/2010/main" val="1642839588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AFCE40C7-AD50-4547-AD8B-5B9C2009371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737F0CC8-4EA5-4706-BA28-46513597461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7A8320D8-9D07-411B-A3BA-67B38292BCD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GENETICS • LESSON 15 • BIOLOGY EXAMPLE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CC7DF8F5-7093-47E8-8610-F88D43E4E06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8/13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F66CFE21-B0DE-4F74-8328-21E029EEED4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Read IRF6 knockout and partial-rescue evidence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8A8BA8CC-5EFF-41EA-8003-0546944968A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Use the same rules on a real biomedical question.</a:t>
            </a:r>
          </a:p>
        </p:txBody>
      </p:sp>
      <p:pic>
        <p:nvPicPr>
          <p:cNvPr id="23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a6b6bcdfb21346fa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6953250" y="1733550"/>
            <a:ext cx="4191000" cy="4191000"/>
          </a:xfrm>
          <a:prstGeom xmlns:a="http://schemas.openxmlformats.org/drawingml/2006/main" prst="roundRect">
            <a:avLst>
              <a:gd name="adj" fmla="val 2727"/>
            </a:avLst>
          </a:prstGeom>
        </p:spPr>
      </p:pic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D3556DBA-20BA-41F4-94BF-558AE64D761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18669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2EB4C629-B41C-4D42-916C-22C861EFA4D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20097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GEN15-E1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1DC603ED-7686-48D4-A9D7-772719746A6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23241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Irf6 knockout models develop abnormal epithelium, oral adhesions, and cleft palate.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93B944C4-92CF-413F-83D5-BE92125592E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32004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0D3AB3BB-F643-4FE4-AE13-10CCEB74BF4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33432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GEN15-E2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8B3F97F8-F635-41D0-9E0C-C473D2544D7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36576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Restoring epithelial IRF6 reduces some adhesions but does not fully rescue every defect.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486F35FD-44DF-4D57-83FB-CE797C3B8E4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45339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EC0760F2-CAFB-416F-9F18-86EB3057582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46767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GEN15-E3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D7CF89DC-FBF5-4DE0-B0C8-2B623195A69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49911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Zebrafish rescue experiments add evidence in a second model.</a:t>
            </a:r>
          </a:p>
        </p:txBody>
      </p:sp>
    </p:spTree>
    <p:extLst>
      <p:ext uri="{BB962C8B-B14F-4D97-AF65-F5344CB8AC3E}">
        <p14:creationId xmlns:p14="http://schemas.microsoft.com/office/powerpoint/2010/main" val="858406430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82AE48BD-54CF-4DA9-B0AD-754A31A892C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564036B8-CA1C-41F9-984A-87138CA2C94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CE8F3CCB-D99F-42B3-A4F3-62ED4CC2DDD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GENETICS • LESSON 15 • ANALOGY BIOLOGY MAP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5073D9C-C453-4E61-B265-841D5EE8970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9/13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6975527A-E221-46C2-9F1E-1DD839F3656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Map the analogy onto the biology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B03097F4-ADDC-41EB-9583-B943622A30E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The relationship stays the same even when the vocabulary changes.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307796B9-498A-4A13-BCFB-DA17D9BE25E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214312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D6420C14-BC97-4B62-BF1C-2F72764DE49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234315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Intact bridge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8CC9719A-0092-4FA8-8060-289F55A6F95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240982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8C551F26-488B-4677-9843-493E4008395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214312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1656C213-2C65-4331-A008-06921EFAFB2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228600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Wild-type control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C98041FC-BE13-4B18-B2DD-D42FE9A3581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338137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0BE5D452-DEAF-4EA7-8EE1-6B1B5888E1A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358140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Cable removed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CC0B95BB-4852-44E1-B506-93B258038E8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364807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7A484465-1F76-4B1E-AB66-BCDB4E86733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338137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C759E35E-02CB-4AA0-A7AB-E7660CF5499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352425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Irf6 knockout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3F41608F-38C9-4ADD-89EF-68735B5F68A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461962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A4460AE0-AC5E-4C4E-8AB3-8E9F333B756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481965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Cable restored</a:t>
            </a:r>
          </a:p>
        </p:txBody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981805D4-D87D-4DD6-8ED0-B8DC25639AE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488632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7CF255D1-6CB6-46E5-AD73-C82E0FC6A7F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461962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C000FD79-86CC-49CE-8465-C4FD1D5B754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476250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Tissue-specific or mRNA rescue</a:t>
            </a:r>
          </a:p>
        </p:txBody>
      </p:sp>
    </p:spTree>
    <p:extLst>
      <p:ext uri="{BB962C8B-B14F-4D97-AF65-F5344CB8AC3E}">
        <p14:creationId xmlns:p14="http://schemas.microsoft.com/office/powerpoint/2010/main" val="732740082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E9982732-65B3-48F1-8915-696396E9521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C0A1727C-4FFB-482F-A196-1A736EFBC56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A4371311-1B19-4AC7-B190-F0C53BA3888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GENETICS • LESSON 15 • CONCRETE DECISION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543A16D4-418A-4765-A047-82998675DD7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10/13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630A9B0C-F280-479A-8381-42592A067E3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Your team has to make a call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890D56E0-CBB3-4F8C-8E6B-1DC36E7CEB0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You are judging whether the rescue proves complete correction.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41CDC7C4-4704-4615-A74F-59CAC41DAFC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1714500"/>
            <a:ext cx="10858500" cy="952500"/>
          </a:xfrm>
          <a:prstGeom xmlns:a="http://schemas.openxmlformats.org/drawingml/2006/main" prst="roundRect">
            <a:avLst>
              <a:gd name="adj" fmla="val 120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98666ECD-BF4E-4C6C-8DF8-0FC0F736864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1924050"/>
            <a:ext cx="103632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The rescue group has fewer adhesions but still has cleft…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F2C28FF4-1D29-472D-8F25-CE6823E977C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4295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35854C1B-3227-4E4A-B93C-83ED43984A2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8B5BEF0A-7102-447F-9A47-6E1095F3B89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Call it a partial mechanistic rescue.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07C958D2-9BC6-4BD4-A75B-117EB9AD8F0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5770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52B2056F-FC36-4829-9088-85C82F0C5FC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2915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B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09DDD76D-7F6F-4833-9504-69ED9AC49AA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2915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Call it a complete cure.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68E2D55F-EB9F-44A9-A78F-2515E8A24DE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D9FB214C-C7CB-4CE1-8A5B-69A13DDA9E8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4390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C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69A19673-615F-471B-8C48-CD3C301941C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4390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Ignore the improvement because it was incomplete.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E4BD9EE7-1C0A-405F-8839-EB6AA24F7DF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714500" y="5048250"/>
            <a:ext cx="87630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1">
                <a:solidFill>
                  <a:srgbClr val="BDF6D4"/>
                </a:solidFill>
                <a:latin typeface="Aptos"/>
                <a:ea typeface="Aptos"/>
                <a:cs typeface="Aptos"/>
              </a:defRPr>
            </a:pPr>
            <a:r>
              <a:rPr sz="1275" b="1">
                <a:solidFill>
                  <a:srgbClr val="BDF6D4"/>
                </a:solidFill>
                <a:latin typeface="Aptos"/>
                <a:ea typeface="Aptos"/>
                <a:cs typeface="Aptos"/>
              </a:rPr>
              <a:t>Choose the verdict and cite both improvement and…</a:t>
            </a:r>
          </a:p>
        </p:txBody>
      </p:sp>
    </p:spTree>
    <p:extLst>
      <p:ext uri="{BB962C8B-B14F-4D97-AF65-F5344CB8AC3E}">
        <p14:creationId xmlns:p14="http://schemas.microsoft.com/office/powerpoint/2010/main" val="1136203701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C6DADA6C-4FAF-43DA-9769-BFA9C2D430C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8A9C0EA5-C9BC-4CD4-A3E4-CC87988D013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CB1FBDDC-FFFC-435A-8CF4-AD0465DCD36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GENETICS • LESSON 15 • DECISION DEFENSE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313ECCAA-9944-46A2-9D3E-F94A0ED26D3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11/13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6C20AF1B-4FB8-4321-A07D-B6B96C3A46E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Defend the strongest evidence-based decision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04EA69C1-3A70-4CD4-B2BF-67C7C1596FC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Pause before revealing this slide. A claim is only as strong as its evidence and limits.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FD38A80C-3E5D-4F68-9A10-39DC5B21B03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2095500"/>
            <a:ext cx="10287000" cy="1143000"/>
          </a:xfrm>
          <a:prstGeom xmlns:a="http://schemas.openxmlformats.org/drawingml/2006/main" prst="roundRect">
            <a:avLst>
              <a:gd name="adj" fmla="val 10000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3CC545E4-4F2D-4CC5-8B33-8391D25889A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38250" y="2381250"/>
            <a:ext cx="9715500" cy="590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725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725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Call it a partial mechanistic rescue.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27407268-6A14-45E8-B4DE-2745ACF4D75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43000" y="3714750"/>
            <a:ext cx="4095750" cy="1190625"/>
          </a:xfrm>
          <a:prstGeom xmlns:a="http://schemas.openxmlformats.org/drawingml/2006/main" prst="roundRect">
            <a:avLst>
              <a:gd name="adj" fmla="val 96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69E35D08-FABC-4D18-8D38-61C84679BC4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14450" y="3857625"/>
            <a:ext cx="3752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EVIDENCE TO CITE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D9FC0C9C-E871-4925-9436-C6B8BEC3831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14450" y="4171950"/>
            <a:ext cx="3752850" cy="60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GEN15-E1 + GEN15-E2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93587A1B-0E7A-4003-9E3A-39C95E7194C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3714750"/>
            <a:ext cx="5429250" cy="1190625"/>
          </a:xfrm>
          <a:prstGeom xmlns:a="http://schemas.openxmlformats.org/drawingml/2006/main" prst="roundRect">
            <a:avLst>
              <a:gd name="adj" fmla="val 96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CF591DDF-250D-48BB-8506-7375897ED42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91200" y="3857625"/>
            <a:ext cx="5086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CLAIM CEILING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48DE8BEA-C6A6-42AB-953D-1C65F561792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91200" y="4171950"/>
            <a:ext cx="5086350" cy="60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You may support causation and a tissue role. You may not claim complete rescue or human treatment.</a:t>
            </a:r>
          </a:p>
        </p:txBody>
      </p:sp>
    </p:spTree>
    <p:extLst>
      <p:ext uri="{BB962C8B-B14F-4D97-AF65-F5344CB8AC3E}">
        <p14:creationId xmlns:p14="http://schemas.microsoft.com/office/powerpoint/2010/main" val="930563006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50B8EE30-BD13-4B4A-BB6E-9A2F1BBA68E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4DBD85BD-2F50-466A-A9B8-3DA696DE892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CB2D19B9-0957-42B5-9465-781F3F89CB4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GENETICS • LESSON 15 • EXIT AND NEXT UNLOCK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835D8826-9F09-437F-80C8-5B254F20AF5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12/13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771764B1-64F1-4992-8E9C-BEAB9595AEF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Leave with the idea. Enter with the next question.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F64BE2DC-DBB8-4673-930A-58F30E2DB3E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7250" y="2333625"/>
            <a:ext cx="4810125" cy="1809750"/>
          </a:xfrm>
          <a:prstGeom xmlns:a="http://schemas.openxmlformats.org/drawingml/2006/main" prst="roundRect">
            <a:avLst>
              <a:gd name="adj" fmla="val 6316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E153838C-B1A1-4F9A-A09B-0C5C5DED19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" y="2476500"/>
            <a:ext cx="4467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TODAY'S EXIT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B9E9F2A9-AF63-4AFA-A9CC-3F5652E0E54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" y="2790825"/>
            <a:ext cx="4467225" cy="1219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Knockout and rescue experiments strengthen causation when loss creates a defect and restoration reverses part of it.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79768C57-9099-42B6-9674-4F233B82FC1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524625" y="2333625"/>
            <a:ext cx="4810125" cy="1809750"/>
          </a:xfrm>
          <a:prstGeom xmlns:a="http://schemas.openxmlformats.org/drawingml/2006/main" prst="roundRect">
            <a:avLst>
              <a:gd name="adj" fmla="val 6316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A1749CC9-0013-4043-8E98-31ADD53D0E9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96075" y="2476500"/>
            <a:ext cx="4467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NEXT UNLOCK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DA177C96-436A-45CD-A6AA-A92E265AB4B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96075" y="2790825"/>
            <a:ext cx="4467225" cy="1219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We proved IRF6 loss causes clefting using knockout and rescue in mouse and zebrafish, so we now understand…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43843C09-0261-40D6-92C4-8058C4E071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571750" y="4857750"/>
            <a:ext cx="704850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Use today's takeaway as evidence when the next lesson begins.</a:t>
            </a:r>
          </a:p>
        </p:txBody>
      </p:sp>
    </p:spTree>
    <p:extLst>
      <p:ext uri="{BB962C8B-B14F-4D97-AF65-F5344CB8AC3E}">
        <p14:creationId xmlns:p14="http://schemas.microsoft.com/office/powerpoint/2010/main" val="1302305650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E8759ED6-BA92-46FC-8812-C923368C724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F8F11390-8182-46A5-8A9D-C8E29F6D60D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99AE9A4B-79FB-4E0F-B658-CB2719F8953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GENETICS • LESSON 15 • SOURCES AND ALIGNMENT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69FDBEB5-6794-4D42-BA0F-1C6135888CF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13/13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09EBC3DB-A844-4562-8C50-4C81EB19438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Evidence behind today's lesson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CF3F28DE-C438-432B-A69D-573ABD8E9F4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Required reasoning stays inside the lesson. These sources support the explainer and are optional for students.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10AE0DFC-90AF-4001-8157-A6DE052CAFC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42950" y="2047875"/>
            <a:ext cx="7239000" cy="2952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>
            <a:normAutofit fontScale="100000"/>
          </a:bodyPr>
          <a:lstStyle xmlns:a="http://schemas.openxmlformats.org/drawingml/2006/main"/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Kousa et al. 2017, IRF6 partial rescue in Irf6 knockout mice (Dev Dyn)</a:t>
            </a:r>
          </a:p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Carroll et al. 2020, irf6 mRNA rescue in zebrafish (Development)</a:t>
            </a:r>
          </a:p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Leslie et al. 2012, IRF6 variants in VWS and PPS (Genet Med)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DCEE78D9-5303-4C10-89E8-2B221C90C95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34375" y="2143125"/>
            <a:ext cx="3048000" cy="1619250"/>
          </a:xfrm>
          <a:prstGeom xmlns:a="http://schemas.openxmlformats.org/drawingml/2006/main" prst="roundRect">
            <a:avLst>
              <a:gd name="adj" fmla="val 705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00E0A321-49A4-43DC-A59B-53921D574EF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2286000"/>
            <a:ext cx="27051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PLTW CONNECTION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EF294098-5060-44C9-B1D8-CFD9D32D6E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2600325"/>
            <a:ext cx="2705100" cy="1028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Experimental evidence and causation • Designing investigations; controls and causation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9F6B6784-1669-40FC-8C00-98EF3EA48C9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34375" y="4048125"/>
            <a:ext cx="3048000" cy="1219200"/>
          </a:xfrm>
          <a:prstGeom xmlns:a="http://schemas.openxmlformats.org/drawingml/2006/main" prst="roundRect">
            <a:avLst>
              <a:gd name="adj" fmla="val 9375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793E49D1-EE3D-455E-9149-01004298B17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4191000"/>
            <a:ext cx="27051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INTEGRITY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2C7F327E-4518-4B0D-84DE-0B9D0DBAFB8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4505325"/>
            <a:ext cx="2705100" cy="6286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99855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Composite case. Illustration, not clinical photography. No outside lookup is required.</a:t>
            </a:r>
          </a:p>
        </p:txBody>
      </p:sp>
    </p:spTree>
    <p:extLst>
      <p:ext uri="{BB962C8B-B14F-4D97-AF65-F5344CB8AC3E}">
        <p14:creationId xmlns:p14="http://schemas.microsoft.com/office/powerpoint/2010/main" val="239997161"/>
      </p:ext>
    </p:extLst>
  </p:cSld>
</p:sld>
</file>

<file path=ppt/theme/theme1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2026-07-11T02:02:44.1150000Z</dcterms:created>
  <dcterms:modified xsi:type="dcterms:W3CDTF">2026-07-11T02:02:44.1150000Z</dcterms:modified>
</coreProperties>
</file>