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b7075a993b4973" /><Relationship Type="http://schemas.openxmlformats.org/officeDocument/2006/relationships/extended-properties" Target="/docProps/app.xml" Id="R7c503eec0f9d4113" /><Relationship Type="http://schemas.openxmlformats.org/officeDocument/2006/relationships/officeDocument" Target="/ppt/presentation.xml" Id="R1944f991e3f5415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f4c430ba27c4541"/>
  </p:sldMasterIdLst>
  <p:notesMasterIdLst>
    <p:notesMasterId xmlns:r="http://schemas.openxmlformats.org/officeDocument/2006/relationships" r:id="R4877163ebb2e4607"/>
  </p:notesMasterIdLst>
  <p:sldIdLst>
    <p:sldId xmlns:r="http://schemas.openxmlformats.org/officeDocument/2006/relationships" id="256" r:id="R4b23d4931f864c23"/>
    <p:sldId xmlns:r="http://schemas.openxmlformats.org/officeDocument/2006/relationships" id="257" r:id="R262dff4935954fff"/>
    <p:sldId xmlns:r="http://schemas.openxmlformats.org/officeDocument/2006/relationships" id="258" r:id="R07d41967879f445d"/>
    <p:sldId xmlns:r="http://schemas.openxmlformats.org/officeDocument/2006/relationships" id="259" r:id="R30c43ae8b98349fa"/>
    <p:sldId xmlns:r="http://schemas.openxmlformats.org/officeDocument/2006/relationships" id="260" r:id="R05fb64a938404e94"/>
    <p:sldId xmlns:r="http://schemas.openxmlformats.org/officeDocument/2006/relationships" id="261" r:id="Rc1146c66f0f24ed9"/>
    <p:sldId xmlns:r="http://schemas.openxmlformats.org/officeDocument/2006/relationships" id="262" r:id="Ree0e787c70e143ea"/>
    <p:sldId xmlns:r="http://schemas.openxmlformats.org/officeDocument/2006/relationships" id="263" r:id="Rd27975e226274072"/>
    <p:sldId xmlns:r="http://schemas.openxmlformats.org/officeDocument/2006/relationships" id="264" r:id="Rc6a6e93766dc40c3"/>
    <p:sldId xmlns:r="http://schemas.openxmlformats.org/officeDocument/2006/relationships" id="265" r:id="R8a949fa126ae4d60"/>
    <p:sldId xmlns:r="http://schemas.openxmlformats.org/officeDocument/2006/relationships" id="266" r:id="R89fee9d9867f4e89"/>
    <p:sldId xmlns:r="http://schemas.openxmlformats.org/officeDocument/2006/relationships" id="267" r:id="R30eea05741a346f9"/>
    <p:sldId xmlns:r="http://schemas.openxmlformats.org/officeDocument/2006/relationships" id="268" r:id="Rff36a07d50ff4cc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63f257ffaed405d" /><Relationship Type="http://schemas.openxmlformats.org/officeDocument/2006/relationships/slideMaster" Target="/ppt/slideMasters/slideMaster1.xml" Id="R7f4c430ba27c4541" /><Relationship Type="http://schemas.openxmlformats.org/officeDocument/2006/relationships/notesMaster" Target="/ppt/notesMasters/notesMaster1.xml" Id="R4877163ebb2e4607" /><Relationship Type="http://schemas.openxmlformats.org/officeDocument/2006/relationships/presProps" Target="/ppt/presProps.xml" Id="Rde09c26e9f8f4bd5" /><Relationship Type="http://schemas.openxmlformats.org/officeDocument/2006/relationships/tableStyles" Target="/ppt/tableStyles.xml" Id="Rde8b03186b8a4a82" /><Relationship Type="http://schemas.openxmlformats.org/officeDocument/2006/relationships/slide" Target="/ppt/slides/slide1.xml" Id="R4b23d4931f864c23" /><Relationship Type="http://schemas.openxmlformats.org/officeDocument/2006/relationships/slide" Target="/ppt/slides/slide2.xml" Id="R262dff4935954fff" /><Relationship Type="http://schemas.openxmlformats.org/officeDocument/2006/relationships/slide" Target="/ppt/slides/slide3.xml" Id="R07d41967879f445d" /><Relationship Type="http://schemas.openxmlformats.org/officeDocument/2006/relationships/slide" Target="/ppt/slides/slide4.xml" Id="R30c43ae8b98349fa" /><Relationship Type="http://schemas.openxmlformats.org/officeDocument/2006/relationships/slide" Target="/ppt/slides/slide5.xml" Id="R05fb64a938404e94" /><Relationship Type="http://schemas.openxmlformats.org/officeDocument/2006/relationships/slide" Target="/ppt/slides/slide6.xml" Id="Rc1146c66f0f24ed9" /><Relationship Type="http://schemas.openxmlformats.org/officeDocument/2006/relationships/slide" Target="/ppt/slides/slide7.xml" Id="Ree0e787c70e143ea" /><Relationship Type="http://schemas.openxmlformats.org/officeDocument/2006/relationships/slide" Target="/ppt/slides/slide8.xml" Id="Rd27975e226274072" /><Relationship Type="http://schemas.openxmlformats.org/officeDocument/2006/relationships/slide" Target="/ppt/slides/slide9.xml" Id="Rc6a6e93766dc40c3" /><Relationship Type="http://schemas.openxmlformats.org/officeDocument/2006/relationships/slide" Target="/ppt/slides/slide10.xml" Id="R8a949fa126ae4d60" /><Relationship Type="http://schemas.openxmlformats.org/officeDocument/2006/relationships/slide" Target="/ppt/slides/slide11.xml" Id="R89fee9d9867f4e89" /><Relationship Type="http://schemas.openxmlformats.org/officeDocument/2006/relationships/slide" Target="/ppt/slides/slide12.xml" Id="R30eea05741a346f9" /><Relationship Type="http://schemas.openxmlformats.org/officeDocument/2006/relationships/slide" Target="/ppt/slides/slide13.xml" Id="Rff36a07d50ff4cc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36873d7ac4d4c7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25cd7ca24014373" /><Relationship Type="http://schemas.openxmlformats.org/officeDocument/2006/relationships/notesMaster" Target="/ppt/notesMasters/notesMaster1.xml" Id="R4fe8b2d2f6c748f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cafaf308668499f" /><Relationship Type="http://schemas.openxmlformats.org/officeDocument/2006/relationships/notesMaster" Target="/ppt/notesMasters/notesMaster1.xml" Id="R79fc84d1ce814f6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191bedcdddc4e23" /><Relationship Type="http://schemas.openxmlformats.org/officeDocument/2006/relationships/notesMaster" Target="/ppt/notesMasters/notesMaster1.xml" Id="Rd4474aa691eb4c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c9d8c80028b4954" /><Relationship Type="http://schemas.openxmlformats.org/officeDocument/2006/relationships/notesMaster" Target="/ppt/notesMasters/notesMaster1.xml" Id="Rf982236c7db640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06beb3bdc64873" /><Relationship Type="http://schemas.openxmlformats.org/officeDocument/2006/relationships/notesMaster" Target="/ppt/notesMasters/notesMaster1.xml" Id="Rd45f8e4605f9404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e2499a410554c37" /><Relationship Type="http://schemas.openxmlformats.org/officeDocument/2006/relationships/notesMaster" Target="/ppt/notesMasters/notesMaster1.xml" Id="Ra0e3b8632702450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65eb41dfc864703" /><Relationship Type="http://schemas.openxmlformats.org/officeDocument/2006/relationships/notesMaster" Target="/ppt/notesMasters/notesMaster1.xml" Id="R84f9451bd04b4b5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e6a95aba00c48c0" /><Relationship Type="http://schemas.openxmlformats.org/officeDocument/2006/relationships/notesMaster" Target="/ppt/notesMasters/notesMaster1.xml" Id="R56651d6036d64d0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9cd098e25f8418c" /><Relationship Type="http://schemas.openxmlformats.org/officeDocument/2006/relationships/notesMaster" Target="/ppt/notesMasters/notesMaster1.xml" Id="Rb03b5bbd24284ad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ac169a65f234420" /><Relationship Type="http://schemas.openxmlformats.org/officeDocument/2006/relationships/notesMaster" Target="/ppt/notesMasters/notesMaster1.xml" Id="R7408c4839ece44e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4748d3ac7df4d98" /><Relationship Type="http://schemas.openxmlformats.org/officeDocument/2006/relationships/notesMaster" Target="/ppt/notesMasters/notesMaster1.xml" Id="R3d12d18a76ac4f4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670355e5a2f4e8b" /><Relationship Type="http://schemas.openxmlformats.org/officeDocument/2006/relationships/notesMaster" Target="/ppt/notesMasters/notesMaster1.xml" Id="R404c9fdd2ab843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9f03ed693974031" /><Relationship Type="http://schemas.openxmlformats.org/officeDocument/2006/relationships/notesMaster" Target="/ppt/notesMasters/notesMaster1.xml" Id="R44e317673ffa4a9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ee39fa86a59482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c205701f65a488a" /><Relationship Type="http://schemas.openxmlformats.org/officeDocument/2006/relationships/slideLayout" Target="/ppt/slideLayouts/slideLayout1.xml" Id="Reb774e7e3619429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b774e7e3619429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2977c273c64dcd" /><Relationship Type="http://schemas.openxmlformats.org/officeDocument/2006/relationships/image" Target="/ppt/media/image.bin" Id="Rd393635793174f7f" /><Relationship Type="http://schemas.openxmlformats.org/officeDocument/2006/relationships/notesSlide" Target="/ppt/notesSlides/notesSlide1.xml" Id="R27bb7da1b3b04c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ba1625059e4065" /><Relationship Type="http://schemas.openxmlformats.org/officeDocument/2006/relationships/notesSlide" Target="/ppt/notesSlides/notesSlide2.xml" Id="R38e413400d0746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532f088e5342d3" /><Relationship Type="http://schemas.openxmlformats.org/officeDocument/2006/relationships/notesSlide" Target="/ppt/notesSlides/notesSlide3.xml" Id="Rc95a6bc6b94d440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631c7dc32e4bd8" /><Relationship Type="http://schemas.openxmlformats.org/officeDocument/2006/relationships/notesSlide" Target="/ppt/notesSlides/notesSlide4.xml" Id="R5aac92e3bc1546c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259fe811c3447a" /><Relationship Type="http://schemas.openxmlformats.org/officeDocument/2006/relationships/image" Target="/ppt/media/image2.bin" Id="R5c7bb9d6f9d64de9" /><Relationship Type="http://schemas.openxmlformats.org/officeDocument/2006/relationships/notesSlide" Target="/ppt/notesSlides/notesSlide5.xml" Id="R57a8fc3e362e45d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b58748987f4fbf" /><Relationship Type="http://schemas.openxmlformats.org/officeDocument/2006/relationships/image" Target="/ppt/media/image3.bin" Id="R8a8592a771c546d2" /><Relationship Type="http://schemas.openxmlformats.org/officeDocument/2006/relationships/notesSlide" Target="/ppt/notesSlides/notesSlide6.xml" Id="Rf21e9db715cd46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a45b01e53740dc" /><Relationship Type="http://schemas.openxmlformats.org/officeDocument/2006/relationships/notesSlide" Target="/ppt/notesSlides/notesSlide7.xml" Id="R0c9298948bed449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323433054142b8" /><Relationship Type="http://schemas.openxmlformats.org/officeDocument/2006/relationships/image" Target="/ppt/media/image4.bin" Id="R0f4ec9ccd0ba48cc" /><Relationship Type="http://schemas.openxmlformats.org/officeDocument/2006/relationships/notesSlide" Target="/ppt/notesSlides/notesSlide8.xml" Id="Rd1551cdba043463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3e2f8241d741b7" /><Relationship Type="http://schemas.openxmlformats.org/officeDocument/2006/relationships/notesSlide" Target="/ppt/notesSlides/notesSlide9.xml" Id="R884d8a55d6af4aa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db10b0029c4d2a" /><Relationship Type="http://schemas.openxmlformats.org/officeDocument/2006/relationships/notesSlide" Target="/ppt/notesSlides/notesSlide10.xml" Id="R6d1b567740c24f6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f6cd56394140dc" /><Relationship Type="http://schemas.openxmlformats.org/officeDocument/2006/relationships/notesSlide" Target="/ppt/notesSlides/notesSlide11.xml" Id="R9a8d0c899dc6424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b8c8ea332245c4" /><Relationship Type="http://schemas.openxmlformats.org/officeDocument/2006/relationships/notesSlide" Target="/ppt/notesSlides/notesSlide12.xml" Id="Redb4873b632440d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33e0be094c4b63" /><Relationship Type="http://schemas.openxmlformats.org/officeDocument/2006/relationships/notesSlide" Target="/ppt/notesSlides/notesSlide13.xml" Id="R9469cada908a4f2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920A18-4151-4432-B135-DAD165FF6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F18DB08-5CBD-4488-B5C1-13718994B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106B78-CE22-48AB-9D3C-4EE4BA99B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84647D-D0C0-404B-85E6-E19FCF9CF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8156E1-1AC8-482A-8CDF-9543BF4D4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IRF6 Work Alone?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CDD977-9962-44DE-8094-DCD7A8B41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Is IRF6 a lone actor, or one link in a chain of genes, and how would we tell from the patterns in patients?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45F413-9320-4AD2-8C7D-758E3BC1A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IRF6 works in a regulatory network, so similar phenotypes can arise when different connected genes fail.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93635793174f7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8346835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1202327-3E7F-49EE-B01B-49AD918F4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D81D1B-5A73-4393-9A07-D64261221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986FCE-6245-4F8B-8213-3562ABBE8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EBDDF3-9E31-4C06-B246-74F4B6323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B2B630-E732-4AA1-AB5B-5FB5BAAEB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AD834F-CFE6-4578-9582-DEFFA49F3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14702E-3419-4BA7-83E6-201A50B64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40B3D9-9D93-4752-990E-A2CBE90A9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missense variant matters when its side-chain change disrupts a specific protein interaction or fold.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1CF40D-0B66-483D-8F1B-AFB150BB6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66324726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5C9E58-813C-4DFE-AE54-1EDFF2C83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C4E0E0-5A39-469B-BD72-9EA67AAEE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EAFDF7-C133-448E-A342-0C2F32A65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F389F6-82FE-4AEC-B4BC-6456C55D7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EC2220-8876-4F9F-80C2-06AF101AE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D6F07C-0075-4680-963D-70F77F6DF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5EE43B8-1EBE-4B6F-B83C-BC602BAEA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18E392-C3E2-4B39-B28C-BBDC31751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EBA4C2-1A68-4E31-8ECD-9BCFBB21A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B8DD81D-4279-49E7-BD0E-B1CCEF8D7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8029A8-2F5F-4EE2-B6D1-9644EF1AE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DDF3A8-2699-4F6E-A79B-B538430FE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004ACDC-819F-4BE2-81D6-7C4763BBA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A88CCCF-F5FF-4F01-9C83-C7784D23B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CEC8FF-9A67-4C37-955E-A0EC7870E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39744761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77361A-CE96-4AA9-BCBB-460FB2E0E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C18923-95E1-4ACF-889F-BE7770616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46FA6B-A43F-4BA0-BA43-5D8AE4710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761282-F2C6-429D-A421-E8B4689EC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CF728A-F8B0-4E4D-99B1-A48BBF582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202B8D-292B-4D9A-835F-BB1F60917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IRF6 works in a regulatory network, so similar phenotypes can arise when different connected genes fail.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B4A60E-1264-4B89-9DE3-62C0203D3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2B2B73-D2D8-418B-9168-E422978B7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9724D3-3EA1-405D-8709-27A27E3B6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6153E7-43DD-42B3-B16B-03567BA9A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C4581AF-A9F3-477A-BB46-107192224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194112-86BD-486C-8D4F-7584B9644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CCE435-912B-43B0-B841-8EEE684C1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82B07F3-2328-480E-A829-2D9A1F8E7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F07099-ADD1-4EF7-B8C5-637F413F7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10723701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AC1B8B-6135-4693-98B9-000FBC970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B7E4A3-6FDA-426C-8D4F-6087BC366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3B204D-C0CF-4EA9-90EF-F16DD899A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9D83AE-4826-40D6-A99C-BB17DEDAE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D05739-F78B-4004-83FA-F16B4F354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1D03CC-ABC2-4E9B-A79A-AA5930788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7bb9d6f9d64de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89576018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E3C249-CED9-4BAE-9B11-1723CACF5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337D0B-CFFA-4A23-AEFC-1CBDFCF27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994CAC-F330-4401-ACB9-8F13FEABB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47894B-7A5B-4CED-BF3A-E75473BA7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726AE6-96CB-4B6B-8BF6-3319AFE6E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63A8EE-A946-4C15-8285-06371D515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relay team passes one signal through several runners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8592a771c546d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8845F9-C52A-4A67-8F7F-645232644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6160DD-7444-4A7A-92D7-88DC984BF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E78C1C9-BFD8-4BF8-8ABD-77617B33E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acts before the middle runner?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E8A619-B4B3-4D59-8374-6EB61C001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78E9DF-65BF-48D9-A34E-DE39E98E8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2AECC0-10FC-44FE-87DC-3ABA0BE37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handoff could stop the same finish?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0F9BE5C-E752-4CC8-B75B-8665BCDEF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D442851-E412-4D96-9D63-0297EBBDD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2C3778-1C9D-4C22-A797-230B41457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two different failed runners create similar outcomes?</a:t>
            </a:r>
          </a:p>
        </p:txBody>
      </p:sp>
    </p:spTree>
    <p:extLst>
      <p:ext uri="{BB962C8B-B14F-4D97-AF65-F5344CB8AC3E}">
        <p14:creationId xmlns:p14="http://schemas.microsoft.com/office/powerpoint/2010/main" val="139718533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E0FE6E-06B8-481F-AA3D-A3087CF54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9640EF-1E42-4EE9-90C2-50A01A34D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461BCB-77E9-41BF-8853-22E351491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AD7B19-A820-4E1A-8125-26F79ABDF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1D6D2A-78E5-4619-BA80-0D1D4E4DA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95C90F-4A7B-4BBA-B0B9-C8B49A7E1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5F997A-4194-4801-B795-16884FA6B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95A8FF5-E752-4864-B760-6509CBC92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A5FF83-5BE7-46F0-8CCA-E605120F8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upstream and downstream relationships.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BE5888B-2085-4A81-8C7B-350EA3D6A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23F44B-A802-4B58-A03C-F7DBF0128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4BA7B6-23EE-429F-9449-9DF6D5D12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nodes can converge on one cell behavior.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309F8C-9FC1-4B64-8C58-05FCF1378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09BA7C4-7030-4FE6-8C7B-090EF5C64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B4B07B8-1B13-4C47-8C0D-64E2354D3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Network redundancy can soften or redirect a failure.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CC31B1-6F5C-4DE3-AC81-9CB5A30C3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Gene networks branch, feed back, and vary by tissue, unlike a straight relay.</a:t>
            </a:r>
          </a:p>
        </p:txBody>
      </p:sp>
    </p:spTree>
    <p:extLst>
      <p:ext uri="{BB962C8B-B14F-4D97-AF65-F5344CB8AC3E}">
        <p14:creationId xmlns:p14="http://schemas.microsoft.com/office/powerpoint/2010/main" val="510535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9ED1B0E-CAD0-4978-8E44-817B21E99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A9B4F0-313B-49D1-AE58-E896A0C64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641627-8987-48B9-8F08-CDC0A5561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F584BD-8F5E-46D8-A2DC-3571BD215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8C2CFB-59B5-4283-84E6-CA4A561EF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p63, IRF6, GRHL3, and KLF genes in a network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AE3FC7-9350-4D97-90BB-7378DA8E0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4ec9ccd0ba48c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928FFF-2248-410A-9539-71063E40C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DB9654-1C75-49E6-AEB4-4447FCE57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36EA26-042B-4D5E-921A-19ED9B4D2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p63 and TGF-beta signaling influence IRF6 expression or activity in oral epithelium.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EB3CEC-AE53-4524-8F21-C8B903C44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E9AB459-0344-46BC-B0C4-FCBED1A30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C11A15C-FACB-406B-83A7-12B74651B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promotes GRHL3, KLF4, and KLF17-related differentiation programs.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0752CB-DD98-4BF5-8C34-F1F9CBDD5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95F213-3603-4960-9C94-4F11B007C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BF51915-CE6D-4960-A667-237173A88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GRHL3 variants can also cause Van der Woude-like phenotypes.</a:t>
            </a:r>
          </a:p>
        </p:txBody>
      </p:sp>
    </p:spTree>
    <p:extLst>
      <p:ext uri="{BB962C8B-B14F-4D97-AF65-F5344CB8AC3E}">
        <p14:creationId xmlns:p14="http://schemas.microsoft.com/office/powerpoint/2010/main" val="131511199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AF19098-7581-43A4-B0AC-4F4876169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F7BA34-EBF1-4027-B045-8C3A55540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304089-3A15-465D-9EE7-FB3E25D65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83C3F6-042C-4CF3-9B84-BD5B35AB3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424638-07CB-41C5-BA5A-7E21F16F4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5A3214-A87D-4DDE-BE85-573B8B986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07051B0-0172-494F-A591-4893087A2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A96BAAC-FE7D-4963-9B6C-56C609421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Earlier runner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F9B185-471A-4840-952F-97E5E9F4E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58D9C86-9934-4E9C-9B43-5F5D389E9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4B0FC61-CD26-4AE0-951F-2A4FA9BDC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Upstream regulator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7644D90-271A-4802-A73C-574CF4447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E55E7E9-DD04-400B-96A0-D964ABD20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Baton handoff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73B979-0AB7-4F9D-BE18-CD8402914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8717038-43E1-4D91-86B3-2148EC81A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673E52-9050-4089-9BC6-470A82846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Transcriptional regulation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F88690F-06B1-4920-8575-88E0B4BA5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E1A7EA8-228E-4827-802F-A45A8DFBE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Finish-line action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4DA82B4-CA15-403C-BC85-7088E0253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3E4F102-75F7-4F0F-AE7A-3F18659A6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0A0605C-7C5E-4396-B98F-2BB1BD99F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Epithelial differentiation and safe fusion</a:t>
            </a:r>
          </a:p>
        </p:txBody>
      </p:sp>
    </p:spTree>
    <p:extLst>
      <p:ext uri="{BB962C8B-B14F-4D97-AF65-F5344CB8AC3E}">
        <p14:creationId xmlns:p14="http://schemas.microsoft.com/office/powerpoint/2010/main" val="182401030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ADCB7F-0E2D-4DEA-9158-CC330B28E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4A904C-6706-4361-B8FB-EF6217E13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610311-F9E0-4533-BFC2-5B41353D9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BC14FE-5E93-4B8E-A8B0-1C5E4165A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37B65D-42FE-4426-87A1-60C685BAC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1445A9-85B5-4F8B-B9D0-5E30ABF59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explaining a negative IRF6 test in a family with lip pits and clefting.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D386385-0240-4D28-90DF-A401AD64D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F7F868-2247-47EA-9A8B-FA135A129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sequencing is negative, but the phenotype remains strongly suggestive…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F90888F-1FF1-4132-8819-B3DE3FFDD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3673444-C2FD-46A5-833D-C1B870489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BB4E127-6575-40D2-8A62-0EFAE0567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Consider other connected genes and broader testing.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FEB677-5B63-4B86-B2D5-CC25EC7C5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66D9BD-A1A6-4541-952E-DD9ECB022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681D46-10B9-49BE-9A1A-74C332318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Conclude the phenotype is impossible.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54D5D2-1539-40EF-B44D-30FFDC284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25F356C-B9FA-4E44-A48F-21E74845D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A0C6F7C-CF60-4FA0-B4E5-EBBD0348F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Invent an IRF6 variant.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58E31D-5249-43E3-9FE8-46FCAC61C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genetic strategy and cite network…</a:t>
            </a:r>
          </a:p>
        </p:txBody>
      </p:sp>
    </p:spTree>
    <p:extLst>
      <p:ext uri="{BB962C8B-B14F-4D97-AF65-F5344CB8AC3E}">
        <p14:creationId xmlns:p14="http://schemas.microsoft.com/office/powerpoint/2010/main" val="193968656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CFBBB7-D449-4526-8DAD-B9ABEEFB9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12ABD2-24C5-47A0-A587-519C36452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1D4784-CF44-4B8C-B9E9-8956D4F7F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86BB34-129C-4E31-95A2-F127EF291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F5AF16-24C5-40F4-816F-B57E52B71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3EA73B-383D-49FE-97AA-7B0652845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B9F5F9C-3CDC-4F37-A3DA-5DA26D06A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8CACDF-9DD4-4C65-AF01-A2A1DE9C4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Consider other connected genes and broader testing.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3A0E77-35FC-4367-8701-9A8A84317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387BCF0-3A60-4098-B2E3-BAEED458D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DCB355-C62C-45D5-9F96-67C4D59AC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GEN13-E1 + GEN13-E2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724943-E8C8-4E91-8C2E-FC52B8768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1D70FD-9978-4706-95FB-CE714D305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4122E7-58FE-4D45-8A4B-E9FCEB487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broaden the candidate network. You may not diagnose a specific second gene without evidence.</a:t>
            </a:r>
          </a:p>
        </p:txBody>
      </p:sp>
    </p:spTree>
    <p:extLst>
      <p:ext uri="{BB962C8B-B14F-4D97-AF65-F5344CB8AC3E}">
        <p14:creationId xmlns:p14="http://schemas.microsoft.com/office/powerpoint/2010/main" val="135072911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8C68A8-448E-4695-AB46-C9E8F3881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BBDDC9-BBE9-4E82-B153-A2BA450AE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761654-E082-4C3B-B885-AFD597495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A952FF-A7C1-479D-AEA3-7A94939CD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E586E4-FF98-46CF-B04E-C31475DC9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4900D1-185F-47E8-9BE2-556A15485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263ECD-FDFF-4710-800F-1BC4D1E01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97F4CF-2E7A-4CD7-8D6C-97FE134AB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works in a regulatory network, so similar phenotypes can arise when different connected genes fail.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828292A-385E-48F8-AC5F-5860FF2C5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46055C-57F0-4014-9B5F-C932929CB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37EE73-2038-45A0-A6EC-644502C88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placed IRF6 in a network with p63 above it and GRHL3 and the KLFs alongside and below.…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E2BE6C-AC84-4686-B99A-468433A32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23608520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7976EE2-3331-437B-BD9C-809D6A456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E241FF-3C0B-44AB-AEF4-67547615C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D99E77-E842-4241-BB97-2FAC4C6A8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A8BDC6-E089-425E-8F1E-A405360A6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F925BE-C41F-441D-A8DE-25D4E8FA7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DF6B6B-DD68-4E49-87C8-53E6938D9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371579-FCBE-4886-B0A7-35610E547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 in VWS and PPS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Peyrard-Janvid et al. 2014, GRHL3 mutations cause Van der Woude (Am J Hum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Liu et al. 2015, Irf6 directly regulates Klf17 and Klf4 (Hum Mol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&amp; Irving 2023, Orofacial Clefts: Genetics of CL/P (Genes)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9E3FF2-0435-4608-9DDE-875F4D10B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425D93-B6DB-42BD-A7CB-62985AD54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413CA5-0E23-42E8-B4EE-ED991BA5A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regulation and transcription factors • Regulation of gene expression; signaling networks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1BB0D6-5096-4F61-87CC-B56572DB9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1194973-F895-4E2E-8F80-E0501366C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941809-A2E1-4DB7-B92D-1EF1B40F2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55976743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2026-07-11T02:02:43.0490000Z</dcterms:created>
  <dcterms:modified xsi:type="dcterms:W3CDTF">2026-07-11T02:02:43.0490000Z</dcterms:modified>
</coreProperties>
</file>