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1b1cf3ef64247ca" /><Relationship Type="http://schemas.openxmlformats.org/officeDocument/2006/relationships/extended-properties" Target="/docProps/app.xml" Id="R6924ee02f65b42f7" /><Relationship Type="http://schemas.openxmlformats.org/officeDocument/2006/relationships/officeDocument" Target="/ppt/presentation.xml" Id="R22ca94dab42149f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ea8f6f66ed44013"/>
  </p:sldMasterIdLst>
  <p:notesMasterIdLst>
    <p:notesMasterId xmlns:r="http://schemas.openxmlformats.org/officeDocument/2006/relationships" r:id="R988d20bd7d7a4b67"/>
  </p:notesMasterIdLst>
  <p:sldIdLst>
    <p:sldId xmlns:r="http://schemas.openxmlformats.org/officeDocument/2006/relationships" id="256" r:id="Rabf22bc5687741f0"/>
    <p:sldId xmlns:r="http://schemas.openxmlformats.org/officeDocument/2006/relationships" id="257" r:id="Ra920fc2026824063"/>
    <p:sldId xmlns:r="http://schemas.openxmlformats.org/officeDocument/2006/relationships" id="258" r:id="Ra3c5538ace344395"/>
    <p:sldId xmlns:r="http://schemas.openxmlformats.org/officeDocument/2006/relationships" id="259" r:id="R7e54510e40d3441f"/>
    <p:sldId xmlns:r="http://schemas.openxmlformats.org/officeDocument/2006/relationships" id="260" r:id="R8491cedb5d7840ce"/>
    <p:sldId xmlns:r="http://schemas.openxmlformats.org/officeDocument/2006/relationships" id="261" r:id="Re82ad0aad8494cd2"/>
    <p:sldId xmlns:r="http://schemas.openxmlformats.org/officeDocument/2006/relationships" id="262" r:id="R581bd2ad5ac14180"/>
    <p:sldId xmlns:r="http://schemas.openxmlformats.org/officeDocument/2006/relationships" id="263" r:id="Raba6765d33b04bd8"/>
    <p:sldId xmlns:r="http://schemas.openxmlformats.org/officeDocument/2006/relationships" id="264" r:id="R594280503a5c4dd7"/>
    <p:sldId xmlns:r="http://schemas.openxmlformats.org/officeDocument/2006/relationships" id="265" r:id="R730946cd394444a3"/>
    <p:sldId xmlns:r="http://schemas.openxmlformats.org/officeDocument/2006/relationships" id="266" r:id="Rb3df667a96b44ee4"/>
    <p:sldId xmlns:r="http://schemas.openxmlformats.org/officeDocument/2006/relationships" id="267" r:id="Rff95b09b86f5426b"/>
    <p:sldId xmlns:r="http://schemas.openxmlformats.org/officeDocument/2006/relationships" id="268" r:id="R67cc0a33090241c4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353020a4a4b4ae4" /><Relationship Type="http://schemas.openxmlformats.org/officeDocument/2006/relationships/slideMaster" Target="/ppt/slideMasters/slideMaster1.xml" Id="R1ea8f6f66ed44013" /><Relationship Type="http://schemas.openxmlformats.org/officeDocument/2006/relationships/notesMaster" Target="/ppt/notesMasters/notesMaster1.xml" Id="R988d20bd7d7a4b67" /><Relationship Type="http://schemas.openxmlformats.org/officeDocument/2006/relationships/presProps" Target="/ppt/presProps.xml" Id="R720da6171b3e4027" /><Relationship Type="http://schemas.openxmlformats.org/officeDocument/2006/relationships/tableStyles" Target="/ppt/tableStyles.xml" Id="R11b57a9023de4261" /><Relationship Type="http://schemas.openxmlformats.org/officeDocument/2006/relationships/slide" Target="/ppt/slides/slide1.xml" Id="Rabf22bc5687741f0" /><Relationship Type="http://schemas.openxmlformats.org/officeDocument/2006/relationships/slide" Target="/ppt/slides/slide2.xml" Id="Ra920fc2026824063" /><Relationship Type="http://schemas.openxmlformats.org/officeDocument/2006/relationships/slide" Target="/ppt/slides/slide3.xml" Id="Ra3c5538ace344395" /><Relationship Type="http://schemas.openxmlformats.org/officeDocument/2006/relationships/slide" Target="/ppt/slides/slide4.xml" Id="R7e54510e40d3441f" /><Relationship Type="http://schemas.openxmlformats.org/officeDocument/2006/relationships/slide" Target="/ppt/slides/slide5.xml" Id="R8491cedb5d7840ce" /><Relationship Type="http://schemas.openxmlformats.org/officeDocument/2006/relationships/slide" Target="/ppt/slides/slide6.xml" Id="Re82ad0aad8494cd2" /><Relationship Type="http://schemas.openxmlformats.org/officeDocument/2006/relationships/slide" Target="/ppt/slides/slide7.xml" Id="R581bd2ad5ac14180" /><Relationship Type="http://schemas.openxmlformats.org/officeDocument/2006/relationships/slide" Target="/ppt/slides/slide8.xml" Id="Raba6765d33b04bd8" /><Relationship Type="http://schemas.openxmlformats.org/officeDocument/2006/relationships/slide" Target="/ppt/slides/slide9.xml" Id="R594280503a5c4dd7" /><Relationship Type="http://schemas.openxmlformats.org/officeDocument/2006/relationships/slide" Target="/ppt/slides/slide10.xml" Id="R730946cd394444a3" /><Relationship Type="http://schemas.openxmlformats.org/officeDocument/2006/relationships/slide" Target="/ppt/slides/slide11.xml" Id="Rb3df667a96b44ee4" /><Relationship Type="http://schemas.openxmlformats.org/officeDocument/2006/relationships/slide" Target="/ppt/slides/slide12.xml" Id="Rff95b09b86f5426b" /><Relationship Type="http://schemas.openxmlformats.org/officeDocument/2006/relationships/slide" Target="/ppt/slides/slide13.xml" Id="R67cc0a33090241c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56c3debceab486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9399c98be2f4095" /><Relationship Type="http://schemas.openxmlformats.org/officeDocument/2006/relationships/notesMaster" Target="/ppt/notesMasters/notesMaster1.xml" Id="R9c2d29cdd93f4ef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3520361665f460b" /><Relationship Type="http://schemas.openxmlformats.org/officeDocument/2006/relationships/notesMaster" Target="/ppt/notesMasters/notesMaster1.xml" Id="R1b2b340ed51f49d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6d52e4b3e3f4d2b" /><Relationship Type="http://schemas.openxmlformats.org/officeDocument/2006/relationships/notesMaster" Target="/ppt/notesMasters/notesMaster1.xml" Id="R83b9488630f9422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04db23a52094cde" /><Relationship Type="http://schemas.openxmlformats.org/officeDocument/2006/relationships/notesMaster" Target="/ppt/notesMasters/notesMaster1.xml" Id="Rb0653a1b9f29470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77a5b50ee8f4396" /><Relationship Type="http://schemas.openxmlformats.org/officeDocument/2006/relationships/notesMaster" Target="/ppt/notesMasters/notesMaster1.xml" Id="R75491e80487d40f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0dcf96e36044ed6" /><Relationship Type="http://schemas.openxmlformats.org/officeDocument/2006/relationships/notesMaster" Target="/ppt/notesMasters/notesMaster1.xml" Id="R4a9d567eea9840f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662ce2ebdaf400b" /><Relationship Type="http://schemas.openxmlformats.org/officeDocument/2006/relationships/notesMaster" Target="/ppt/notesMasters/notesMaster1.xml" Id="Rcfcb3a383da14cc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0c2034ba1ee4990" /><Relationship Type="http://schemas.openxmlformats.org/officeDocument/2006/relationships/notesMaster" Target="/ppt/notesMasters/notesMaster1.xml" Id="Rc19dca035a54403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cb6887a3a574687" /><Relationship Type="http://schemas.openxmlformats.org/officeDocument/2006/relationships/notesMaster" Target="/ppt/notesMasters/notesMaster1.xml" Id="R864774c39d954c4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7ab5db240764f1a" /><Relationship Type="http://schemas.openxmlformats.org/officeDocument/2006/relationships/notesMaster" Target="/ppt/notesMasters/notesMaster1.xml" Id="Rfa1d4c8d235e4b6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60355e2e9e4424e" /><Relationship Type="http://schemas.openxmlformats.org/officeDocument/2006/relationships/notesMaster" Target="/ppt/notesMasters/notesMaster1.xml" Id="Rc7863bed66ff419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cd5ea81b2ec42b1" /><Relationship Type="http://schemas.openxmlformats.org/officeDocument/2006/relationships/notesMaster" Target="/ppt/notesMasters/notesMaster1.xml" Id="Re50092b7dbe24ee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c496dd308e041ef" /><Relationship Type="http://schemas.openxmlformats.org/officeDocument/2006/relationships/notesMaster" Target="/ppt/notesMasters/notesMaster1.xml" Id="Ra29dadf27fb74df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e664e9a5b7e49c9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644624b29754f68" /><Relationship Type="http://schemas.openxmlformats.org/officeDocument/2006/relationships/slideLayout" Target="/ppt/slideLayouts/slideLayout1.xml" Id="R3864036a256744be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864036a256744be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5d2c2c5b997405e" /><Relationship Type="http://schemas.openxmlformats.org/officeDocument/2006/relationships/image" Target="/ppt/media/image.bin" Id="R70f53db1167b4ff0" /><Relationship Type="http://schemas.openxmlformats.org/officeDocument/2006/relationships/notesSlide" Target="/ppt/notesSlides/notesSlide1.xml" Id="R4f40a77de7084f5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d86cdc1a2b94711" /><Relationship Type="http://schemas.openxmlformats.org/officeDocument/2006/relationships/notesSlide" Target="/ppt/notesSlides/notesSlide2.xml" Id="Rbf7073f9cf53463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e2f8c70243247ba" /><Relationship Type="http://schemas.openxmlformats.org/officeDocument/2006/relationships/notesSlide" Target="/ppt/notesSlides/notesSlide3.xml" Id="R487d4cddc5e44f3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47a54068b654a5c" /><Relationship Type="http://schemas.openxmlformats.org/officeDocument/2006/relationships/notesSlide" Target="/ppt/notesSlides/notesSlide4.xml" Id="R8100b24f4422438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76e7a03bfcc4121" /><Relationship Type="http://schemas.openxmlformats.org/officeDocument/2006/relationships/image" Target="/ppt/media/image2.bin" Id="R40042802080b4bd7" /><Relationship Type="http://schemas.openxmlformats.org/officeDocument/2006/relationships/notesSlide" Target="/ppt/notesSlides/notesSlide5.xml" Id="R1ab8114014b5426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6d0ed9b85ed4c12" /><Relationship Type="http://schemas.openxmlformats.org/officeDocument/2006/relationships/image" Target="/ppt/media/image3.bin" Id="R87939a349aec4a96" /><Relationship Type="http://schemas.openxmlformats.org/officeDocument/2006/relationships/notesSlide" Target="/ppt/notesSlides/notesSlide6.xml" Id="Rc913a8f853574c7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92a9bd75df04c74" /><Relationship Type="http://schemas.openxmlformats.org/officeDocument/2006/relationships/notesSlide" Target="/ppt/notesSlides/notesSlide7.xml" Id="Rd0446c003ab4426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194a0590b5a4fd1" /><Relationship Type="http://schemas.openxmlformats.org/officeDocument/2006/relationships/image" Target="/ppt/media/image4.bin" Id="Rbb4b765c81974017" /><Relationship Type="http://schemas.openxmlformats.org/officeDocument/2006/relationships/notesSlide" Target="/ppt/notesSlides/notesSlide8.xml" Id="R59dd0248f15a4d5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b3d9019de284ad0" /><Relationship Type="http://schemas.openxmlformats.org/officeDocument/2006/relationships/notesSlide" Target="/ppt/notesSlides/notesSlide9.xml" Id="R9f1384cd96044ad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d55aab64d2a41c2" /><Relationship Type="http://schemas.openxmlformats.org/officeDocument/2006/relationships/notesSlide" Target="/ppt/notesSlides/notesSlide10.xml" Id="Re4d9e89477b741e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f591b75b7e4453" /><Relationship Type="http://schemas.openxmlformats.org/officeDocument/2006/relationships/notesSlide" Target="/ppt/notesSlides/notesSlide11.xml" Id="Rc1b549b05c6446f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05f5073d1b94329" /><Relationship Type="http://schemas.openxmlformats.org/officeDocument/2006/relationships/notesSlide" Target="/ppt/notesSlides/notesSlide12.xml" Id="R2d5c33b2444a478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69aca5cac2c4b83" /><Relationship Type="http://schemas.openxmlformats.org/officeDocument/2006/relationships/notesSlide" Target="/ppt/notesSlides/notesSlide13.xml" Id="Rd9843af0c9d04ef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ED4A2BE-F040-42A7-9E8D-8F87FE0D71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C982DF-DD9F-4201-8DF0-D08E2B5BD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2CC207-623D-494A-B743-60EAE16CF9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12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7541561-C557-46C0-A5A1-40D01BBDD2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4BB5462-77B9-4A93-AF4F-BA6787D9D6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Does One Wrong Amino Acid Break the Protein?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697FE46-4AF9-4CD0-A90F-89E7AAC24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can changing one single amino acid in a 467-amino-acid protein stop the whole protein from doing its job?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EE2182E-AA00-4F4A-B01A-5062105A54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missense variant matters when its side-chain change disrupts a specific protein interaction or fold.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0f53db1167b4ff0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57106966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1EDC877-E80F-4524-AE0F-23549BE2C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A057B51-E34D-4731-B63B-53825EEF93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71D7186-F8DE-44E9-8D71-5A1E1B0AD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12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3C6544-0338-49D9-8125-352ADC8A66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3F301D6-E619-435F-AF66-6CBEC5A076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FD1FA11-A9EA-4102-88DD-1A0B819CF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B8EA29E-6A53-44AF-B367-5F296F375C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73C8A93-5C76-4B8A-BFE9-78B873B508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Evolutionary conservation marks positions that tolerated little change, adding evidence that a new change may matter.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37BA89B-8CD1-479A-BA01-2C01F5286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520897062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02B3EA8-A95C-40B6-AA78-44932AD46B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BA79DC5-9909-4C8E-AE09-7BBB8B9C32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5CF53F0-830C-4D9E-BF3C-357ADF1183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12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3A41F4D-FE47-43DE-AB92-AEC0F6B997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D71E08-DA83-431E-BB50-B4E4F6779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F35311E-A6ED-4016-BEE8-85ECF29C4B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95F13E7-3F3B-401E-BA6F-97BA99FC29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1C90EBF-91F5-4528-BE41-5F7AAEDDC8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B09798C-557C-43C6-959F-736BD4F132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E278378-79A5-4773-97EA-876043618A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961AC5F-CA66-4CAB-A568-4770D5C453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A054C14-1A4D-4F2F-8523-0A7CA8E434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7BDBD9F-A184-46C4-AAEE-ADC7F9F27D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5EB1B17-762F-4275-8060-895E5BA184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5914557-25A0-4875-95EE-1695559356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152270455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25C80B9-57C6-4DBF-A335-4472136D4C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F166C22-03BC-4619-A2A8-8F5084079E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9B5049B-E91E-4D04-B72C-1DE88B18FE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12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10DF9C3-700D-48FD-85C0-0925F47B9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17512DB-1EBF-48FD-B47B-100941F27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C116FB3-4653-4AE5-9053-DFAB1A686A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missense variant matters when its side-chain change disrupts a specific protein interaction or fold.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461493F-0E77-4649-ADE8-40B95AC7C1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6942036-946B-4A51-9DA8-4CDC9407CC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830A320-6953-4864-9A20-C751F5B561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8E52651-0863-4D8A-804E-4108C6D7E3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316E3D5-66BB-40C3-B110-A7474ED2EA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0E1E927-8DE4-4ECE-AE4D-CA198301B9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C233299-F840-4AE2-B51B-285E7E4BC7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4B3C4B9-D800-45FA-9843-1DCCA68A06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96CFEC8-2638-4D31-8505-B55FA42226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96974753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91139AE-5124-45DB-9ADB-FA65631272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275AC5-3B09-4D2B-886A-2E1CF89F3D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D7758B-7B3F-4EF6-8311-CC8886CA4D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12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7507CC8-6FBD-44A6-8D3D-3D9CD6167F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6D0E1E3-2FCA-43B3-A330-FAF2654C14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307EE7D-10B9-484B-B117-1A512CFE03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0042802080b4bd7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346504915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91FEA9E-CCA8-4915-9551-EA4A207F6E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E76EE95-2E6A-4C72-B983-151572A872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180A437-261A-4F71-81F2-7695D5ABC0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12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6082730-1382-408A-A0B7-9596AC51D1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A46BC3A-44A6-4D69-AC5B-7C525AA8C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DC13528-EAB0-400F-B9D6-4A5CDE8CFF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One replacement key no longer fits the lock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7939a349aec4a9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FAEE128-4597-4C1A-87EB-6E029F9DD0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0B0A794-B849-4E43-B162-EF8EA8971F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CCF7497-B122-4101-AD74-6FE8BB22D5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tiny shape difference prevents fitting?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86CA540-98B5-47F1-8549-8E3D6C8653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7EAD58F-F97C-41B3-89FD-572DA2708F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906EDDE-1018-4DF0-A7BC-DFE42F0426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might another key change still work?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E186A69-2B53-4ADE-919A-F4BEDDA415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FBA1852-E727-4591-8E0F-5A68D09FC0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6A9CE17-8D68-459F-ACFB-D228A5537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direct test would show loss of grip?</a:t>
            </a:r>
          </a:p>
        </p:txBody>
      </p:sp>
    </p:spTree>
    <p:extLst>
      <p:ext uri="{BB962C8B-B14F-4D97-AF65-F5344CB8AC3E}">
        <p14:creationId xmlns:p14="http://schemas.microsoft.com/office/powerpoint/2010/main" val="208728361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A8735E6-7F8A-4AEF-A018-616E2C6B8F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DD43181-A3DA-4922-80CF-33EA663EEE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0317E08-E3EE-4A42-8955-1171D3B8EE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12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8C030EB-8DE9-41A6-8905-B7284EE91F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848251-CC4F-40FA-921F-DE70EA942A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85E7688-3FF6-4DB3-AA3E-73DDA712A3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A041E2D-39F4-4773-9502-4EC84F3A7E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0B5C06B-2EF9-4342-BFE1-F882520AF0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DE6B647-3FDD-4965-A845-E74F601388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Amino-acid side chains have different size, charge, and chemistry.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F92B6A7-4EE0-48D1-AF57-9AB446CA7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B88ABBE-8135-4258-9B76-8ACABBE3D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6DC3CBE-936A-474F-8240-8FE6A6CEAC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Local structure determines the effect.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9B31AAA-3597-42A5-9D96-B02BEA6156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9E936E4-CC9E-42A6-8F80-0F732CCBBA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E61E294-123C-40A9-8DCE-3EFABD04C8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model predicts; a binding assay tests.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A5B539C-9535-4578-BE82-D7B03E75CB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Proteins are flexible molecular structures, not rigid metal keys.</a:t>
            </a:r>
          </a:p>
        </p:txBody>
      </p:sp>
    </p:spTree>
    <p:extLst>
      <p:ext uri="{BB962C8B-B14F-4D97-AF65-F5344CB8AC3E}">
        <p14:creationId xmlns:p14="http://schemas.microsoft.com/office/powerpoint/2010/main" val="14027513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D9B0A87-A4B9-4242-9708-E57E25BC83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5F67B7B-5A34-4014-8BB9-B4032249DB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F1B94CB-8CA4-493F-B049-B1F6F4C63F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12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9D0480E-5026-4E4E-B547-940DA9C588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3A6EEA1-9DCA-4EDC-B954-81315A4798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Model an Arg84 substitution in IRF6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1959664-62F8-4A9A-8C7B-1B3F83A26E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b4b765c8197401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44EF8D3-892D-4ECF-9088-F14384EEE8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64547FB-18A7-450D-8F1A-8B1B63FAD7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GEN12-E1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2DE38D1-64CC-4C64-83BE-C6CB9F70F3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Arg84 lies in the conserved IRF6 DNA-binding domain.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C71C542-AD00-422F-8D8D-DF7187A092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F195C44-175D-45E3-9135-4DC07818F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GEN12-E2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B3A1DF8-2851-4D69-A41C-EB97505D76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Replacing arginine changes side-chain chemistry and may alter DNA contact or local folding.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725D7B7-7DE1-460C-8629-F7892D210F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FA3ADBD-F04E-40E2-BD6F-E16D7DEA2E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GEN12-E3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5F504A5-65EB-44D9-9C10-516E3760C6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AlphaFold predicts structure but does not measure variant function.</a:t>
            </a:r>
          </a:p>
        </p:txBody>
      </p:sp>
    </p:spTree>
    <p:extLst>
      <p:ext uri="{BB962C8B-B14F-4D97-AF65-F5344CB8AC3E}">
        <p14:creationId xmlns:p14="http://schemas.microsoft.com/office/powerpoint/2010/main" val="113825700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E0C586E-0543-48D1-9644-9FB2253AF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B145430-79A5-4170-8A52-3F25EB848E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BC3B74C-95CC-45C7-A3BC-44BA026B74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12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7932910-9A97-4D77-96F5-B9B901E398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766ED7D-5F5A-4BF3-A3E5-DB82C6DAB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56B091F-5354-4225-BC83-02BD689269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BDB50AC-3C22-42FF-9F2F-D37A4ECC49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436B2D1-0706-4EE8-B851-F37C233B77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Key tooth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B0FA813-3EBD-4808-88C6-495FDC7EF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AD813ED-7740-455B-A9F6-11CBD16093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5C3F5F1-6F29-402A-BE4B-58A31EAE7A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Amino-acid side chain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6DB4508-7B2A-427B-A3C8-73D76D026F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7D41561-8807-4F1A-ADFC-E08A7D2740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Lock surface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827D1A5-96D4-4213-99F6-7FCA5E8DA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C0FF39E-B7DE-4FFE-AAC6-934B521084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269D6CB-6A3D-45D6-A2E6-84BC1FB02C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DNA-binding interface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132EE9B-5407-4F7B-9E95-74462DAA49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CD53890-6703-4B8E-973C-8EA64D69D9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Fit test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1640A31-8BB6-4CDB-B845-A23478EB4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FE0D323-6EF1-425D-AEF7-3789B30E38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40C2346-2459-4801-9FE0-0653C382E3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Functional DNA-binding assay</a:t>
            </a:r>
          </a:p>
        </p:txBody>
      </p:sp>
    </p:spTree>
    <p:extLst>
      <p:ext uri="{BB962C8B-B14F-4D97-AF65-F5344CB8AC3E}">
        <p14:creationId xmlns:p14="http://schemas.microsoft.com/office/powerpoint/2010/main" val="1583319594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60CBEFC-4C56-48F2-BC13-8B48AB36FE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570EA74-CCE0-40AA-9A68-E538492864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EF1DBAC-40A4-4AB7-B08F-C28CCB8467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12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97A11E8-B56C-4688-AD51-FDAEB992B8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C36C24D-5C3F-4735-8AC3-28FED22CF8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CFA7D6E-BAAF-4E94-8CF4-2441ED60C9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deciding whether a structure image completes a variant report.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D822B12-6B79-4112-90FC-499F9EADC9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6833151-DA7F-4F3F-90D0-A8CE0A8198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model predicts an altered DNA-contact surface, but no binding…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3D6DF5D-1116-45A8-A3A4-3BEDE85C21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EC7043D-6C7B-4486-BFDD-5BB006A647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DC10A95-1486-41BB-85E1-D4453ADE19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Report a supported hypothesis and request functional…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8C2885E-7267-43DA-8F6E-54AF29606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34B1566-C27C-41B0-8982-7379378B13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A38A234-4477-4154-A5D2-180D9FA30A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Call the prediction direct proof.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A3F0CFA-94EB-43B9-9142-7B3AD1DF6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FAC9EFB-0322-4EEA-9700-5849229466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AD18F75-6529-4B1D-9487-7A2E49217C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Ignore position and chemistry.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7A57E2E-EB97-4F58-A1CD-853EE9330A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report language and cite prediction versus…</a:t>
            </a:r>
          </a:p>
        </p:txBody>
      </p:sp>
    </p:spTree>
    <p:extLst>
      <p:ext uri="{BB962C8B-B14F-4D97-AF65-F5344CB8AC3E}">
        <p14:creationId xmlns:p14="http://schemas.microsoft.com/office/powerpoint/2010/main" val="1461658516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8B6A414-67D4-4F4C-98A6-E111978E20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6D5476-028A-4BA7-BBE2-5C721C08E7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CEB581F-1E76-45E0-A3AE-8C2F4385E2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12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BE120BC-04A7-41D6-A2CD-901DF3594B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DAD21BA-A1CC-4C11-AF10-9D23818197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A0DEE45-E057-4242-8E67-F5182E69CD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CD120B3-072B-4529-A6BF-DB40272530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2450588-6D80-4A04-9A8C-EF5C8C16C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Report a supported hypothesis and request functional testing.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DC82824-91D4-41BC-9AE3-5C031537B3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3607B49-8562-4D9A-A0BC-1F026ECF58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15CB83B-D27F-4344-8542-61DBF82575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GEN12-E1 + GEN12-E2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92A3E3F-CC7B-4982-A1BF-C61AD42F77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B9B3838-87D7-4630-AF7A-36AF619A1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51FE625-5550-4B29-B21E-D5C05AF6FB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propose a structure-function mechanism. You may not present a prediction as measured protein behavior.</a:t>
            </a:r>
          </a:p>
        </p:txBody>
      </p:sp>
    </p:spTree>
    <p:extLst>
      <p:ext uri="{BB962C8B-B14F-4D97-AF65-F5344CB8AC3E}">
        <p14:creationId xmlns:p14="http://schemas.microsoft.com/office/powerpoint/2010/main" val="2116128493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E1DC724-4E6E-4005-984C-E2CE853C8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C5C56DD-239B-410C-99EF-E5E75E7BE2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14A46D6-3DFD-4A15-94FA-D976214EEA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12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79187B7-8D87-424C-8A61-A7EBF2F070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E0A6E51-7112-4375-AD24-75025F57D7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1F489C3-BAD5-4152-AE42-3FE68201BA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7056009-4830-47FF-BA5D-375845F417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ACABA2D-BB7A-438D-B26B-352331F66A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missense variant matters when its side-chain change disrupts a specific protein interaction or fold.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8118311-2ADD-49F6-86A3-BC753E70D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2AD25DA-C2B7-4FB5-92A2-B0E1BA419F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E67C3C6-81F0-4A52-B13A-A5C861601A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found that one wrong amino acid in the conserved domain can stop IRF6 from gripping DNA. But…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F18AF01-F553-4990-AA3D-23FCE7B2A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786292239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D80C722-0C72-403B-A018-0AAB745A00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17CFAA1-6A8A-433A-AB7B-E80FC177AB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522C37C-8240-4E46-B1B3-CF73ADB273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12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B940CE5-2692-4A27-850D-32411C7EC9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00BAB4E-9959-4A69-8464-0E53B86D61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C1A5F82-E617-40BB-8EA1-475C419EB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C4D8977-6DD0-498C-9535-E1012C1B67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Kondo et al. 2002, Mutations in IRF6 cause VWS and PPS (Nat Genet)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Leslie et al. 2012, IRF6 variants and the DNA-binding-domain hotspot (Genet Med)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AlphaFold model AF-O14896-F1 (IRF6)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UniProt O14896 (IRF6) domain feature table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3E1E949-415C-4603-ADA5-2CF950B740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EA8A1FA-68BD-482F-B123-1A05F4BCF7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7FCCDCA-BF29-4404-B014-5D159257D7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Molecular structure and protein function • Protein structure determines function; effects of changes in amino acid sequence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50A26FF-E477-4E94-82AD-92BDECEBD7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6C62C9F-9A9E-44C9-BA3F-BE89E9792F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BE180DC-A406-4F6C-A96B-D62C6BC790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663779430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2026-07-11T02:02:42.5300000Z</dcterms:created>
  <dcterms:modified xsi:type="dcterms:W3CDTF">2026-07-11T02:02:42.5300000Z</dcterms:modified>
</coreProperties>
</file>