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d531e15b70d4130" /><Relationship Type="http://schemas.openxmlformats.org/officeDocument/2006/relationships/extended-properties" Target="/docProps/app.xml" Id="R5f81d0ead03b42c9" /><Relationship Type="http://schemas.openxmlformats.org/officeDocument/2006/relationships/officeDocument" Target="/ppt/presentation.xml" Id="Re198a7bcd09e43a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c96faa3c67c4cee"/>
  </p:sldMasterIdLst>
  <p:notesMasterIdLst>
    <p:notesMasterId xmlns:r="http://schemas.openxmlformats.org/officeDocument/2006/relationships" r:id="R55d4ca24d3ef47cb"/>
  </p:notesMasterIdLst>
  <p:sldIdLst>
    <p:sldId xmlns:r="http://schemas.openxmlformats.org/officeDocument/2006/relationships" id="256" r:id="R6a41923fcaa848e3"/>
    <p:sldId xmlns:r="http://schemas.openxmlformats.org/officeDocument/2006/relationships" id="257" r:id="Rbab071ecdf604ecf"/>
    <p:sldId xmlns:r="http://schemas.openxmlformats.org/officeDocument/2006/relationships" id="258" r:id="R8f359f614bd3462b"/>
    <p:sldId xmlns:r="http://schemas.openxmlformats.org/officeDocument/2006/relationships" id="259" r:id="R935069a1342c4ac9"/>
    <p:sldId xmlns:r="http://schemas.openxmlformats.org/officeDocument/2006/relationships" id="260" r:id="Rb36dd69e3a0e4091"/>
    <p:sldId xmlns:r="http://schemas.openxmlformats.org/officeDocument/2006/relationships" id="261" r:id="R65246e443de446f9"/>
    <p:sldId xmlns:r="http://schemas.openxmlformats.org/officeDocument/2006/relationships" id="262" r:id="R0558b2d2b279458c"/>
    <p:sldId xmlns:r="http://schemas.openxmlformats.org/officeDocument/2006/relationships" id="263" r:id="Rdeb8217b04934a4b"/>
    <p:sldId xmlns:r="http://schemas.openxmlformats.org/officeDocument/2006/relationships" id="264" r:id="R8e5a6219943b4270"/>
    <p:sldId xmlns:r="http://schemas.openxmlformats.org/officeDocument/2006/relationships" id="265" r:id="R25fef7dad65f4c3b"/>
    <p:sldId xmlns:r="http://schemas.openxmlformats.org/officeDocument/2006/relationships" id="266" r:id="R9fa0d6fca7d74ee0"/>
    <p:sldId xmlns:r="http://schemas.openxmlformats.org/officeDocument/2006/relationships" id="267" r:id="R7d001062acd04f21"/>
    <p:sldId xmlns:r="http://schemas.openxmlformats.org/officeDocument/2006/relationships" id="268" r:id="R28716e272a8242a5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910544aee584d76" /><Relationship Type="http://schemas.openxmlformats.org/officeDocument/2006/relationships/slideMaster" Target="/ppt/slideMasters/slideMaster1.xml" Id="Rdc96faa3c67c4cee" /><Relationship Type="http://schemas.openxmlformats.org/officeDocument/2006/relationships/notesMaster" Target="/ppt/notesMasters/notesMaster1.xml" Id="R55d4ca24d3ef47cb" /><Relationship Type="http://schemas.openxmlformats.org/officeDocument/2006/relationships/presProps" Target="/ppt/presProps.xml" Id="R0d05130c6a3b4411" /><Relationship Type="http://schemas.openxmlformats.org/officeDocument/2006/relationships/tableStyles" Target="/ppt/tableStyles.xml" Id="R9384bf9e3ce644b3" /><Relationship Type="http://schemas.openxmlformats.org/officeDocument/2006/relationships/slide" Target="/ppt/slides/slide1.xml" Id="R6a41923fcaa848e3" /><Relationship Type="http://schemas.openxmlformats.org/officeDocument/2006/relationships/slide" Target="/ppt/slides/slide2.xml" Id="Rbab071ecdf604ecf" /><Relationship Type="http://schemas.openxmlformats.org/officeDocument/2006/relationships/slide" Target="/ppt/slides/slide3.xml" Id="R8f359f614bd3462b" /><Relationship Type="http://schemas.openxmlformats.org/officeDocument/2006/relationships/slide" Target="/ppt/slides/slide4.xml" Id="R935069a1342c4ac9" /><Relationship Type="http://schemas.openxmlformats.org/officeDocument/2006/relationships/slide" Target="/ppt/slides/slide5.xml" Id="Rb36dd69e3a0e4091" /><Relationship Type="http://schemas.openxmlformats.org/officeDocument/2006/relationships/slide" Target="/ppt/slides/slide6.xml" Id="R65246e443de446f9" /><Relationship Type="http://schemas.openxmlformats.org/officeDocument/2006/relationships/slide" Target="/ppt/slides/slide7.xml" Id="R0558b2d2b279458c" /><Relationship Type="http://schemas.openxmlformats.org/officeDocument/2006/relationships/slide" Target="/ppt/slides/slide8.xml" Id="Rdeb8217b04934a4b" /><Relationship Type="http://schemas.openxmlformats.org/officeDocument/2006/relationships/slide" Target="/ppt/slides/slide9.xml" Id="R8e5a6219943b4270" /><Relationship Type="http://schemas.openxmlformats.org/officeDocument/2006/relationships/slide" Target="/ppt/slides/slide10.xml" Id="R25fef7dad65f4c3b" /><Relationship Type="http://schemas.openxmlformats.org/officeDocument/2006/relationships/slide" Target="/ppt/slides/slide11.xml" Id="R9fa0d6fca7d74ee0" /><Relationship Type="http://schemas.openxmlformats.org/officeDocument/2006/relationships/slide" Target="/ppt/slides/slide12.xml" Id="R7d001062acd04f21" /><Relationship Type="http://schemas.openxmlformats.org/officeDocument/2006/relationships/slide" Target="/ppt/slides/slide13.xml" Id="R28716e272a8242a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f9a426d036449b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bf09323a5814a63" /><Relationship Type="http://schemas.openxmlformats.org/officeDocument/2006/relationships/notesMaster" Target="/ppt/notesMasters/notesMaster1.xml" Id="R99e6bd8cc7e349d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b310db783a747ad" /><Relationship Type="http://schemas.openxmlformats.org/officeDocument/2006/relationships/notesMaster" Target="/ppt/notesMasters/notesMaster1.xml" Id="Re1a67d086dd5490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4222e33291f41f5" /><Relationship Type="http://schemas.openxmlformats.org/officeDocument/2006/relationships/notesMaster" Target="/ppt/notesMasters/notesMaster1.xml" Id="R5a52c592952545a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5310ceb10804c85" /><Relationship Type="http://schemas.openxmlformats.org/officeDocument/2006/relationships/notesMaster" Target="/ppt/notesMasters/notesMaster1.xml" Id="Rcc18c3a6874d450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ae30d42e08d4ad0" /><Relationship Type="http://schemas.openxmlformats.org/officeDocument/2006/relationships/notesMaster" Target="/ppt/notesMasters/notesMaster1.xml" Id="R8630dd3d28d44f8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73a168ae3884139" /><Relationship Type="http://schemas.openxmlformats.org/officeDocument/2006/relationships/notesMaster" Target="/ppt/notesMasters/notesMaster1.xml" Id="R4f30d17bf666488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571775629054247" /><Relationship Type="http://schemas.openxmlformats.org/officeDocument/2006/relationships/notesMaster" Target="/ppt/notesMasters/notesMaster1.xml" Id="R24302e807722445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b3dd23dd6eb4c41" /><Relationship Type="http://schemas.openxmlformats.org/officeDocument/2006/relationships/notesMaster" Target="/ppt/notesMasters/notesMaster1.xml" Id="R16f668ecc1044f7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aaf721675574e0f" /><Relationship Type="http://schemas.openxmlformats.org/officeDocument/2006/relationships/notesMaster" Target="/ppt/notesMasters/notesMaster1.xml" Id="R8bc7eb073cdb456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21fa304a4dd4beb" /><Relationship Type="http://schemas.openxmlformats.org/officeDocument/2006/relationships/notesMaster" Target="/ppt/notesMasters/notesMaster1.xml" Id="R97d15b39b94c4f9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5205f5c63804f81" /><Relationship Type="http://schemas.openxmlformats.org/officeDocument/2006/relationships/notesMaster" Target="/ppt/notesMasters/notesMaster1.xml" Id="R72a0fb00f6784dd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b5f91070e40414d" /><Relationship Type="http://schemas.openxmlformats.org/officeDocument/2006/relationships/notesMaster" Target="/ppt/notesMasters/notesMaster1.xml" Id="R7de2b6aaf78b474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b3b991af3b14a66" /><Relationship Type="http://schemas.openxmlformats.org/officeDocument/2006/relationships/notesMaster" Target="/ppt/notesMasters/notesMaster1.xml" Id="Ra1b8ac9f851f491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0d41ff93980449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56bd9f041d64f41" /><Relationship Type="http://schemas.openxmlformats.org/officeDocument/2006/relationships/slideLayout" Target="/ppt/slideLayouts/slideLayout1.xml" Id="R4754cf88ed5d417d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754cf88ed5d417d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b767d325fe4af1" /><Relationship Type="http://schemas.openxmlformats.org/officeDocument/2006/relationships/image" Target="/ppt/media/image.bin" Id="R6866919b11b44f7c" /><Relationship Type="http://schemas.openxmlformats.org/officeDocument/2006/relationships/notesSlide" Target="/ppt/notesSlides/notesSlide1.xml" Id="Rca305dfa60ee4c1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80795e32734aa7" /><Relationship Type="http://schemas.openxmlformats.org/officeDocument/2006/relationships/notesSlide" Target="/ppt/notesSlides/notesSlide2.xml" Id="R64cab6e1bd634f7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b309ef7fba4f70" /><Relationship Type="http://schemas.openxmlformats.org/officeDocument/2006/relationships/notesSlide" Target="/ppt/notesSlides/notesSlide3.xml" Id="Rf285a34109a04ca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4a7c222b364dbf" /><Relationship Type="http://schemas.openxmlformats.org/officeDocument/2006/relationships/notesSlide" Target="/ppt/notesSlides/notesSlide4.xml" Id="R52848cdd9b0e4b0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ecdac4d55941da" /><Relationship Type="http://schemas.openxmlformats.org/officeDocument/2006/relationships/image" Target="/ppt/media/image2.bin" Id="R5402382c9a5b4aef" /><Relationship Type="http://schemas.openxmlformats.org/officeDocument/2006/relationships/notesSlide" Target="/ppt/notesSlides/notesSlide5.xml" Id="Rb57634160113496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5e3c5cb81284d56" /><Relationship Type="http://schemas.openxmlformats.org/officeDocument/2006/relationships/image" Target="/ppt/media/image3.bin" Id="Raf8928b0ca5b4df2" /><Relationship Type="http://schemas.openxmlformats.org/officeDocument/2006/relationships/notesSlide" Target="/ppt/notesSlides/notesSlide6.xml" Id="R02344524e90c41f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514491589c4c13" /><Relationship Type="http://schemas.openxmlformats.org/officeDocument/2006/relationships/notesSlide" Target="/ppt/notesSlides/notesSlide7.xml" Id="Racededca413f429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7d64c5ab91465b" /><Relationship Type="http://schemas.openxmlformats.org/officeDocument/2006/relationships/image" Target="/ppt/media/image4.bin" Id="R378395ea33ad4c9f" /><Relationship Type="http://schemas.openxmlformats.org/officeDocument/2006/relationships/notesSlide" Target="/ppt/notesSlides/notesSlide8.xml" Id="Ra5a925ac4324431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b105e133464195" /><Relationship Type="http://schemas.openxmlformats.org/officeDocument/2006/relationships/notesSlide" Target="/ppt/notesSlides/notesSlide9.xml" Id="Rc0031a1a59a9456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5a1a80f8a04531" /><Relationship Type="http://schemas.openxmlformats.org/officeDocument/2006/relationships/notesSlide" Target="/ppt/notesSlides/notesSlide10.xml" Id="R8abc36ae90b64e1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f815c3d13c46dd" /><Relationship Type="http://schemas.openxmlformats.org/officeDocument/2006/relationships/notesSlide" Target="/ppt/notesSlides/notesSlide11.xml" Id="R41b99df500114b3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266460d77e4733" /><Relationship Type="http://schemas.openxmlformats.org/officeDocument/2006/relationships/notesSlide" Target="/ppt/notesSlides/notesSlide12.xml" Id="R1ba300b548e643e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596d403afd4099" /><Relationship Type="http://schemas.openxmlformats.org/officeDocument/2006/relationships/notesSlide" Target="/ppt/notesSlides/notesSlide13.xml" Id="R3f22976e94824a9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54B11CC-9D1F-4D6A-B4CA-F9560ACA6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34E4AA-BE50-420E-813B-AEE0964A0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21DC37-350A-473B-81C7-5E6114DE3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4A0A08-7B23-4672-AC1A-2F424DE99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708852-9324-455B-B661-372FB74FD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Is This Gene Important Across Species?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935F4CC-F978-4793-9D3B-00694435F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If we line up the IRF6 protein from many animals, which parts stay the same, and what does staying the same tell us about importance?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4627880-DFBF-49AD-A27D-2CA2AF060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Evolutionary conservation marks positions that tolerated little change, adding evidence that a new change may matter.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66919b11b44f7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55308114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75B596D-8000-474D-90F4-5F3CC277A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CA3729-1EF1-4C09-BB80-BF2D3E073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9A3CE6-809B-40F8-930A-C29F3A456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65AAA4-17B3-46E6-9219-3CD5E2B45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3E4D0C-DF58-4F1F-9C2E-E3D97E2B8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BE7872-10F4-41E1-A2E4-63717539D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163A18F-1A89-461A-BF8B-3712DD505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ADC4AF5-A527-497A-A430-41320EB0F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Protein domains are specialized working regions, so a variant's position helps predict which function may fail.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FEA7276-ABBD-4F11-877C-E32F940D2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43628393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4C87348-4115-45E6-998A-8F3F21575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54034E-BA23-4917-AEF7-CBDC8EF1D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1D659E-CAA1-4F2C-B33A-A44503AF2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A4EED2-7100-4739-A26B-8E866E818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5F5FED-D502-46D5-AC2D-9EBE9B78A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CFC7AA-938C-44F2-9883-E7BD6901BA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AF1F76D-34A2-488F-B99B-187D1B6C6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51D3C2B-6298-41BF-A60D-A2EBE4DE3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F789282-D889-4947-8CBB-D9ADD45A2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A4CC060-DD3B-4FCB-BEEA-CCDA27E61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55E91DA-55CE-4743-81B1-69348A6AA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7BD6C2E-068F-461C-A428-0233F8D61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2DAC065-1C1A-44A0-B659-01F387386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4EE5F21-FDC2-461C-80C7-04BC9E2A1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A1639C4-EB6D-40BA-A343-E936DF4B1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31893256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3CF1038-D131-4555-95E7-5228F19B1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896E1C-E4AD-4603-959A-4F6AB049D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73A7FC-9EBD-45B7-BA04-0506E1EAD4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425044-3392-48A0-84BD-A1E646C81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A99309-0C90-40A6-8A17-2C1744410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F7473A-2B42-45F0-BE01-685BF2508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Evolutionary conservation marks positions that tolerated little change, adding evidence that a new change may matter.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629C0D9-6052-42F2-A946-873FFEE76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46D6272-C1E5-424C-BCE2-F74AA3759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54E7126-1032-4147-9E6C-7D3E9083D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A3D8163-8966-4DC8-9243-AFE119855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84BBECF-EBBB-46E1-81D2-DB4282972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8499B23-3996-46DB-B400-CF1999AE4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89B793F-821B-4214-A774-AB2A79157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269CECB-FE83-47E1-A49B-2278B2A05D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A060232-940F-4132-A2C2-3EDE6C95C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64405268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635E7D1-B57A-42C0-B50C-817CC9EA6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03CBEA-F1DD-4A2E-A6B4-D9231CBC8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DB84B8-9B1B-4695-A5EB-177C0F7BB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3AE695-F4A9-49DF-8A16-B72692A94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6FDBC3-6F38-49F9-AF5E-96C0F0FD6B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C75CED-0977-433E-8F39-B7E2369C3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02382c9a5b4aef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1252912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DA5B71D-78E0-4096-A8AA-F834DFDA6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ADFA5D4-6703-4051-B68C-F493E760A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DF18D6-0917-40A3-AF71-865C28B2E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B77DA5-AFFE-4467-8845-A271C79CC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4F856E-8DC8-4242-B11B-5D44FF3E5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D0BC68-B261-4AAB-A4D8-697447096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Compare many editions to find the words no editor changes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f8928b0ca5b4df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88641D5-730E-4706-96FC-542B258B7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860DAD2-845D-4467-B162-9DC7372A5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4C4552E-6A89-4329-AA93-4925663346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parts remain unchanged across every edition?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5D3CD88-D066-41B0-860B-E9588074C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2B916C-EB80-4953-8ADA-A81E64662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AE2A666-5D91-452C-806B-058971D76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repeated preservation suggest?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3C88FF4-A81E-45DE-B966-6BF58C3B9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D47D663-C3E0-481D-AB86-F0B841B70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405DF3D-53EE-4739-BDF0-174E8E06E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Can preservation alone prove a new edit is harmful?</a:t>
            </a:r>
          </a:p>
        </p:txBody>
      </p:sp>
    </p:spTree>
    <p:extLst>
      <p:ext uri="{BB962C8B-B14F-4D97-AF65-F5344CB8AC3E}">
        <p14:creationId xmlns:p14="http://schemas.microsoft.com/office/powerpoint/2010/main" val="210298526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0B40FF5-695A-4D17-8E1B-94E60CD14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F54CF5-AA05-4626-990D-DBFBEB516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B5EA07-F195-42BE-B618-50EE04C7D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70D191-39F2-4123-99EE-CB86A5473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2A9B01-BDDF-49AA-A287-8FA2DECC5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B584925-96ED-46B1-AF87-786E9B7CE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6C6A921-3D7C-4575-8EBE-A7FCCD4F4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EAA3D3-FE13-4AB0-B7A0-87DB95786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7C79856-FD4F-4297-802F-57A3A115A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Align orthologous sequences.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6075B11-1E15-4FA4-87B1-5763A51A8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07E982C-795D-4789-839C-3C7D363BC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A160AA5-7F8D-49E2-9B34-D223EE560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High conservation suggests functional constraint.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1D44509-38CB-4979-92B7-8A6F7502F6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7AB1D68-2812-42E3-910D-5EFC76366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FFDB6BD-60EB-4EA0-AD57-76E6C0C9F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Conservation supports, but does not settle, variant classification.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7D9DF4-64C1-434F-97E7-D200F71441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Evolution selects organisms and populations, not words in a book.</a:t>
            </a:r>
          </a:p>
        </p:txBody>
      </p:sp>
    </p:spTree>
    <p:extLst>
      <p:ext uri="{BB962C8B-B14F-4D97-AF65-F5344CB8AC3E}">
        <p14:creationId xmlns:p14="http://schemas.microsoft.com/office/powerpoint/2010/main" val="79725021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1C7B736-1DF0-4CDB-8372-EAE1E1115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9259DB-9CF9-47B2-9769-2E3F41133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70C282-E352-447D-B6D4-CD2140CFF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AA19C4-D568-4BEE-BCF5-7BAA5A754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3CD803-A438-4FF4-B79B-1774CA0CE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an IRF6 multispecies alignment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2675C1D-2088-4D1D-B958-E7F1D2ED7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8395ea33ad4c9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10B23F-9F2D-4E81-89F8-72BB92392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4DFF6F2-E319-46AD-B8AC-5221B00F1A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GEN11-E1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70E9EFE-7CF9-4CBE-86FA-D9FB7AF3BD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orthologs occur across many vertebrate species.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088714D-58FB-4C7D-8E07-FFABA6261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B023858-9306-4282-83FC-3894C6D21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GEN11-E2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33A6B25-C949-43ED-A7BB-C6DBC007E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DNA-binding domain has highly conserved residues, including Arg84.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731F0E1-3A5D-446F-A931-37B419847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0B6EEF0-6BAF-4D39-A24A-8DC811532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GEN11-E3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0AA75C4-C353-4114-A1C9-46C3186917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Some conserved-position variants have different clinical effects.</a:t>
            </a:r>
          </a:p>
        </p:txBody>
      </p:sp>
    </p:spTree>
    <p:extLst>
      <p:ext uri="{BB962C8B-B14F-4D97-AF65-F5344CB8AC3E}">
        <p14:creationId xmlns:p14="http://schemas.microsoft.com/office/powerpoint/2010/main" val="106633468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05C51F-250D-485F-8A77-93A1E57CC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FE1514-2E5F-4F5E-A037-49FB68DE2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30D4D6-7A7E-457A-97D7-83346173A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4BD14E-D909-453B-AF42-468809959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64099E-BB7B-477F-8E45-7B7E338A3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FD9EAD-29E8-4F14-8A6C-F8396E01D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A4CF2D7-D619-4B93-ACE0-D88CB304CA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172128F-BCE6-49BA-A412-4674E076E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Edition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EA0C76-8FB7-4BC4-972D-7B087137E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9AAB4C1-8753-4DA0-86F7-9E4EAD399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F1EE89A-8FFF-4533-B1D0-01E37A807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Species ortholog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B597A0D-DF60-4FF4-B640-0F1D56517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8F2834A-6D44-4A9A-9BFC-DD6F0FF50A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Unchanged phrase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8A3700A-697B-48E5-99ED-9A840D231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48D88FD-6FE7-4B6C-96CB-7A590ED17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9984158-C9FC-4995-91B0-0D1846BAA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Conserved amino-acid stretch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739E256-3FE7-4710-B43D-FF2FC01D0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E51FA3E-F786-4D3B-AFCE-66D2422C0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Editorial constraint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29E94FB-2F59-4751-9DA8-C2A250D21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7B08DE2-D12D-4188-B2A6-A5C6DDE7A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811EA1B-8DC4-435B-8527-390C1BD5C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Purifying selection</a:t>
            </a:r>
          </a:p>
        </p:txBody>
      </p:sp>
    </p:spTree>
    <p:extLst>
      <p:ext uri="{BB962C8B-B14F-4D97-AF65-F5344CB8AC3E}">
        <p14:creationId xmlns:p14="http://schemas.microsoft.com/office/powerpoint/2010/main" val="165107350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178CBC1-D855-47A3-8A2B-44342CD41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53C0D3-AC1C-4C95-ABDA-82C816F00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3A3487-2A9D-4C12-9797-6E7001F88B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8272FA-FCBE-447F-B1EE-6C01D0614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CFD38D-8E5E-4A64-BC06-560E8ECF1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0FB2863-6E5D-4FC4-BB2D-E6D1E462E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reviewing a new missense variant at a conserved IRF6 residue.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A02DA4-69D6-4C2D-ACDD-E27BEE173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AFAC51E-1E05-49FE-B5A0-74FD1BA22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residue is identical in five vertebrates, but no patient…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D22CA53-9279-479A-A83D-A14B991BC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E1C1DC-C149-400B-95AF-642EF86EB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62FBBBA-6AD9-401A-81A7-A09BCE5F51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conservation as supporting evidence and keep…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E3ADC56-BAB4-4671-8DBC-6F28083FC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719A580-B93C-4D5F-86DB-FC42F44FD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FF3A7E4-4DDC-4243-A6AF-82C5E5932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it pathogenic from conservation alone.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37420D0-B4CF-4632-A6DC-ADECCBE53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991E0C0-FB96-486F-B93D-AE23BA679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59733F5-01EA-433B-B66C-DD28DE86B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it benign because only one amino…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1C8343E-30DD-4C4F-906B-61A3274B8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classification stance and cite both support…</a:t>
            </a:r>
          </a:p>
        </p:txBody>
      </p:sp>
    </p:spTree>
    <p:extLst>
      <p:ext uri="{BB962C8B-B14F-4D97-AF65-F5344CB8AC3E}">
        <p14:creationId xmlns:p14="http://schemas.microsoft.com/office/powerpoint/2010/main" val="138483638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9A27712-4F88-4C63-917E-43E57DEDA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0675492-D97C-4066-BE7C-C4694294A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0827BD-1D2A-45A3-B2F7-1649DD410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CA040A-8485-4E27-89E9-BEF8BA813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5D0A51-EE21-4F41-8E10-6B51A896B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355A47-EB19-47D0-BFD3-47BE5D8B95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C73CFEF-D002-4A83-A3A6-6F8823D37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5608B97-5E90-4F32-9C88-939EFA1CF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conservation as supporting evidence and keep classification uncertain.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7EC62A1-0AAB-4237-8359-3F136E75D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C349AB7-FC2C-4F6B-AB47-5DF6466A3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811DC24-A48D-4431-B45E-A4B079BE8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GEN11-E1 + GEN11-E2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CE5AC2E-2F6B-4A5A-A801-87AE00EB3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10F93F-5194-49A7-9CA5-8E89DF0CA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88F969B-ED03-49BF-B628-7FEC741A5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say the site is constrained. You may not make conservation the only pathogenicity criterion.</a:t>
            </a:r>
          </a:p>
        </p:txBody>
      </p:sp>
    </p:spTree>
    <p:extLst>
      <p:ext uri="{BB962C8B-B14F-4D97-AF65-F5344CB8AC3E}">
        <p14:creationId xmlns:p14="http://schemas.microsoft.com/office/powerpoint/2010/main" val="181093778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0204C71-8F33-4882-800F-5DBF91A30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818228-25B2-4139-BB2F-798EC8BBC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DC8704-4C02-47B9-81F9-BF8D5959B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075D47-4975-458C-926F-CF0AA74BC7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87018E-A526-46DB-A3F0-72CCD9820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0BCBCB-E148-496C-8A14-9B58D08E3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2EEB936-7396-4480-9BE8-15848B99A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213D55E-F3D3-46A3-B3AD-0291BAF99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Evolutionary conservation marks positions that tolerated little change, adding evidence that a new change may matter.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1FAE9C7-8337-4100-9F7F-74DAC0A15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81B2BCF-A763-4CE5-9E6E-7FA2859C6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045AF2B-8659-428D-9B2A-557788102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found that the DNA-binding domain is conserved across species, so it must be essential. But if those…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5FC59B1-5ACC-4CA7-8048-03201CA83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35316577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899E39C-83DE-4E9E-8875-49820C54F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535C8E-CF70-4D15-8815-162B2EAD3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A8513D-FD93-4E98-A023-35C651B2C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11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623839-79C9-4AEB-9EDF-C3B4A8E24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F0B697-8024-46D6-97D1-E11D42F13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900E31-C72D-4C5E-90C0-A5991E5B4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9780612-AB81-43F2-82DD-9BA951159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et al. 2012, IRF6 variants in VWS and PPS, 17-species conservation (Genet Med)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Liu et al. 2015, Irf6 directly regulates Klf17 and Klf4 (Hum Mol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Carroll et al. 2020, Irf6-Esrp1/2 axis in midface morphogenesis (Development)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UniProt O14896 (IRF6) domain feature table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C07E11-39ED-4F25-A539-34EF653E2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9DF090B-B74F-4F79-9001-4B7A21D58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F075DE6-2183-4D76-86B2-23AC1E184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78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Molecular biology and bioinformatics; sequence comparison • Evolution and conserved sequences as evidence of common ancestry and function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2161030-24DF-45FC-8143-E53BC50F9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2539D7C-045C-4254-9150-4609E5179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A67C91C-576D-480C-AB2E-FDD4D199F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45969480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2026-07-11T02:02:42.0070000Z</dcterms:created>
  <dcterms:modified xsi:type="dcterms:W3CDTF">2026-07-11T02:02:42.0070000Z</dcterms:modified>
</coreProperties>
</file>