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43042aea103434b" /><Relationship Type="http://schemas.openxmlformats.org/officeDocument/2006/relationships/extended-properties" Target="/docProps/app.xml" Id="R309360b7fc104b82" /><Relationship Type="http://schemas.openxmlformats.org/officeDocument/2006/relationships/officeDocument" Target="/ppt/presentation.xml" Id="R6f69ed126a42456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078c244a74a4d4e"/>
  </p:sldMasterIdLst>
  <p:notesMasterIdLst>
    <p:notesMasterId xmlns:r="http://schemas.openxmlformats.org/officeDocument/2006/relationships" r:id="Rc87895683cb44ed9"/>
  </p:notesMasterIdLst>
  <p:sldIdLst>
    <p:sldId xmlns:r="http://schemas.openxmlformats.org/officeDocument/2006/relationships" id="256" r:id="R6309a5feeebe4cc1"/>
    <p:sldId xmlns:r="http://schemas.openxmlformats.org/officeDocument/2006/relationships" id="257" r:id="R9b4a4f830c214db3"/>
    <p:sldId xmlns:r="http://schemas.openxmlformats.org/officeDocument/2006/relationships" id="258" r:id="R16bdb8d52a1b4797"/>
    <p:sldId xmlns:r="http://schemas.openxmlformats.org/officeDocument/2006/relationships" id="259" r:id="R7d199dd214944ac0"/>
    <p:sldId xmlns:r="http://schemas.openxmlformats.org/officeDocument/2006/relationships" id="260" r:id="R3c73e4ea9f9c4d12"/>
    <p:sldId xmlns:r="http://schemas.openxmlformats.org/officeDocument/2006/relationships" id="261" r:id="R296fe9b8361b4739"/>
    <p:sldId xmlns:r="http://schemas.openxmlformats.org/officeDocument/2006/relationships" id="262" r:id="R8d7afd72c7604793"/>
    <p:sldId xmlns:r="http://schemas.openxmlformats.org/officeDocument/2006/relationships" id="263" r:id="Rbd4a91a00e35458d"/>
    <p:sldId xmlns:r="http://schemas.openxmlformats.org/officeDocument/2006/relationships" id="264" r:id="Rde3b73778123404f"/>
    <p:sldId xmlns:r="http://schemas.openxmlformats.org/officeDocument/2006/relationships" id="265" r:id="Rc50d9885cdbb43f0"/>
    <p:sldId xmlns:r="http://schemas.openxmlformats.org/officeDocument/2006/relationships" id="266" r:id="Rc9fea572e7dd4621"/>
    <p:sldId xmlns:r="http://schemas.openxmlformats.org/officeDocument/2006/relationships" id="267" r:id="R6ab5ed9932184b8f"/>
    <p:sldId xmlns:r="http://schemas.openxmlformats.org/officeDocument/2006/relationships" id="268" r:id="Rc614ccc9d87d4e73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2896d586125496f" /><Relationship Type="http://schemas.openxmlformats.org/officeDocument/2006/relationships/slideMaster" Target="/ppt/slideMasters/slideMaster1.xml" Id="Ra078c244a74a4d4e" /><Relationship Type="http://schemas.openxmlformats.org/officeDocument/2006/relationships/notesMaster" Target="/ppt/notesMasters/notesMaster1.xml" Id="Rc87895683cb44ed9" /><Relationship Type="http://schemas.openxmlformats.org/officeDocument/2006/relationships/presProps" Target="/ppt/presProps.xml" Id="Ra708232ba17f44a1" /><Relationship Type="http://schemas.openxmlformats.org/officeDocument/2006/relationships/tableStyles" Target="/ppt/tableStyles.xml" Id="R9630ce45907847e6" /><Relationship Type="http://schemas.openxmlformats.org/officeDocument/2006/relationships/slide" Target="/ppt/slides/slide1.xml" Id="R6309a5feeebe4cc1" /><Relationship Type="http://schemas.openxmlformats.org/officeDocument/2006/relationships/slide" Target="/ppt/slides/slide2.xml" Id="R9b4a4f830c214db3" /><Relationship Type="http://schemas.openxmlformats.org/officeDocument/2006/relationships/slide" Target="/ppt/slides/slide3.xml" Id="R16bdb8d52a1b4797" /><Relationship Type="http://schemas.openxmlformats.org/officeDocument/2006/relationships/slide" Target="/ppt/slides/slide4.xml" Id="R7d199dd214944ac0" /><Relationship Type="http://schemas.openxmlformats.org/officeDocument/2006/relationships/slide" Target="/ppt/slides/slide5.xml" Id="R3c73e4ea9f9c4d12" /><Relationship Type="http://schemas.openxmlformats.org/officeDocument/2006/relationships/slide" Target="/ppt/slides/slide6.xml" Id="R296fe9b8361b4739" /><Relationship Type="http://schemas.openxmlformats.org/officeDocument/2006/relationships/slide" Target="/ppt/slides/slide7.xml" Id="R8d7afd72c7604793" /><Relationship Type="http://schemas.openxmlformats.org/officeDocument/2006/relationships/slide" Target="/ppt/slides/slide8.xml" Id="Rbd4a91a00e35458d" /><Relationship Type="http://schemas.openxmlformats.org/officeDocument/2006/relationships/slide" Target="/ppt/slides/slide9.xml" Id="Rde3b73778123404f" /><Relationship Type="http://schemas.openxmlformats.org/officeDocument/2006/relationships/slide" Target="/ppt/slides/slide10.xml" Id="Rc50d9885cdbb43f0" /><Relationship Type="http://schemas.openxmlformats.org/officeDocument/2006/relationships/slide" Target="/ppt/slides/slide11.xml" Id="Rc9fea572e7dd4621" /><Relationship Type="http://schemas.openxmlformats.org/officeDocument/2006/relationships/slide" Target="/ppt/slides/slide12.xml" Id="R6ab5ed9932184b8f" /><Relationship Type="http://schemas.openxmlformats.org/officeDocument/2006/relationships/slide" Target="/ppt/slides/slide13.xml" Id="Rc614ccc9d87d4e7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7872cb0188740b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d61eb25048e489e" /><Relationship Type="http://schemas.openxmlformats.org/officeDocument/2006/relationships/notesMaster" Target="/ppt/notesMasters/notesMaster1.xml" Id="Rcf997292c560473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d8b7059cc554111" /><Relationship Type="http://schemas.openxmlformats.org/officeDocument/2006/relationships/notesMaster" Target="/ppt/notesMasters/notesMaster1.xml" Id="R9e1cd99bf8fd459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0fdd5b02f444351" /><Relationship Type="http://schemas.openxmlformats.org/officeDocument/2006/relationships/notesMaster" Target="/ppt/notesMasters/notesMaster1.xml" Id="R6e52416d9a6c439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8df0f45b8a4434f" /><Relationship Type="http://schemas.openxmlformats.org/officeDocument/2006/relationships/notesMaster" Target="/ppt/notesMasters/notesMaster1.xml" Id="Rc2406b919806498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ac54d977bda40ee" /><Relationship Type="http://schemas.openxmlformats.org/officeDocument/2006/relationships/notesMaster" Target="/ppt/notesMasters/notesMaster1.xml" Id="R94dfc5a5b20b462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90a8c934a454b1a" /><Relationship Type="http://schemas.openxmlformats.org/officeDocument/2006/relationships/notesMaster" Target="/ppt/notesMasters/notesMaster1.xml" Id="R263d8ac48666418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49e8ff26a3b4af5" /><Relationship Type="http://schemas.openxmlformats.org/officeDocument/2006/relationships/notesMaster" Target="/ppt/notesMasters/notesMaster1.xml" Id="R316c1bb287b843d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66cbc1028bd4956" /><Relationship Type="http://schemas.openxmlformats.org/officeDocument/2006/relationships/notesMaster" Target="/ppt/notesMasters/notesMaster1.xml" Id="R98f52185479541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eafa4e26d984e9f" /><Relationship Type="http://schemas.openxmlformats.org/officeDocument/2006/relationships/notesMaster" Target="/ppt/notesMasters/notesMaster1.xml" Id="Ra9862ed7948048c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f045896768f425b" /><Relationship Type="http://schemas.openxmlformats.org/officeDocument/2006/relationships/notesMaster" Target="/ppt/notesMasters/notesMaster1.xml" Id="R72a1e812f854499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0a66fd8db5247ad" /><Relationship Type="http://schemas.openxmlformats.org/officeDocument/2006/relationships/notesMaster" Target="/ppt/notesMasters/notesMaster1.xml" Id="Rb9c268d44ee94ca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ff6696e14764ced" /><Relationship Type="http://schemas.openxmlformats.org/officeDocument/2006/relationships/notesMaster" Target="/ppt/notesMasters/notesMaster1.xml" Id="R146c301d4f39408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ee6b99d1c146bf" /><Relationship Type="http://schemas.openxmlformats.org/officeDocument/2006/relationships/notesMaster" Target="/ppt/notesMasters/notesMaster1.xml" Id="R7c049219e338409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8607495512494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6da596f2db4aa7" /><Relationship Type="http://schemas.openxmlformats.org/officeDocument/2006/relationships/slideLayout" Target="/ppt/slideLayouts/slideLayout1.xml" Id="Rf515fd6923e644b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515fd6923e644b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ed112cd2664e63" /><Relationship Type="http://schemas.openxmlformats.org/officeDocument/2006/relationships/image" Target="/ppt/media/image.bin" Id="R1e649469f092425b" /><Relationship Type="http://schemas.openxmlformats.org/officeDocument/2006/relationships/notesSlide" Target="/ppt/notesSlides/notesSlide1.xml" Id="R88af7d3af8eb428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ad2411d7cf4361" /><Relationship Type="http://schemas.openxmlformats.org/officeDocument/2006/relationships/notesSlide" Target="/ppt/notesSlides/notesSlide2.xml" Id="R3f9f070a41ef45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48b0f6888c48b5" /><Relationship Type="http://schemas.openxmlformats.org/officeDocument/2006/relationships/notesSlide" Target="/ppt/notesSlides/notesSlide3.xml" Id="R937860e9e3c3447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cfeb70242844c4" /><Relationship Type="http://schemas.openxmlformats.org/officeDocument/2006/relationships/notesSlide" Target="/ppt/notesSlides/notesSlide4.xml" Id="R970176149e374c7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1af13f49ed40c9" /><Relationship Type="http://schemas.openxmlformats.org/officeDocument/2006/relationships/image" Target="/ppt/media/image2.bin" Id="R0f0b7bac0a684c71" /><Relationship Type="http://schemas.openxmlformats.org/officeDocument/2006/relationships/notesSlide" Target="/ppt/notesSlides/notesSlide5.xml" Id="Rff20db9cdf364c1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8468546f9d437f" /><Relationship Type="http://schemas.openxmlformats.org/officeDocument/2006/relationships/image" Target="/ppt/media/image3.bin" Id="R2bcf8e2982f34297" /><Relationship Type="http://schemas.openxmlformats.org/officeDocument/2006/relationships/notesSlide" Target="/ppt/notesSlides/notesSlide6.xml" Id="R6d451909294045d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5df8a3319e41b4" /><Relationship Type="http://schemas.openxmlformats.org/officeDocument/2006/relationships/notesSlide" Target="/ppt/notesSlides/notesSlide7.xml" Id="Rba01a9830f48401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110b6923fa4749" /><Relationship Type="http://schemas.openxmlformats.org/officeDocument/2006/relationships/image" Target="/ppt/media/image4.bin" Id="Raba3dc35d64d4c35" /><Relationship Type="http://schemas.openxmlformats.org/officeDocument/2006/relationships/notesSlide" Target="/ppt/notesSlides/notesSlide8.xml" Id="R6dbac3808fb7420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4b1a95b148481f" /><Relationship Type="http://schemas.openxmlformats.org/officeDocument/2006/relationships/notesSlide" Target="/ppt/notesSlides/notesSlide9.xml" Id="Rbfe5dc97409e44d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70817b61c447e8" /><Relationship Type="http://schemas.openxmlformats.org/officeDocument/2006/relationships/notesSlide" Target="/ppt/notesSlides/notesSlide10.xml" Id="Re7f8a56f03264b9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e8474a47c4407a" /><Relationship Type="http://schemas.openxmlformats.org/officeDocument/2006/relationships/notesSlide" Target="/ppt/notesSlides/notesSlide11.xml" Id="Rc464aceff233486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197690d0604cc4" /><Relationship Type="http://schemas.openxmlformats.org/officeDocument/2006/relationships/notesSlide" Target="/ppt/notesSlides/notesSlide12.xml" Id="R154831c84639465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8d223da0034ce9" /><Relationship Type="http://schemas.openxmlformats.org/officeDocument/2006/relationships/notesSlide" Target="/ppt/notesSlides/notesSlide13.xml" Id="Rb7e5f23889f7438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6B81ED-2C27-4106-959C-08412CF4C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CCE3C9-D015-4F27-9360-AAC6A66B0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D0FCB7-1A9B-40DA-9430-86D2A6656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32B341-6178-4D0E-B778-32A47BAE8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B9A0AD-41B0-49C4-8E95-1C6B90763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Hidden Regulatory Variant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45004D-50E0-4D73-88CF-05673258A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Where is the common, hidden variant?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DEADB0-806A-4CAF-81F0-0DA06DCF8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regulatory variant changes when or how much a gene is used without changing the protein sequence.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649469f092425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04778010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80CC03-ABB3-48CC-A725-7A5FC811B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244E48-CF28-4B5C-96D4-A88A51922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93AA0C-C26D-432D-BDC7-39FF6DCCB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46C19B-79DF-442C-A871-8B1ACD06D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FD9018-42C9-49F6-B843-E1B57EA32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F22F97-7D9A-4B15-82EB-252450DE0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624DE9-F841-4EC0-8DEC-E8278D2B3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D8C273E-4356-4DDA-9BB6-52B12C444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Variant location can change mechanism: reduced dosage and altered DNA binding can produce different IRF6-related outcomes.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589280-BC4F-42D8-AED5-32D7C0589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81054769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18B31F-6ECD-4227-82F8-3E5A01C64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1DB619-87E5-4B23-8F50-F0B34C978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E2C915-6283-4768-BD7D-54B9326CE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E18B8C-6173-45E8-A794-3FB52A817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EB79E6-4C70-4080-95EC-17A224B9D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3BC55A-2AF8-4BFE-A3DE-A0170B586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1142FD-7C10-44DE-8545-25D7D2B39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D09DBE-91E3-4410-99E3-0BCC07F90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B796B4-8073-406C-AB4F-E70EA646B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1A7BC3-6CFE-4EFC-8F5D-2472A29B8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7DC8DD-9220-40AC-AFF6-F576397D7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0CAD415-21B7-4D97-B96A-A1F2B360D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75DF5F-4D4D-4EA8-BE18-0AAAD4CA9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B3AB807-5139-4B6D-9B89-5A62129BE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09BEAC3-098A-4B2B-A6FC-F8162417D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41525802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E87E00F-0396-418B-BDB5-D89C76534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AC7AC9-F316-40EB-9CC5-7725AA49B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1B9B97-D161-4C7F-A2CF-52FDD784B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8C5D4B-8D4A-4756-ADD3-2BB8FAB1C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F3525E-649E-4373-9094-6FA154F40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462AF9-98F7-4EDE-82A4-7F99C48CC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regulatory variant changes when or how much a gene is used without changing the protein sequence.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B0C331-791C-4FC4-9201-6BD7132B5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373704-30E6-4761-88AC-4E44E4F5F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05981D-75A8-4465-947B-71C776136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AF535C-5D5B-47C1-BAB1-B128947FC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E64838-8878-4DFC-9F1A-C92926AB8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FF700F-5F28-46F6-AB1C-37B0F1403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81091E-88F2-463F-BAB5-4E7A3CA3C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E42BF4-CF1C-46FF-8666-499A82AFE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FE7ADD-0FF1-4315-8AD7-34BBA815D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2617611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E9F52F-C4A5-416E-B2D8-8ED573E5D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629FA6-A396-481C-B194-AADCF13BC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C1C0FA-18B1-44CC-8FE6-271034EE2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A32FD1-A968-4EC0-9B1C-A12CAF592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024297-FAFD-4321-AB30-33B139220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F79F4F-3488-42B2-A098-2FECAC53F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0b7bac0a684c7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97365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B03130-ABBC-45B8-94C0-275296842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BAC279-4FEC-4C58-8F15-9F1176846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7EBDE5-358C-4344-9082-69666E001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6D28C4-50FF-4B33-8E83-2AA02C200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7F57D8-DA96-4E12-8D4B-C554C7426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E37E99-518D-45C4-8EEB-0F5B035E3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machine is intact, but its dimmer switch changes output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cf8e2982f3429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28356E6-6866-4E3C-B11A-70834F0E8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124426-3E28-4EBD-A876-8AAD85320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8D8246-5836-4476-9337-87C63994E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stays identical in both machines?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AF84C81-2DFB-4247-B184-2973314A6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E7AF7AE-CDAC-406A-8FA7-922EB834B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53D3C9-5549-4B61-BFF8-40CBC0054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control changes the amount produced?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0C3EC2-CA34-4DA1-8BAE-BAD0530F3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B7829D3-863C-4ED3-9A60-D54A4D270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310C3E-61AB-411E-A1EC-7F8E4C223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output depend on the room and time?</a:t>
            </a:r>
          </a:p>
        </p:txBody>
      </p:sp>
    </p:spTree>
    <p:extLst>
      <p:ext uri="{BB962C8B-B14F-4D97-AF65-F5344CB8AC3E}">
        <p14:creationId xmlns:p14="http://schemas.microsoft.com/office/powerpoint/2010/main" val="71921777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0AECEC-EAA8-4521-8318-A3EE39EFD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133A1B-228E-4E71-8270-E4437412D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38A116-39F5-4B36-BD89-0648F5C8C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050182-DA84-4AE8-9151-5E2F1B245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AD9699-DF95-4383-A09D-B4FD48EFB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D06B78-CB34-477E-B0D8-36E5531C6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64EBDB2-672C-407B-A87E-831FD0E1E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31D806-20B4-44EB-8019-49FC5E865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245277D-E92A-4113-B631-5C83AE31F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Coding sequence and regulation are separate.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675AD15-818F-49D2-8CDB-249EF92FD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A8619B-1368-45D0-A9DC-067737DCA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1B409E-9D9B-4BE7-8B00-D1A655C17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Enhancers control context-specific expression.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F89D236-4C00-40BB-83C6-76D857D07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66DAD1-FE29-4E2D-A825-41408F9D1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4246716-2908-4AFB-A9D7-7C46B2687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risk allele changes probability rather than guaranteeing disease.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94AC31B-1672-4F3A-B0A1-7C82175CD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Enhancers integrate many factors and are not single household dimmers.</a:t>
            </a:r>
          </a:p>
        </p:txBody>
      </p:sp>
    </p:spTree>
    <p:extLst>
      <p:ext uri="{BB962C8B-B14F-4D97-AF65-F5344CB8AC3E}">
        <p14:creationId xmlns:p14="http://schemas.microsoft.com/office/powerpoint/2010/main" val="2412872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70B3D5-2512-406C-BC71-823207697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9270A3-7313-46BE-B87E-4D3799D61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3D47E9-F766-4A19-90D2-A3949E712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291C99-2C96-4537-848B-6ACF5EB14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8C7113-F68E-4C83-947B-93C7AE344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rs642961 to an IRF6 enhancer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FCA445-E446-4BFA-94F4-D4B9E287E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a3dc35d64d4c3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396B35-F129-431D-A10C-FE4C52CF5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EC3215E-EA66-4BF1-9F57-F58CA0A15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B521849-1C8C-47CE-8581-0DF1F0151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rs642961 lies in an IRF6 enhancer rather than a protein-coding exon.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5C6FE8-C708-436C-BD2F-864B9976B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3DAE92-8553-43E7-AE34-7DFAA58DC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A1EC9C-0910-4785-85E7-2712BDA42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risk allele disrupts an AP-2alpha binding site in laboratory assays.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3FF0B7-C73F-44BF-A353-519B0B591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86C1247-8935-4FE8-B7FD-81D7F9893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207473-0924-4A7E-A88C-9C5E6D632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allele is associated with increased cleft-lip risk but is found in unaffected people.</a:t>
            </a:r>
          </a:p>
        </p:txBody>
      </p:sp>
    </p:spTree>
    <p:extLst>
      <p:ext uri="{BB962C8B-B14F-4D97-AF65-F5344CB8AC3E}">
        <p14:creationId xmlns:p14="http://schemas.microsoft.com/office/powerpoint/2010/main" val="80021250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EEA182-4714-452A-8785-4D2DF2861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86680-B783-40D2-A45E-2D4125167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1FDD19-C60D-417F-A57C-5EC933A1F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C003A7-F398-44EE-9150-455B8FF5D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05BA8A-930C-4662-9AB4-A23D23A1D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E25B32-7966-4721-AC54-4605EAF49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AA91CF-AE64-4FAB-86D1-98FD1EF45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92C265-AF27-4091-A0DC-CD7A83939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Machine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FCE1C2-8E6E-4C68-9D91-9C553E38A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320A7FF-8F68-44C4-9628-ED07DAB64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BE85CB-E486-4CC0-A50A-0894B4079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protein coding sequence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DEE7DDC-7705-497D-81DC-F5C716D10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8461DD-3911-486E-BB03-29E946994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Dimmer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641AA4-1590-4DFA-8D2D-F76D91BC6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CA24A7A-CBCF-47CB-BDF0-7AADB45BA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948CB94-BAD2-4538-B2E8-F4C4B9C16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enhancer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D8E5E9-72C7-4090-8A15-B64C2F094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82D9DD1-EDC2-43B2-8C0F-BD6B07F79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Lower output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E7D2A91-BBA3-4EFD-8A31-7D77BF06D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F52A70B-BFB4-4AD4-A9CB-16997BBBC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1B57F72-24D5-4838-B4ED-E5EB72024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Changed gene expression during facial development</a:t>
            </a:r>
          </a:p>
        </p:txBody>
      </p:sp>
    </p:spTree>
    <p:extLst>
      <p:ext uri="{BB962C8B-B14F-4D97-AF65-F5344CB8AC3E}">
        <p14:creationId xmlns:p14="http://schemas.microsoft.com/office/powerpoint/2010/main" val="70677864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CC6B442-0958-4EF7-B4AD-48BE806A7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653490-9B3D-4F11-871E-301C4A65E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901EBF-DD2A-4E00-889A-8925BB277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A9C78A-C8B1-4AD5-BDF2-6BBA36741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54BF47-41F2-4AEB-BBCC-A0B298623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847835-E9DF-4361-A0E6-2D0BBE031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an isolated-cleft research result.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098DED-ED67-4DE4-A6E6-15F87F939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F03C6DD-0AB8-473C-A083-7F63F51AB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report finds one rs642961 risk allele and no pathogenic…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7914D1-E64A-42B7-AFA2-4C05B581D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C73465B-E06D-449F-B97A-66E8F8E16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2A44C4-C883-4CD8-A86E-2E93E3141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Describe a modest regulatory risk contribution, not…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9F04CF4-FC88-462F-9C2C-972725ACA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6E67D7-CDC5-4229-8E4D-95292C515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633FA1-9C7B-404E-A08A-F729E5713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a guaranteed cause.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EE7B1E-C44D-4A22-8010-7D26FDCCC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51F751-236E-495C-8AF4-09C9D1436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0FF4D2-9CE3-481B-91B8-DB733456B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Dismiss it because the protein sequence is…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914D11F-FA02-4035-AD67-3D499BC27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interpretation and cite regulatory mechanism plus…</a:t>
            </a:r>
          </a:p>
        </p:txBody>
      </p:sp>
    </p:spTree>
    <p:extLst>
      <p:ext uri="{BB962C8B-B14F-4D97-AF65-F5344CB8AC3E}">
        <p14:creationId xmlns:p14="http://schemas.microsoft.com/office/powerpoint/2010/main" val="70730556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73D3462-6BC6-4CBD-B170-DDDA9E694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594C40-7F91-46C5-BE29-946BB48D0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298F16-F3B9-409F-BCE6-6562863E1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1B6685-6134-4BD3-8A68-3E680BDB1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050CC1-81F2-4627-B7BF-6DCEDA307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9DD888-7193-4533-9087-51231CCEB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4B60FE-97CB-47D8-8D81-A979B1253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2AC182-EA02-47C2-9807-C24E0063C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Describe a modest regulatory risk contribution, not a diagnosis.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46D3DB-3BAC-46EA-B74C-EAE523D65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8A2D46D-FB54-494C-A636-9B1A7296B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77BE21-A03F-4F51-88BD-BFDBA104D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GEN09-E1 + GEN09-E2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E3A5C7-5576-43F4-8B69-14FD276EE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97A7F08-8D86-4B8E-8ECA-6F169C9E9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A89ABC-03A1-4814-BE80-2D73BC0DD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association and mechanism. You may not claim the allele alone caused Mateo's cleft.</a:t>
            </a:r>
          </a:p>
        </p:txBody>
      </p:sp>
    </p:spTree>
    <p:extLst>
      <p:ext uri="{BB962C8B-B14F-4D97-AF65-F5344CB8AC3E}">
        <p14:creationId xmlns:p14="http://schemas.microsoft.com/office/powerpoint/2010/main" val="208595403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78BED35-438F-4CB7-8F46-8E50214EE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8199D4-3C97-4857-9794-E68FF4469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EA016D-ACD9-4F08-B2E5-61695E2DD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160152-1E45-4F80-8899-DB8855C36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993E09-51FF-4712-9FF6-F4A9C7904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40C675-40DA-49A3-8024-9698C4D74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1EFE92-5463-4EDA-8EB4-CCDCF4D76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EC51F6F-44FF-4C8A-92E2-FF6C9DFAC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regulatory variant changes when or how much a gene is used without changing the protein sequence.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0916C4-B9FA-4104-AE09-8AF986960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FEA454-6C9B-4358-A70B-AA0C95EA6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E8E60F-E782-4AD7-9A97-9DB6AE2D9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regulatory variant lowers how MUCH IRF6 is made, while syndromic variants damage specific protein parts. To understand…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E4AF050-F5C5-4DC0-9D75-EA49FC711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52263324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6E91650-E1B2-463C-8146-C6946CF6C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19BE3F-C45B-41DD-8C25-AED16AC47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C6CD6D-3772-4482-9505-AE86FC2C1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D39886-0539-4FE1-9D80-ECE5D5CA2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4EEFAB-5A38-4F63-B027-447585629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DDBABC-DD1E-49A0-8DD8-A41C4BDA7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EC98DB-E2C0-4EDF-B17B-B2FA49A27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Rahimov F, et al. 2008. Disruption of an AP-2alpha binding site in an IRF6 enhancer is associated with cleft lip. Nat Genet. [PMID:18836445]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Rahimov F, et al. 2008. Nat Genet. [DOI:10.1038/ng.242]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variants. Genet Med. [PMID:23154523]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B52D7C-D18E-4B3A-A151-7C98964BA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E844B6-45A3-4140-B081-0F11396DF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661769-229E-4D5D-9A9C-08090493E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2.2 Our Genetic Future • AP-2alpha and IRF6 in periderm at fusion sites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0B28BD-D6A3-4FF6-BD96-CCDF37961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6ED0B7-6F1E-4255-9114-88420B7ED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E1790E-4150-4A47-9582-ED3A6F933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2412533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2026-07-11T02:02:40.9040000Z</dcterms:created>
  <dcterms:modified xsi:type="dcterms:W3CDTF">2026-07-11T02:02:40.9040000Z</dcterms:modified>
</coreProperties>
</file>