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b94f999e2f94cda" /><Relationship Type="http://schemas.openxmlformats.org/officeDocument/2006/relationships/extended-properties" Target="/docProps/app.xml" Id="R28757c78c26e4840" /><Relationship Type="http://schemas.openxmlformats.org/officeDocument/2006/relationships/officeDocument" Target="/ppt/presentation.xml" Id="Rffe8e53901a34ae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a12ebc40644ebf"/>
  </p:sldMasterIdLst>
  <p:notesMasterIdLst>
    <p:notesMasterId xmlns:r="http://schemas.openxmlformats.org/officeDocument/2006/relationships" r:id="R9e341c8f6f454409"/>
  </p:notesMasterIdLst>
  <p:sldIdLst>
    <p:sldId xmlns:r="http://schemas.openxmlformats.org/officeDocument/2006/relationships" id="256" r:id="R2517eecacc4a4bd2"/>
    <p:sldId xmlns:r="http://schemas.openxmlformats.org/officeDocument/2006/relationships" id="257" r:id="Rc2c4bfc3f9864dba"/>
    <p:sldId xmlns:r="http://schemas.openxmlformats.org/officeDocument/2006/relationships" id="258" r:id="R202c1f79e76c4bf2"/>
    <p:sldId xmlns:r="http://schemas.openxmlformats.org/officeDocument/2006/relationships" id="259" r:id="R3253233d847e4a9e"/>
    <p:sldId xmlns:r="http://schemas.openxmlformats.org/officeDocument/2006/relationships" id="260" r:id="Rccd6c720ea6f4470"/>
    <p:sldId xmlns:r="http://schemas.openxmlformats.org/officeDocument/2006/relationships" id="261" r:id="Rdc18c801fd3b4014"/>
    <p:sldId xmlns:r="http://schemas.openxmlformats.org/officeDocument/2006/relationships" id="262" r:id="Ra12c0072a4804677"/>
    <p:sldId xmlns:r="http://schemas.openxmlformats.org/officeDocument/2006/relationships" id="263" r:id="R8354702d98404eea"/>
    <p:sldId xmlns:r="http://schemas.openxmlformats.org/officeDocument/2006/relationships" id="264" r:id="R8c6fb5b057ee45d7"/>
    <p:sldId xmlns:r="http://schemas.openxmlformats.org/officeDocument/2006/relationships" id="265" r:id="R965e6ef254e24299"/>
    <p:sldId xmlns:r="http://schemas.openxmlformats.org/officeDocument/2006/relationships" id="266" r:id="Rf748b89fedd6450c"/>
    <p:sldId xmlns:r="http://schemas.openxmlformats.org/officeDocument/2006/relationships" id="267" r:id="R82d30b8211854ded"/>
    <p:sldId xmlns:r="http://schemas.openxmlformats.org/officeDocument/2006/relationships" id="268" r:id="R93a4605a9ac44543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204d6b0e0fd43e6" /><Relationship Type="http://schemas.openxmlformats.org/officeDocument/2006/relationships/slideMaster" Target="/ppt/slideMasters/slideMaster1.xml" Id="Rc2a12ebc40644ebf" /><Relationship Type="http://schemas.openxmlformats.org/officeDocument/2006/relationships/notesMaster" Target="/ppt/notesMasters/notesMaster1.xml" Id="R9e341c8f6f454409" /><Relationship Type="http://schemas.openxmlformats.org/officeDocument/2006/relationships/presProps" Target="/ppt/presProps.xml" Id="Rced7d3159f004a7e" /><Relationship Type="http://schemas.openxmlformats.org/officeDocument/2006/relationships/tableStyles" Target="/ppt/tableStyles.xml" Id="Raf6e60ccbdc740b4" /><Relationship Type="http://schemas.openxmlformats.org/officeDocument/2006/relationships/slide" Target="/ppt/slides/slide1.xml" Id="R2517eecacc4a4bd2" /><Relationship Type="http://schemas.openxmlformats.org/officeDocument/2006/relationships/slide" Target="/ppt/slides/slide2.xml" Id="Rc2c4bfc3f9864dba" /><Relationship Type="http://schemas.openxmlformats.org/officeDocument/2006/relationships/slide" Target="/ppt/slides/slide3.xml" Id="R202c1f79e76c4bf2" /><Relationship Type="http://schemas.openxmlformats.org/officeDocument/2006/relationships/slide" Target="/ppt/slides/slide4.xml" Id="R3253233d847e4a9e" /><Relationship Type="http://schemas.openxmlformats.org/officeDocument/2006/relationships/slide" Target="/ppt/slides/slide5.xml" Id="Rccd6c720ea6f4470" /><Relationship Type="http://schemas.openxmlformats.org/officeDocument/2006/relationships/slide" Target="/ppt/slides/slide6.xml" Id="Rdc18c801fd3b4014" /><Relationship Type="http://schemas.openxmlformats.org/officeDocument/2006/relationships/slide" Target="/ppt/slides/slide7.xml" Id="Ra12c0072a4804677" /><Relationship Type="http://schemas.openxmlformats.org/officeDocument/2006/relationships/slide" Target="/ppt/slides/slide8.xml" Id="R8354702d98404eea" /><Relationship Type="http://schemas.openxmlformats.org/officeDocument/2006/relationships/slide" Target="/ppt/slides/slide9.xml" Id="R8c6fb5b057ee45d7" /><Relationship Type="http://schemas.openxmlformats.org/officeDocument/2006/relationships/slide" Target="/ppt/slides/slide10.xml" Id="R965e6ef254e24299" /><Relationship Type="http://schemas.openxmlformats.org/officeDocument/2006/relationships/slide" Target="/ppt/slides/slide11.xml" Id="Rf748b89fedd6450c" /><Relationship Type="http://schemas.openxmlformats.org/officeDocument/2006/relationships/slide" Target="/ppt/slides/slide12.xml" Id="R82d30b8211854ded" /><Relationship Type="http://schemas.openxmlformats.org/officeDocument/2006/relationships/slide" Target="/ppt/slides/slide13.xml" Id="R93a4605a9ac4454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767656d13b04a1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1a7dd448f3c4a2a" /><Relationship Type="http://schemas.openxmlformats.org/officeDocument/2006/relationships/notesMaster" Target="/ppt/notesMasters/notesMaster1.xml" Id="R5ec456dfb3ad472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d7cdc4c1d324006" /><Relationship Type="http://schemas.openxmlformats.org/officeDocument/2006/relationships/notesMaster" Target="/ppt/notesMasters/notesMaster1.xml" Id="Rd76e38fbf6834cb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18b8a07fe6e4b73" /><Relationship Type="http://schemas.openxmlformats.org/officeDocument/2006/relationships/notesMaster" Target="/ppt/notesMasters/notesMaster1.xml" Id="R392f94a91872479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eb619c1c17c4b46" /><Relationship Type="http://schemas.openxmlformats.org/officeDocument/2006/relationships/notesMaster" Target="/ppt/notesMasters/notesMaster1.xml" Id="Rcde1abc127c0485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4b65bb5c4a940b6" /><Relationship Type="http://schemas.openxmlformats.org/officeDocument/2006/relationships/notesMaster" Target="/ppt/notesMasters/notesMaster1.xml" Id="Ra3961e70b85749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c6bdfeb32554c31" /><Relationship Type="http://schemas.openxmlformats.org/officeDocument/2006/relationships/notesMaster" Target="/ppt/notesMasters/notesMaster1.xml" Id="Rb0c5fc92710f44d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5857301d06d45d0" /><Relationship Type="http://schemas.openxmlformats.org/officeDocument/2006/relationships/notesMaster" Target="/ppt/notesMasters/notesMaster1.xml" Id="Re753c723dbe340e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8caa82a66bf4f8a" /><Relationship Type="http://schemas.openxmlformats.org/officeDocument/2006/relationships/notesMaster" Target="/ppt/notesMasters/notesMaster1.xml" Id="Rd46289969aa74d1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a9850cfadd2472d" /><Relationship Type="http://schemas.openxmlformats.org/officeDocument/2006/relationships/notesMaster" Target="/ppt/notesMasters/notesMaster1.xml" Id="Ra0ebea1cae844f2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742b8175bc04c66" /><Relationship Type="http://schemas.openxmlformats.org/officeDocument/2006/relationships/notesMaster" Target="/ppt/notesMasters/notesMaster1.xml" Id="Rdca58b2cfe46404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7699b74cfef4563" /><Relationship Type="http://schemas.openxmlformats.org/officeDocument/2006/relationships/notesMaster" Target="/ppt/notesMasters/notesMaster1.xml" Id="R183d7359e62e47b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6c794c23c714971" /><Relationship Type="http://schemas.openxmlformats.org/officeDocument/2006/relationships/notesMaster" Target="/ppt/notesMasters/notesMaster1.xml" Id="R045eb49b75ac492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a00c6c2af7149f4" /><Relationship Type="http://schemas.openxmlformats.org/officeDocument/2006/relationships/notesMaster" Target="/ppt/notesMasters/notesMaster1.xml" Id="Rec7f8d756fe540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d229e6894cc423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fe3c6db96b041ea" /><Relationship Type="http://schemas.openxmlformats.org/officeDocument/2006/relationships/slideLayout" Target="/ppt/slideLayouts/slideLayout1.xml" Id="R359b4d96cb234687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59b4d96cb234687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5efc872bce49a4" /><Relationship Type="http://schemas.openxmlformats.org/officeDocument/2006/relationships/image" Target="/ppt/media/image.bin" Id="Re6732fcc194142fd" /><Relationship Type="http://schemas.openxmlformats.org/officeDocument/2006/relationships/notesSlide" Target="/ppt/notesSlides/notesSlide1.xml" Id="R5d8ed8e5dea5423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f5afb165d14d5d" /><Relationship Type="http://schemas.openxmlformats.org/officeDocument/2006/relationships/notesSlide" Target="/ppt/notesSlides/notesSlide2.xml" Id="R786184f39a8d4ee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010424f38d40ee" /><Relationship Type="http://schemas.openxmlformats.org/officeDocument/2006/relationships/notesSlide" Target="/ppt/notesSlides/notesSlide3.xml" Id="Rd2d767f331ce4f7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e2e4c04f8248fe" /><Relationship Type="http://schemas.openxmlformats.org/officeDocument/2006/relationships/notesSlide" Target="/ppt/notesSlides/notesSlide4.xml" Id="R32996a1e56df4ed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a73e7386174f1f" /><Relationship Type="http://schemas.openxmlformats.org/officeDocument/2006/relationships/image" Target="/ppt/media/image2.bin" Id="R5dde7ac8730d4e04" /><Relationship Type="http://schemas.openxmlformats.org/officeDocument/2006/relationships/notesSlide" Target="/ppt/notesSlides/notesSlide5.xml" Id="R5b34a2a4bae74c8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901ff35852462e" /><Relationship Type="http://schemas.openxmlformats.org/officeDocument/2006/relationships/image" Target="/ppt/media/image3.bin" Id="Rb17df0b4974d4181" /><Relationship Type="http://schemas.openxmlformats.org/officeDocument/2006/relationships/notesSlide" Target="/ppt/notesSlides/notesSlide6.xml" Id="R1079bdb5427544a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0d2348108a44f2" /><Relationship Type="http://schemas.openxmlformats.org/officeDocument/2006/relationships/notesSlide" Target="/ppt/notesSlides/notesSlide7.xml" Id="Rd565b17d0b2c494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ea547513fc4795" /><Relationship Type="http://schemas.openxmlformats.org/officeDocument/2006/relationships/image" Target="/ppt/media/image4.bin" Id="Rd7a0dd5ae40e4e69" /><Relationship Type="http://schemas.openxmlformats.org/officeDocument/2006/relationships/notesSlide" Target="/ppt/notesSlides/notesSlide8.xml" Id="Ra67175ad5cad423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523cfdae804b00" /><Relationship Type="http://schemas.openxmlformats.org/officeDocument/2006/relationships/notesSlide" Target="/ppt/notesSlides/notesSlide9.xml" Id="R26a5e150e401467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6793b0075b4801" /><Relationship Type="http://schemas.openxmlformats.org/officeDocument/2006/relationships/notesSlide" Target="/ppt/notesSlides/notesSlide10.xml" Id="R6a25bfe1a88f4c5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a1c084a17c4826" /><Relationship Type="http://schemas.openxmlformats.org/officeDocument/2006/relationships/notesSlide" Target="/ppt/notesSlides/notesSlide11.xml" Id="R51ab64b002f849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9b2b0aea8449b4" /><Relationship Type="http://schemas.openxmlformats.org/officeDocument/2006/relationships/notesSlide" Target="/ppt/notesSlides/notesSlide12.xml" Id="R4e36d47aeccb47b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03cbd66bc14cd8" /><Relationship Type="http://schemas.openxmlformats.org/officeDocument/2006/relationships/notesSlide" Target="/ppt/notesSlides/notesSlide13.xml" Id="R444da5207824490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A534D4-B14A-4A1C-9129-82E386919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BAE31D-E9F7-4248-B606-8B3F205F4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8E8B64-4A8B-4383-AF9A-DCB189369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F514CD-79A2-4B19-947D-1DB1744BB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540228-6CF9-4CD6-9748-684072C38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Gene, Two Diseases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745396-6E1E-4D78-9B3D-97BAFD8D5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does one gene cause two different diseases?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2AD088-39A7-479E-A2C2-53EF6A86B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Variant location can change mechanism: reduced dosage and altered DNA binding can produce different IRF6-related outcomes.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732fcc194142f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8172984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CF50ED-779A-41AA-BB21-CB3996665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76A073-46F2-44E6-A184-0CBFEEDDE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D16996-1314-4216-B628-51649301C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9BE099-CFD0-443A-B91A-7750CD9FB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2599F7-CF09-4221-92F7-5E42A52E2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320C27-67DE-4DDC-9E40-B29B9A014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4FB97D-ECE0-422C-8233-CD5BB9F86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63ED35-F0B9-4FBF-9D91-54FCC9DB9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DNA variants change proteins in different ways, so variant type is evidence about mechanism, not a verdict by itself.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FC81E94-845B-40E7-BFAB-E286B7CD7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7607548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D56E274-0123-42CC-8906-F58756FED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DFB5902-3E1D-47E1-9987-F7DF77DF8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1E9794-FD96-4F53-966E-7CCE032364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FE023F-29EC-4E58-A7C6-9084A1653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CE9400-C2F9-4986-9F07-D0234D4BC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FBCF3E-9099-4151-9E95-CD40FA79F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C1C9960-E066-44B6-B343-72209580F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B769B1-A9BC-4572-B5FD-40CD89319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B0CDCEF-D120-40AC-A10D-F29EE8D2A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7EAF68-E2A1-49C1-B5AC-62968D646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1E8A7F-3B00-452D-92F3-9308A9EA2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FE8E33E-D7A9-42D2-AE18-5C35783C5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FDE2C5-C799-438C-B755-866CC51102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46EFD7-035F-4E20-BB36-BF5989A3D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9AC238-2CCB-48BC-89AA-5C0C5CD8D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72701677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59C0DB-3C31-41D4-9F12-465C1DCE8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BEC78E-631A-493D-B511-866AB2484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E8BF31-8310-444C-ABE8-EA3B66D11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EF2861-4165-43B7-9897-E6F90520E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FADB22-4420-4799-BA6F-0536FA7E5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57D789-5ED7-4FE0-B083-FE328AAF3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Variant location can change mechanism: reduced dosage and altered DNA binding can produce different IRF6-related outcomes.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42801C-3487-47A3-922D-8EC266F6E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3ED292-62F9-430C-9F6F-2C6D5001B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5E223F-FEB2-4334-A7C0-986857792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018F1E0-1D7B-4DCF-84EB-783AE53F7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56FDB4-2517-448C-BA0C-51C994C3C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F70CBB-7E8F-4CE3-924A-7CDEEF4CA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C1F8BBE-4EBD-415F-8AE9-F8A2C3BC5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9826C72-3539-456A-AEDD-E319BF417F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422BF6-3446-448F-B22B-8AD33D1DA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68284718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FCF351-54E1-41D6-9D25-13E42E796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BAEE13-E301-4296-8A3A-E0536BC44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CA524E-D843-4C81-AD8B-80509563D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BA146D-263E-4CE7-AC42-8664E6EB8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F26CDA-4624-4C57-9D8C-5E015D4B8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A54893E-135B-486B-9984-597A89280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de7ac8730d4e04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8897800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ED67E5-83E6-46EE-99AF-690B480D2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DA0355-73F9-43FB-AB1D-B5E2D5B82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065B39-888B-4A85-B3AF-B6DFDB020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761F8E-AA36-47D7-A0F2-BE4EE754E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4CC925-7108-48BB-9282-E4457D901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004853F-8D90-4CA4-ABD8-E9D269FC8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two-person control room can fail in two ways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7df0b4974d418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2516DE8-6168-47F5-BA66-F1454BAD2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A85D4AE-428E-4BC4-B9D5-67615BFC4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C4DDBD8-994F-4DF4-B1D1-8EA4CAC8C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when one station is empty?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824F55-51F0-43FF-8A91-0D1087151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D5AAC0-7FD8-49A7-86F9-200D61F4C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8492A9-CC0C-4ABC-856E-9C7882C47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is a wrong command different from no command?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257B060-5FAA-4B7C-A1DF-1F41F6078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C77D634-DC5E-4B05-8D84-D092DF378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E4C99B2-84DC-4AF5-8A7A-596B3E067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failure could disrupt the working operator too?</a:t>
            </a:r>
          </a:p>
        </p:txBody>
      </p:sp>
    </p:spTree>
    <p:extLst>
      <p:ext uri="{BB962C8B-B14F-4D97-AF65-F5344CB8AC3E}">
        <p14:creationId xmlns:p14="http://schemas.microsoft.com/office/powerpoint/2010/main" val="186973421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3756A7-47A8-49D6-BBCB-C062A6CF5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4AA667-F73D-4C8B-A404-BFBF3EF195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165A5B-89F5-48D5-84AC-AE6C144F7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E40604B-4298-40EF-A287-0859EDF48C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4289FE-A0DA-40CD-88CE-873E824E7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08AF9C-0865-4710-B1FD-50551E4BA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AE0117-F346-4504-ABAD-DEA2E24FD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01E051-AE9E-461C-9FF3-E94FCE695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7937FB-D6FD-4D42-83BB-A5AF8FDD0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missing functional copy can reduce dosage.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3E4B8B1-7EEF-4D4F-A7F7-6BBF5EEBD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91BEB91-213E-4FF7-8831-D9D9FFA57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28FA9DE-CD2C-4960-9013-EB76C632F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changed protein can interfere with normal complexes.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11A2A67-BACE-4133-B55D-000B5546D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3B7D36-8590-4B95-A678-CB618326D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7A3243A-A242-44ED-BE99-A0D0E9270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Domain location helps predict the mechanism.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12E412-F272-4145-8906-7BF176A6A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IRF6 molecular effects vary by variant and are more complex than two operators.</a:t>
            </a:r>
          </a:p>
        </p:txBody>
      </p:sp>
    </p:spTree>
    <p:extLst>
      <p:ext uri="{BB962C8B-B14F-4D97-AF65-F5344CB8AC3E}">
        <p14:creationId xmlns:p14="http://schemas.microsoft.com/office/powerpoint/2010/main" val="87864163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8AC5314-0434-4549-9AE4-8FF30C4AE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9A314C-1DE8-4BFF-BD28-9380E1AA6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CADF4A-EDCC-421E-B9F6-A17623C4F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290E54-18AD-4170-94E2-BCDBAA3E7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C705B8-8374-4996-9023-D1DE8897F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IRF6 haploinsufficiency and domain-specific disruption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5DEB2F-2DE6-48B7-9C48-0E178D174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a0dd5ae40e4e6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30365A-C3DB-42A3-BADF-76F3A8D75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A170B5-3638-4A71-9445-A71577248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0B6597-C319-4DD2-8A15-1DF03DEBE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Many Van der Woude variants reduce the amount of functional IRF6.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ADE9689-A8D6-4E5C-8E09-A1500DD94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D34749-EF7D-4801-91DF-4F0136878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GEN08-E2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8EA497-819F-4D2C-8B9D-75CD91404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Some severe PPS-associated variants cluster at Arg84 in the DNA-binding domain.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AAF083-9FD2-4052-B832-C0C0D064F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2D6A7F-2022-4310-B05E-46A774CF9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GEN08-E3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C84C67-D55D-4193-8F3D-62159F528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substitutions at Arg84 do not always produce the same phenotype.</a:t>
            </a:r>
          </a:p>
        </p:txBody>
      </p:sp>
    </p:spTree>
    <p:extLst>
      <p:ext uri="{BB962C8B-B14F-4D97-AF65-F5344CB8AC3E}">
        <p14:creationId xmlns:p14="http://schemas.microsoft.com/office/powerpoint/2010/main" val="127951313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929850-5E75-44EA-8AEC-498F2A0FF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B9BC6C-223B-4485-BC2D-D1AB6A39D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A467D0-456A-41A7-8F79-2D8CED7EC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C6C2CA-8031-45D8-A0B4-A25DA1BEA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AE0104-A324-4C40-B475-DD193F1EE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7C00E8-CE3B-4F25-B1FA-B7A0E8E4D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AD308E-3E18-458E-858F-01D82357C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32DE87F-A225-4C8D-B460-C13466C28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Empty station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BB4363C-8876-4619-8809-64D86ABA1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20F967-DD51-4BA3-99F8-00A3D5688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828206A-6E26-4995-B73E-B7330A09A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Haploinsufficiency or loss of function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9691C6-B094-4E5A-A886-DF6A742E1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CB5986-D24B-4FF4-963B-FFB25C54C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Wrong commands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ACE320-72B2-4EF8-96F0-2A9F864DE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A4437C5-5A18-4EA8-8682-E62FA14CB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5EDFC42-FDA7-40CA-A650-50ECDADA7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Altered DNA-binding protein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8D9CCA2-D88E-457C-B720-05831C2AE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2F2B719-C54D-4F33-A606-E8C9E1470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panel location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22ECD6F-2DF6-4051-99EC-8570BB5102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01063A8-B35C-450D-A4CB-811BE915B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116CC50-0B38-4B86-96A7-B6AE7BF1F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Protein domain</a:t>
            </a:r>
          </a:p>
        </p:txBody>
      </p:sp>
    </p:spTree>
    <p:extLst>
      <p:ext uri="{BB962C8B-B14F-4D97-AF65-F5344CB8AC3E}">
        <p14:creationId xmlns:p14="http://schemas.microsoft.com/office/powerpoint/2010/main" val="76131652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B5F6EF2-B6D0-4EFC-9C14-9026892B1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69E3F8-976D-49CC-B4FE-D05687F0D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700959-8647-47DC-B289-67BB90613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B08033-F321-4919-8511-AA3982051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871C19-6D92-46D4-A977-EFF7C14AD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2BE4B5-1F3C-4D14-9896-810282DE0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comparing two IRF6 variant reports.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9FCEC8-3A4D-46CC-A8DB-3FC3B1B88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2089643-1400-46D8-915F-2D5ABD1D8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creates an early stop. The other changes Arg84 in…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29130A-D9BE-4147-BB8F-05BBE07A6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4AA5AD7-4E3F-476C-BE36-3F117D1D9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EAA9F4-E2FB-498D-985C-9E285DE2B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Discuss dosage loss versus domain-specific altered function.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56B476-F431-42F3-92DA-6450D342C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11B04CB-3A4B-4848-A23C-9DE628067A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B32AB5A-0DA9-4C48-AAAE-03DF78615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Call both mechanisms identical without evidence.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12D3B2-B44D-4FBE-AD7E-66E4B6037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853ADF3-0E14-4067-84DD-5FBD8FD71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D0BB10A-DB0C-4763-8DFF-DC6CE90E3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Predict Mateo's phenotype from the gene name…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0CD61BD-04E9-487E-BC85-F9FB131B9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comparison and cite dosage plus domain…</a:t>
            </a:r>
          </a:p>
        </p:txBody>
      </p:sp>
    </p:spTree>
    <p:extLst>
      <p:ext uri="{BB962C8B-B14F-4D97-AF65-F5344CB8AC3E}">
        <p14:creationId xmlns:p14="http://schemas.microsoft.com/office/powerpoint/2010/main" val="129255355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383AED0-2F34-455E-8912-EC7BDEB97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CDD67C-E5D7-45B4-BE98-8CCE44B5D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C8D438-75CC-4F50-98C5-5A408A33B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97ADD06-0F3F-4AE7-9FB7-4C3CB7B033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F69441-204E-4BF7-BCD5-0B836674F8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0D9C3E-215A-4EED-9E18-D6FD77652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2848C8-92E1-4ABC-885B-D18016D39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91AB413-03DF-4574-A1B2-1398A38B7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Discuss dosage loss versus domain-specific altered function.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CA9DD0-9B10-453B-B3FC-6774A4849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403D155-027A-4FE4-A017-5B64C57DD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DF0C87-F4EE-4A57-ADCA-FC0A728B0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GEN08-E1 + GEN08-E2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552391-3FC2-44CE-B682-657A4E6A4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F3D79D-AA27-472B-B9B2-E3BAB005B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81B7AA-B0A1-477E-9CF7-E4D1F7B11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compare supported mechanisms. You may not guarantee syndrome severity from variant position alone.</a:t>
            </a:r>
          </a:p>
        </p:txBody>
      </p:sp>
    </p:spTree>
    <p:extLst>
      <p:ext uri="{BB962C8B-B14F-4D97-AF65-F5344CB8AC3E}">
        <p14:creationId xmlns:p14="http://schemas.microsoft.com/office/powerpoint/2010/main" val="155917247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1545A3-3CDB-46D8-B651-BB8AD10FA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874FC9-2FB1-447E-8FDC-F1AC8A7CD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8F6BCD-EAFE-4411-A488-2E7C44327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908D3B-47C5-4A28-B8EF-DEEFCA90E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528AC3-2A82-4FDF-9F44-6EA1E879E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351FDA-40BE-4F98-87E4-91C80A9A6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583465-E4BF-4A11-A7C0-922468628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12FAA6-757E-4C53-BF83-5C6533120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Variant location can change mechanism: reduced dosage and altered DNA binding can produce different IRF6-related outcomes.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7465E7-54E4-43A1-A3D3-FAC4FDE68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0E9E5E1-5A02-4E9D-AF16-32DC2AB5A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E58DBB-EE08-45D1-8B4F-EAD36E562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harmful IRF6 changes we studied are rare and cause syndromes. Most clefts are isolated and common. Where…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CC37E6-AEF9-47DF-AB0C-6F798F7A4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08789059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8841C9-5C42-4694-BC9A-7921C4E06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3B0136-01E5-4DC6-8146-4A4B71F67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AEDD53-3228-4580-96E3-FD4EDB029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08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E9DF10-0E0C-47B8-8317-260476AB6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27057C-1F54-4F20-8526-7C7561D60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C2F512-A0A0-422F-BEEB-2ACCBA729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A8B1177-4223-4398-A6DB-1FAC17C27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Kondo S, et al. 2002. IRF6 mutations cause VWS and PPS. Nat Genet. [PMID:12219090]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Leslie EJ, et al. 2012. IRF6 variants across 549 families. Genet Med. [PMID:23154523]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UniProtKB O14896 (IRF6): DNA-binding domain residues 7 to 115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OMIM VWS1 #119300; PPS #119500 (professional database; use MedlinePlus Genetics if blocked)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3F4754-A4B3-48A1-90BB-DDF982033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99160B-A12B-4A2A-869D-4C262729F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40909EF-111A-4B76-B4CE-4DB8EC6D8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Unit 2 How to Screen Your Genes, 2.1 Genetic Testing and Screening • How protein mechanism drives a disease phenotype (PBS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C354D8D-5F2F-41E7-9FB7-50613D8CC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122EB0-DD19-48C7-A8B1-AF819E81E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8097C9-463D-4009-8D21-7E6E44FA2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1503340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2026-07-11T02:02:40.3350000Z</dcterms:created>
  <dcterms:modified xsi:type="dcterms:W3CDTF">2026-07-11T02:02:40.3350000Z</dcterms:modified>
</coreProperties>
</file>