
<file path=[Content_Types].xml><?xml version="1.0" encoding="utf-8"?>
<Types xmlns="http://schemas.openxmlformats.org/package/2006/content-types">
  <Default Extension="xml" ContentType="application/vnd.openxmlformats-package.core-properties+xml"/>
  <Default Extension="bin" ContentType="image/webp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a0afe294d4a24a13" /><Relationship Type="http://schemas.openxmlformats.org/officeDocument/2006/relationships/extended-properties" Target="/docProps/app.xml" Id="Re74f0141b9f44959" /><Relationship Type="http://schemas.openxmlformats.org/officeDocument/2006/relationships/officeDocument" Target="/ppt/presentation.xml" Id="R88e0587f87974a9d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b967089b9b944d79"/>
  </p:sldMasterIdLst>
  <p:notesMasterIdLst>
    <p:notesMasterId xmlns:r="http://schemas.openxmlformats.org/officeDocument/2006/relationships" r:id="R8680fd4966b34d7e"/>
  </p:notesMasterIdLst>
  <p:sldIdLst>
    <p:sldId xmlns:r="http://schemas.openxmlformats.org/officeDocument/2006/relationships" id="256" r:id="R8060969b772c4d98"/>
    <p:sldId xmlns:r="http://schemas.openxmlformats.org/officeDocument/2006/relationships" id="257" r:id="Rb7704269126445b8"/>
    <p:sldId xmlns:r="http://schemas.openxmlformats.org/officeDocument/2006/relationships" id="258" r:id="Ra283b29074584522"/>
    <p:sldId xmlns:r="http://schemas.openxmlformats.org/officeDocument/2006/relationships" id="259" r:id="R16dc5fc7b2ae4f07"/>
    <p:sldId xmlns:r="http://schemas.openxmlformats.org/officeDocument/2006/relationships" id="260" r:id="Re145e2b556524406"/>
    <p:sldId xmlns:r="http://schemas.openxmlformats.org/officeDocument/2006/relationships" id="261" r:id="R59dd0e83f9de4982"/>
    <p:sldId xmlns:r="http://schemas.openxmlformats.org/officeDocument/2006/relationships" id="262" r:id="Rb74be011ebae41f3"/>
    <p:sldId xmlns:r="http://schemas.openxmlformats.org/officeDocument/2006/relationships" id="263" r:id="R95f688507d3b4edc"/>
    <p:sldId xmlns:r="http://schemas.openxmlformats.org/officeDocument/2006/relationships" id="264" r:id="Rba3ce234933f4ad1"/>
    <p:sldId xmlns:r="http://schemas.openxmlformats.org/officeDocument/2006/relationships" id="265" r:id="Ra3f8a0abe73c492e"/>
    <p:sldId xmlns:r="http://schemas.openxmlformats.org/officeDocument/2006/relationships" id="266" r:id="R7767aee755924b4a"/>
    <p:sldId xmlns:r="http://schemas.openxmlformats.org/officeDocument/2006/relationships" id="267" r:id="R5ce1fc7651c14e38"/>
    <p:sldId xmlns:r="http://schemas.openxmlformats.org/officeDocument/2006/relationships" id="268" r:id="R13f7d9a09a624830"/>
  </p:sldIdLst>
  <p:sldSz cx="12192000" cy="6858000"/>
  <p:notesSz cx="6858000" cy="9144000"/>
  <p:defaultTextStyle>
    <a:defPPr xmlns:a="http://schemas.openxmlformats.org/drawingml/2006/main">
      <a:defRPr lang="en-US"/>
    </a:defPPr>
    <a:lvl1pPr xmlns:a="http://schemas.openxmlformats.org/drawingml/2006/main" marL="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1pPr>
    <a:lvl2pPr xmlns:a="http://schemas.openxmlformats.org/drawingml/2006/main" marL="457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2pPr>
    <a:lvl3pPr xmlns:a="http://schemas.openxmlformats.org/drawingml/2006/main" marL="914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3pPr>
    <a:lvl4pPr xmlns:a="http://schemas.openxmlformats.org/drawingml/2006/main" marL="1371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4pPr>
    <a:lvl5pPr xmlns:a="http://schemas.openxmlformats.org/drawingml/2006/main" marL="18288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5pPr>
    <a:lvl6pPr xmlns:a="http://schemas.openxmlformats.org/drawingml/2006/main" marL="22860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6pPr>
    <a:lvl7pPr xmlns:a="http://schemas.openxmlformats.org/drawingml/2006/main" marL="2743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7pPr>
    <a:lvl8pPr xmlns:a="http://schemas.openxmlformats.org/drawingml/2006/main" marL="3200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8pPr>
    <a:lvl9pPr xmlns:a="http://schemas.openxmlformats.org/drawingml/2006/main" marL="3657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9a0e02fb83804b9f" /><Relationship Type="http://schemas.openxmlformats.org/officeDocument/2006/relationships/slideMaster" Target="/ppt/slideMasters/slideMaster1.xml" Id="Rb967089b9b944d79" /><Relationship Type="http://schemas.openxmlformats.org/officeDocument/2006/relationships/notesMaster" Target="/ppt/notesMasters/notesMaster1.xml" Id="R8680fd4966b34d7e" /><Relationship Type="http://schemas.openxmlformats.org/officeDocument/2006/relationships/presProps" Target="/ppt/presProps.xml" Id="R307ee6a3b5fd4ff2" /><Relationship Type="http://schemas.openxmlformats.org/officeDocument/2006/relationships/tableStyles" Target="/ppt/tableStyles.xml" Id="R88ce42059c234379" /><Relationship Type="http://schemas.openxmlformats.org/officeDocument/2006/relationships/slide" Target="/ppt/slides/slide1.xml" Id="R8060969b772c4d98" /><Relationship Type="http://schemas.openxmlformats.org/officeDocument/2006/relationships/slide" Target="/ppt/slides/slide2.xml" Id="Rb7704269126445b8" /><Relationship Type="http://schemas.openxmlformats.org/officeDocument/2006/relationships/slide" Target="/ppt/slides/slide3.xml" Id="Ra283b29074584522" /><Relationship Type="http://schemas.openxmlformats.org/officeDocument/2006/relationships/slide" Target="/ppt/slides/slide4.xml" Id="R16dc5fc7b2ae4f07" /><Relationship Type="http://schemas.openxmlformats.org/officeDocument/2006/relationships/slide" Target="/ppt/slides/slide5.xml" Id="Re145e2b556524406" /><Relationship Type="http://schemas.openxmlformats.org/officeDocument/2006/relationships/slide" Target="/ppt/slides/slide6.xml" Id="R59dd0e83f9de4982" /><Relationship Type="http://schemas.openxmlformats.org/officeDocument/2006/relationships/slide" Target="/ppt/slides/slide7.xml" Id="Rb74be011ebae41f3" /><Relationship Type="http://schemas.openxmlformats.org/officeDocument/2006/relationships/slide" Target="/ppt/slides/slide8.xml" Id="R95f688507d3b4edc" /><Relationship Type="http://schemas.openxmlformats.org/officeDocument/2006/relationships/slide" Target="/ppt/slides/slide9.xml" Id="Rba3ce234933f4ad1" /><Relationship Type="http://schemas.openxmlformats.org/officeDocument/2006/relationships/slide" Target="/ppt/slides/slide10.xml" Id="Ra3f8a0abe73c492e" /><Relationship Type="http://schemas.openxmlformats.org/officeDocument/2006/relationships/slide" Target="/ppt/slides/slide11.xml" Id="R7767aee755924b4a" /><Relationship Type="http://schemas.openxmlformats.org/officeDocument/2006/relationships/slide" Target="/ppt/slides/slide12.xml" Id="R5ce1fc7651c14e38" /><Relationship Type="http://schemas.openxmlformats.org/officeDocument/2006/relationships/slide" Target="/ppt/slides/slide13.xml" Id="R13f7d9a09a624830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9b81127426c34da6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77add4151d924e75" /><Relationship Type="http://schemas.openxmlformats.org/officeDocument/2006/relationships/notesMaster" Target="/ppt/notesMasters/notesMaster1.xml" Id="Rb725c4d6db614188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d273b924043f4c9d" /><Relationship Type="http://schemas.openxmlformats.org/officeDocument/2006/relationships/notesMaster" Target="/ppt/notesMasters/notesMaster1.xml" Id="R5b7bccf0f79346ac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872b73883e7848da" /><Relationship Type="http://schemas.openxmlformats.org/officeDocument/2006/relationships/notesMaster" Target="/ppt/notesMasters/notesMaster1.xml" Id="Rfa62b3670f02486f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24072ac4e3aa4202" /><Relationship Type="http://schemas.openxmlformats.org/officeDocument/2006/relationships/notesMaster" Target="/ppt/notesMasters/notesMaster1.xml" Id="R415e171e6d1b4810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0bdf8ad27f6b4497" /><Relationship Type="http://schemas.openxmlformats.org/officeDocument/2006/relationships/notesMaster" Target="/ppt/notesMasters/notesMaster1.xml" Id="Rdeb9dc6ef6f64392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267411151c0f4f86" /><Relationship Type="http://schemas.openxmlformats.org/officeDocument/2006/relationships/notesMaster" Target="/ppt/notesMasters/notesMaster1.xml" Id="Rfc7e2ff514a4426d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18ff672426c64b21" /><Relationship Type="http://schemas.openxmlformats.org/officeDocument/2006/relationships/notesMaster" Target="/ppt/notesMasters/notesMaster1.xml" Id="Rb64ae15fef3f4e33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afd1046980d14100" /><Relationship Type="http://schemas.openxmlformats.org/officeDocument/2006/relationships/notesMaster" Target="/ppt/notesMasters/notesMaster1.xml" Id="Ree74b94172e4480b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e32bf150e2f64d6b" /><Relationship Type="http://schemas.openxmlformats.org/officeDocument/2006/relationships/notesMaster" Target="/ppt/notesMasters/notesMaster1.xml" Id="R636ed441e2f24893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cd2eccfb6e964940" /><Relationship Type="http://schemas.openxmlformats.org/officeDocument/2006/relationships/notesMaster" Target="/ppt/notesMasters/notesMaster1.xml" Id="R8dcf140040454ed1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422e5ffe9927403b" /><Relationship Type="http://schemas.openxmlformats.org/officeDocument/2006/relationships/notesMaster" Target="/ppt/notesMasters/notesMaster1.xml" Id="R09786d971d52487f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82a32df031974c72" /><Relationship Type="http://schemas.openxmlformats.org/officeDocument/2006/relationships/notesMaster" Target="/ppt/notesMasters/notesMaster1.xml" Id="R13c05c4290954ea4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b09943bd6fd64cd1" /><Relationship Type="http://schemas.openxmlformats.org/officeDocument/2006/relationships/notesMaster" Target="/ppt/notesMasters/notesMaster1.xml" Id="Re8a679b3ad514f52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b0e365c77ed148ca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d74b5464e1bf4b29" /><Relationship Type="http://schemas.openxmlformats.org/officeDocument/2006/relationships/slideLayout" Target="/ppt/slideLayouts/slideLayout1.xml" Id="Rb83f2f5bd85e41e4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b83f2f5bd85e41e4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909d38771c24d98" /><Relationship Type="http://schemas.openxmlformats.org/officeDocument/2006/relationships/image" Target="/ppt/media/image.bin" Id="R60aa5568114e4ee4" /><Relationship Type="http://schemas.openxmlformats.org/officeDocument/2006/relationships/notesSlide" Target="/ppt/notesSlides/notesSlide1.xml" Id="Rdf4c94dcf9c3491a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315573ebba94634" /><Relationship Type="http://schemas.openxmlformats.org/officeDocument/2006/relationships/notesSlide" Target="/ppt/notesSlides/notesSlide2.xml" Id="R2c3ac65e22ca4148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e5b1eea14a74400" /><Relationship Type="http://schemas.openxmlformats.org/officeDocument/2006/relationships/notesSlide" Target="/ppt/notesSlides/notesSlide3.xml" Id="R837bc2ce1a324d79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355406b7af441f7" /><Relationship Type="http://schemas.openxmlformats.org/officeDocument/2006/relationships/notesSlide" Target="/ppt/notesSlides/notesSlide4.xml" Id="R835d03cd88ce4e19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674add65b2c4bba" /><Relationship Type="http://schemas.openxmlformats.org/officeDocument/2006/relationships/image" Target="/ppt/media/image2.bin" Id="R0e10d705e2c24f46" /><Relationship Type="http://schemas.openxmlformats.org/officeDocument/2006/relationships/notesSlide" Target="/ppt/notesSlides/notesSlide5.xml" Id="Rce429447b914401f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44932d727b246f1" /><Relationship Type="http://schemas.openxmlformats.org/officeDocument/2006/relationships/image" Target="/ppt/media/image3.bin" Id="Rc10f0952091c410f" /><Relationship Type="http://schemas.openxmlformats.org/officeDocument/2006/relationships/notesSlide" Target="/ppt/notesSlides/notesSlide6.xml" Id="R8260441f0f7a497f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72eab718af14453" /><Relationship Type="http://schemas.openxmlformats.org/officeDocument/2006/relationships/notesSlide" Target="/ppt/notesSlides/notesSlide7.xml" Id="R36a7a46ce2434244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36ea6c040bc4998" /><Relationship Type="http://schemas.openxmlformats.org/officeDocument/2006/relationships/image" Target="/ppt/media/image4.bin" Id="R1db747d3b6634ded" /><Relationship Type="http://schemas.openxmlformats.org/officeDocument/2006/relationships/notesSlide" Target="/ppt/notesSlides/notesSlide8.xml" Id="Rd3817c5373ca40ef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945083f49514d7e" /><Relationship Type="http://schemas.openxmlformats.org/officeDocument/2006/relationships/notesSlide" Target="/ppt/notesSlides/notesSlide9.xml" Id="R4ea09275ab6f4915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83448016dda4dee" /><Relationship Type="http://schemas.openxmlformats.org/officeDocument/2006/relationships/notesSlide" Target="/ppt/notesSlides/notesSlide10.xml" Id="Rb4f82bf8b70c4562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652fda0644f46f3" /><Relationship Type="http://schemas.openxmlformats.org/officeDocument/2006/relationships/notesSlide" Target="/ppt/notesSlides/notesSlide11.xml" Id="Re6cb025ff6044d61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e397809017b480b" /><Relationship Type="http://schemas.openxmlformats.org/officeDocument/2006/relationships/notesSlide" Target="/ppt/notesSlides/notesSlide12.xml" Id="Rf6a9375fa3bb407e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046880225d94ebd" /><Relationship Type="http://schemas.openxmlformats.org/officeDocument/2006/relationships/notesSlide" Target="/ppt/notesSlides/notesSlide13.xml" Id="Rbde9377417984927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D16A6C87-A322-4331-9DC5-180C420C25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EAEE1C4-32ED-4232-944F-78F233E26A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BFE61C9-E232-4014-978D-CB9B241843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07 • ESSENTIAL QUESTION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D41E465-C669-43DD-80A1-02C0B33705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5DAF625-0758-4855-93A4-2D58FCBACB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876300"/>
            <a:ext cx="57150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31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31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Kinds of Typos in DNA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D0716E8-D64E-4026-ADB0-C1138A208B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2381250"/>
            <a:ext cx="5429250" cy="1238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72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What kinds of typos can occur in DNA?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F8EADCA4-7CE7-480E-83C7-30C0CF452F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4286250"/>
            <a:ext cx="542925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425" b="0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425" b="0">
                <a:solidFill>
                  <a:srgbClr val="F5C542"/>
                </a:solidFill>
                <a:latin typeface="Aptos"/>
                <a:ea typeface="Aptos"/>
                <a:cs typeface="Aptos"/>
              </a:rPr>
              <a:t>DNA variants change proteins in different ways, so variant type is evidence about mechanism, not a verdict by itself.</a:t>
            </a:r>
          </a:p>
        </p:txBody>
      </p:sp>
      <p:pic>
        <p:nvPicPr>
          <p:cNvPr id="1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0aa5568114e4ee4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858000" y="781050"/>
            <a:ext cx="4476750" cy="4476750"/>
          </a:xfrm>
          <a:prstGeom xmlns:a="http://schemas.openxmlformats.org/drawingml/2006/main" prst="roundRect">
            <a:avLst>
              <a:gd name="adj" fmla="val 2553"/>
            </a:avLst>
          </a:prstGeom>
        </p:spPr>
      </p:pic>
    </p:spTree>
    <p:extLst>
      <p:ext uri="{BB962C8B-B14F-4D97-AF65-F5344CB8AC3E}">
        <p14:creationId xmlns:p14="http://schemas.microsoft.com/office/powerpoint/2010/main" val="1063139874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0D14E65E-19B8-408C-BF38-8D6502809C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669EDB3-5594-44F5-9B8C-B9B921C318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A605FFE-7858-4518-81D9-EE1C5BD322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07 • CARRY FORWARD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B869903-0516-490E-9222-38D00F3F43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CC65803-1D5A-46B3-8469-04DE21F423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Carry the previous idea forward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7D3F555-70C2-48C1-BA47-1069B92A73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Today begins with an idea students already earned.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AF678AC4-5D73-4651-878B-124C5D50E0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95400" y="2381250"/>
            <a:ext cx="9601200" cy="1733550"/>
          </a:xfrm>
          <a:prstGeom xmlns:a="http://schemas.openxmlformats.org/drawingml/2006/main" prst="roundRect">
            <a:avLst>
              <a:gd name="adj" fmla="val 6593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713B1623-6144-44F6-A7F1-1A281015B5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76400" y="2781300"/>
            <a:ext cx="8839200" cy="914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21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1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Variant interpretation combines clinical assertions, population frequency, molecular consequence, and evidence quality.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C63F1CD6-DD18-4644-B412-A26516B3CA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66950" y="4591050"/>
            <a:ext cx="765810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How does that idea help answer today's question?</a:t>
            </a:r>
          </a:p>
        </p:txBody>
      </p:sp>
    </p:spTree>
    <p:extLst>
      <p:ext uri="{BB962C8B-B14F-4D97-AF65-F5344CB8AC3E}">
        <p14:creationId xmlns:p14="http://schemas.microsoft.com/office/powerpoint/2010/main" val="1778202984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DEDA0B98-F7A2-4707-AEFA-3B850B8380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9C0421E-C7F1-4844-804B-51C62C17B4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6733A1C-03B6-4932-A1E6-055791DAF6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07 • DURABLE PRINCIPLE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4EC6333-F69D-47D0-BECA-FA52B9BEF3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1B26859-1DB8-4DB8-BA1D-52E5A4E9BE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Return to the four foundational truths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F4F0368-DA2F-40EF-B797-DF4488DCA2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highlighted truth is today's main lens.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7B3382AC-4A31-407C-8268-AB9C37C3D8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E9818995-3C20-4790-97FF-13E0DE047D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differentiate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7D38B264-5918-4777-BC8F-719468EC20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448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25887D69-72C6-4B52-8D96-9EFFC12AE3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38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sculpts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698ADE25-773E-4175-9A41-ED8E143063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5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1B5C5309-7935-49C1-8741-AC5C0CED13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96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move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6702943C-47B7-4844-B17F-1C765E4C2E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63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EF2EBBB8-CA61-40C4-BC05-1B5560582D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Development can go wrong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6BD605AB-0CEA-4B44-8177-08A1CC02AD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38500" y="4762500"/>
            <a:ext cx="5715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Today's lens: Development can go wrong</a:t>
            </a:r>
          </a:p>
        </p:txBody>
      </p:sp>
    </p:spTree>
    <p:extLst>
      <p:ext uri="{BB962C8B-B14F-4D97-AF65-F5344CB8AC3E}">
        <p14:creationId xmlns:p14="http://schemas.microsoft.com/office/powerpoint/2010/main" val="610873048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A266D626-F0CB-47E1-8CCB-BDBF0EC0D8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FB69841-84D6-4FEE-AAD5-F0B9E5EFFA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F8C3C78-E1E5-4C9D-9071-6AA5739D01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07 • VISUAL TAKE-HOME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02C09A6-FBD1-4E93-B988-2D2E201735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4/13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6A24AC8-9C2F-4669-A090-33B1B9961C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Today's 10-year takeaway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40792EF-9E28-4829-846A-552D4F2140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DNA variants change proteins in different ways, so variant type is evidence about mechanism, not a verdict by itself.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5001D28C-596A-4A06-90DC-EE16B84F94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428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ACD831F3-B63D-471E-A032-3AEBC94BDA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00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Observe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DE166CAB-E144-4F7C-BE3E-BA6A1BC6CE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152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CC5F5E4C-0820-4FFD-8D4F-D370C25016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47D4032F-CF9D-4A8A-B07A-5EBEE68DF1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29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labeled evidence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6B8E5F2C-DAAD-476A-B443-FB06D1E29A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581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035626E7-B3CA-4425-9931-EAEC9574BC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86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C32FF6CD-FB52-4C2D-8F73-4D05EA4FE6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58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2412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Make a bounded decision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765250E6-0F86-4E35-8135-92DB50754D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048000" y="4762500"/>
            <a:ext cx="60960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Say the takeaway aloud before the details begin.</a:t>
            </a:r>
          </a:p>
        </p:txBody>
      </p:sp>
    </p:spTree>
    <p:extLst>
      <p:ext uri="{BB962C8B-B14F-4D97-AF65-F5344CB8AC3E}">
        <p14:creationId xmlns:p14="http://schemas.microsoft.com/office/powerpoint/2010/main" val="1107971102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CF0B3F77-6DDC-4BF4-A047-9DCFD7987C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99A5E69-D34C-4237-91C4-D95164D5CD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BF1973E-BE6E-4C8E-99D0-89AA90CE76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07 • ANALOGY OBSERVE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56E320F-4186-4F7C-8E8C-8E4E734EE5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5/13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7FC881A-481D-4D8F-A893-BD8F59D90C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Study the picture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89C5A7C-53A2-411D-ABF4-8FD85626E2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Do not name the biology yet. Describe only what you see.</a:t>
            </a:r>
          </a:p>
        </p:txBody>
      </p:sp>
      <p:pic>
        <p:nvPicPr>
          <p:cNvPr id="1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e10d705e2c24f46"/>
          <a:srcRect xmlns:a="http://schemas.openxmlformats.org/drawingml/2006/main" l="0" t="14754" r="0" b="14754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3190875" y="1905000"/>
            <a:ext cx="58102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</p:spTree>
    <p:extLst>
      <p:ext uri="{BB962C8B-B14F-4D97-AF65-F5344CB8AC3E}">
        <p14:creationId xmlns:p14="http://schemas.microsoft.com/office/powerpoint/2010/main" val="1830253078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41E0EFFA-B337-42B5-984E-FA9E9DCEF8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B69B1F3-CD56-471A-B633-52B74280CE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3F7B123-934B-4663-8AD0-1CD788E794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07 • ANALOGY QUESTIONS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C051537-F107-4F9E-9A19-91C3AB46DC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6/13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14E88AE-FCF8-4292-8273-72CAA17E2F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does the picture make you notice?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937C1AC-2390-42BB-B239-D453074A59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Edit one instruction manual four different ways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10f0952091c410f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000875" y="1809750"/>
            <a:ext cx="40957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A66615B1-4F1A-4992-A8CF-D1BC1EFCB3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95262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64F3D85C-3807-4786-8D62-5BAE74A4FC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09550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FA1B670D-35AD-4657-87E9-142F931E20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40982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Which edit changes one item but keeps the rest?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982E60B3-8886-4EB2-854C-DA878C91DC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238500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95D4FA4D-4031-40B3-A36D-D3E75EC2D0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381375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94ED4D54-462F-42EA-9679-5175A05D28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695700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Which edit stops the message early?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3D0DCFB4-806F-4914-A977-CB46F8CA73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52437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974E6B35-64F8-4210-A4BC-D58659FF66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66725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QUESTION 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E5F50FCE-E974-4550-85EB-3ED4F4D573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98157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Which edit shifts every group after it?</a:t>
            </a:r>
          </a:p>
        </p:txBody>
      </p:sp>
    </p:spTree>
    <p:extLst>
      <p:ext uri="{BB962C8B-B14F-4D97-AF65-F5344CB8AC3E}">
        <p14:creationId xmlns:p14="http://schemas.microsoft.com/office/powerpoint/2010/main" val="24822534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6214F651-A693-40A2-9799-8819D92F2C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667DB48-9A8A-40B0-A8FC-136A8723BF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A1ACEC4-98E1-4917-9F0C-49DF52A790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07 • STUDENT RULES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840F313-61AC-49D9-BF8E-F34FF77698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7/13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0C8E0E9-5155-4CF5-AB0C-B788691A6F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Turn your observations into rules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A90A000-E7BD-420E-8535-5F989D3BBB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Write the rule in plain language before the biological vocabulary appears.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2F41C04D-187D-4C0E-BFF1-BED1999D8E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5F3779CE-55F7-477D-B3D9-8388F38224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C7886EB8-1860-4C73-AB30-0D3712334A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Missense swaps one amino acid.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B58F3AC9-1627-4099-AF4E-8DD75278D5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7FC23386-1C0C-438F-832D-1896B94BEB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RULE 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55B1934F-1BAC-42E8-8972-E5746157C7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Nonsense and frameshift variants can truncate protein.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A04F5014-B50B-4879-B97E-B453D73A9C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791C6C1A-78D6-49E9-90EE-665268F17B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3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3961EB75-CB82-473A-86B8-5863F3D81D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Splice variants can change which RNA sections remain.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40222B1D-75B9-4ACF-BDEE-DBA9552406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33500" y="4762500"/>
            <a:ext cx="9525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12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Where the analogy stops: Protein consequences depend on location and biology, not only the editing label.</a:t>
            </a:r>
          </a:p>
        </p:txBody>
      </p:sp>
    </p:spTree>
    <p:extLst>
      <p:ext uri="{BB962C8B-B14F-4D97-AF65-F5344CB8AC3E}">
        <p14:creationId xmlns:p14="http://schemas.microsoft.com/office/powerpoint/2010/main" val="1601942648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44738A69-16D8-4C24-BB5B-AEAC40C2AF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F42685F-95C7-4263-B077-15CBDF1B01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043768D-03D4-4068-B27E-11C2FBDE20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07 • BIOLOGY EXAMPLE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8514F1A-165E-45B5-B23B-7F154901FC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8/13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27E6D85-C7C7-4190-880E-DF995DBC88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Translate four IRF6 variant types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1959E3B-B4B3-43E1-A7C3-1F8BAD1590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the same rules on a real biomedical question.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db747d3b6634ded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953250" y="1733550"/>
            <a:ext cx="4191000" cy="4191000"/>
          </a:xfrm>
          <a:prstGeom xmlns:a="http://schemas.openxmlformats.org/drawingml/2006/main" prst="roundRect">
            <a:avLst>
              <a:gd name="adj" fmla="val 2727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9F125315-FA99-4EA5-A04A-F2B9E658BA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866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3D835E95-BA78-43CE-92D8-2033A7E33B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009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GEN07-E1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23DEFFCC-3995-4003-AB91-A03E9F53EE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324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 missense variant replaces one amino acid.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01D25520-418B-4439-8D34-0B437A28A3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2004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BB00A214-4FB9-4DC0-BB29-B098D5E38D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3432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GEN07-E2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F9D9CF22-085F-470B-B56C-2F1F6A9CFC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6576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 nonsense or frameshift variant can create a premature stop.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F200A4B1-C94D-4A43-B70D-B0C19C7862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33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688CB3B0-F566-4C63-B94F-DBC4615228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676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GEN07-E3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183337AD-0B15-43F6-B4EB-2F7AB63D2D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991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 splice-site variant can alter exon joining.</a:t>
            </a:r>
          </a:p>
        </p:txBody>
      </p:sp>
    </p:spTree>
    <p:extLst>
      <p:ext uri="{BB962C8B-B14F-4D97-AF65-F5344CB8AC3E}">
        <p14:creationId xmlns:p14="http://schemas.microsoft.com/office/powerpoint/2010/main" val="1140856618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663261CC-9DBD-4B6C-B44B-857CB2FD5D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3A7F8AA-67D0-4430-8F90-A1F464D3EB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D5D6AE6-A3A3-4CA5-B457-6D0DA8F0EA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07 • ANALOGY BIOLOGY MAP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C6E3A93-CED9-40C7-833A-547DD3B604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9/13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58E29B4-0F69-4832-8E61-2C71B2487C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Map the analogy onto the biology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9B1A946-689A-487F-9013-C639019EFB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relationship stays the same even when the vocabulary changes.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69F476CD-664A-4193-9982-8CC66034B7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21431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143F1012-1095-41B3-9555-C7F6F26650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23431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Swapped word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A694EE90-A7F4-42AD-BEFF-544AFC96D3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24098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DE952328-1D92-486E-8466-8C6242B873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21431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996A5AA9-99E3-4B7D-8C79-4511E3E576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22860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Missense variant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50C4175E-912E-48D7-A1C0-0BF1AEDA83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338137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6041F798-7F83-4575-9E8F-A74AA640C3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358140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Early period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3A8D25B4-4769-4FB1-9B66-65B25F8BE0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64807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C95F66B4-4577-4E74-9032-CDA8F9E021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338137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3B923AB1-0C85-477B-9C98-7A11076059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352425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Nonsense variant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6B8D9197-5699-4283-BEB8-4BE82207D3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46196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5A42538F-1F98-497B-92F2-63C6C81F72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48196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Shifted spacing or page join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BFBADCDF-17C4-4C1C-9123-0722D8C132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48863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57DA745F-DD7B-4667-8434-3C11471C85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46196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0F91B105-AA1D-439A-B926-7828AF2588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47625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Frameshift or splice-site variant</a:t>
            </a:r>
          </a:p>
        </p:txBody>
      </p:sp>
    </p:spTree>
    <p:extLst>
      <p:ext uri="{BB962C8B-B14F-4D97-AF65-F5344CB8AC3E}">
        <p14:creationId xmlns:p14="http://schemas.microsoft.com/office/powerpoint/2010/main" val="1178914745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0CF96C9C-8BAA-419C-BFFC-F5F95F6250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FA4BD99-5E16-47A3-8316-AE91D4AE11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84488B1-7614-40D4-8193-26F101AC97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07 • CONCRETE DECISION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18D5A02-5FB4-4891-889A-BA40261910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10/13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092081D-5577-4002-9604-0069675EE6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Your team has to make a call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FB117F1-88F7-447C-B64B-7471E59B22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You are annotating three IRF6 lab reports.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FAF8E3D2-DC01-48F2-B6B5-E1A27BE67D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714500"/>
            <a:ext cx="10858500" cy="952500"/>
          </a:xfrm>
          <a:prstGeom xmlns:a="http://schemas.openxmlformats.org/drawingml/2006/main" prst="roundRect">
            <a:avLst>
              <a:gd name="adj" fmla="val 120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432C8F8D-E8AD-48BF-8B05-6C89639B98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1924050"/>
            <a:ext cx="103632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Report A is missense, B is an early nonsense, and…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F22336D2-45C4-4F69-8852-F969F43BA6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43599CC1-6C99-4C69-A3E0-E7A1D683A5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C04086F3-A6CD-4E1E-9A43-141BFB5DEF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Predict different possible consequences and request location-specific…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FB14EC7F-ACE8-471D-A4BD-14A61872CB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5770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07A7A395-7746-4928-AB95-9C1C22DF0E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B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12EF14CD-6587-42E4-95FD-914A73CCB7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Call all three identical.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9E0E8144-E6A9-4E36-BD96-32613FC09B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EC284C75-FE24-4A37-AFDC-6745C55332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C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8B4DFF0B-B9BC-4CAA-A05D-C447D983EC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Call every missense benign.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420302FE-EEF3-43A2-B250-E6D96323A7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14500" y="5048250"/>
            <a:ext cx="8763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Choose the annotation strategy and cite two distinct…</a:t>
            </a:r>
          </a:p>
        </p:txBody>
      </p:sp>
    </p:spTree>
    <p:extLst>
      <p:ext uri="{BB962C8B-B14F-4D97-AF65-F5344CB8AC3E}">
        <p14:creationId xmlns:p14="http://schemas.microsoft.com/office/powerpoint/2010/main" val="966687863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226BA83F-65BA-4EB0-9877-A30E27038C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7A89F7D-328A-41EE-8AF7-D7358B08A4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E9B49FB-BC74-4DB6-980E-CC56751CC6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07 • DECISION DEFENSE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D0C47DB-B4C1-47F1-AF19-8A221B147E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F88680B-A326-468F-B804-7DBCCE3757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Defend the strongest evidence-based decision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BEC8EB1-B141-47B4-8769-B5484B43E4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Pause before revealing this slide. A claim is only as strong as its evidence and limits.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B70E62FE-6316-404B-8349-7691787EBE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095500"/>
            <a:ext cx="10287000" cy="1143000"/>
          </a:xfrm>
          <a:prstGeom xmlns:a="http://schemas.openxmlformats.org/drawingml/2006/main" prst="roundRect">
            <a:avLst>
              <a:gd name="adj" fmla="val 100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43D0F427-6614-4ABE-B7CE-B3DC9F0B3A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38250" y="2381250"/>
            <a:ext cx="97155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725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Predict different possible consequences and request location-specific evidence.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3067461A-4BBD-4C71-B7A3-F46EC4E1EF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43000" y="3714750"/>
            <a:ext cx="40957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EEC0A1F7-7234-4407-AAEE-FE236074C0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3857625"/>
            <a:ext cx="3752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EVIDENCE TO CITE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5A375EC5-5BCB-4729-BD6D-CB67C9251C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4171950"/>
            <a:ext cx="37528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GEN07-E1 + GEN07-E2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643AFAD7-EF9A-4821-B8B0-D9D5B2F6E0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714750"/>
            <a:ext cx="54292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9A921C8D-B83B-41CD-AC7D-B138F30BD5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3857625"/>
            <a:ext cx="5086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CLAIM CEILING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69AE4F5A-888B-4AA1-BFFC-1377CA2DED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4171950"/>
            <a:ext cx="50863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You may predict molecular consequences. You may not classify pathogenicity from variant type alone.</a:t>
            </a:r>
          </a:p>
        </p:txBody>
      </p:sp>
    </p:spTree>
    <p:extLst>
      <p:ext uri="{BB962C8B-B14F-4D97-AF65-F5344CB8AC3E}">
        <p14:creationId xmlns:p14="http://schemas.microsoft.com/office/powerpoint/2010/main" val="981232778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FF52312E-E007-4955-9D57-CB2EEEEB6A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6D0C447-2485-463D-AA6E-8671EA172C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D4BBC12-9947-4078-B4B7-33DB45562B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07 • EXIT AND NEXT UNLOCK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19CD512-3329-4ACA-881E-BF8D53B755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F4A8B5B-07E3-4809-BD14-9172B044A1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Leave with the idea. Enter with the next question.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D877DA3-CB8C-4C65-88FE-67DE3F962F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E5216B1D-612C-46F5-AA38-3863C8AD19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TODAY'S EXIT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11B94D6D-5BC3-4225-9ABA-B6B891B892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DNA variants change proteins in different ways, so variant type is evidence about mechanism, not a verdict by…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59AA1959-B7EB-4D35-812C-EA7FA288C1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24625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D50CD986-4973-4684-8DD3-4CDA08DC94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NEXT UNLOCK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FAA0718A-A223-49C4-9CD2-DB588BCB98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We can sort IRF6 typos by type. But IRF6 causes two different diseases, a milder one and a…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55E2644C-4553-4B06-A3C5-28C5C734AC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571750" y="4857750"/>
            <a:ext cx="70485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today's takeaway as evidence when the next lesson begins.</a:t>
            </a:r>
          </a:p>
        </p:txBody>
      </p:sp>
    </p:spTree>
    <p:extLst>
      <p:ext uri="{BB962C8B-B14F-4D97-AF65-F5344CB8AC3E}">
        <p14:creationId xmlns:p14="http://schemas.microsoft.com/office/powerpoint/2010/main" val="528193848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D4203DEA-85FC-45F5-AAAB-418DA6808B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5635C73-CBB4-434E-9A5B-E8A2AE7108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91D41C5-9A63-4304-81F0-DB2D0F45D1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07 • SOURCES AND ALIGNMENT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2DC6BEE-D40E-45EA-84C4-3D8FA25AB7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F460E3A-3BFE-4483-9CB2-030711233C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Evidence behind today's lesson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83015EE-D3BA-4F2C-9513-E255B236A9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Required reasoning stays inside the lesson. These sources support the explainer and are optional for students.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BD0A19E9-C467-402C-B338-A066A35207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2047875"/>
            <a:ext cx="7239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rmAutofit fontScale="100000"/>
          </a:bodyPr>
          <a:lstStyle xmlns:a="http://schemas.openxmlformats.org/drawingml/2006/main"/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Leslie EJ, et al. 2012. IRF6 variants in VWS and PPS. Genet Med. [PMID:23154523]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Kondo S, et al. 2002. IRF6 mutations cause VWS and PPS. Nat Genet. [PMID:12219090]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EB605F88-BBC8-4A22-BD05-BF6544B599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2143125"/>
            <a:ext cx="3048000" cy="1619250"/>
          </a:xfrm>
          <a:prstGeom xmlns:a="http://schemas.openxmlformats.org/drawingml/2006/main" prst="roundRect">
            <a:avLst>
              <a:gd name="adj" fmla="val 705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3C3A6D94-4CF0-4693-9CA6-69EFE8CC55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286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PLTW CONNECTION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F4354C8F-6D04-45E8-AC7F-C20F5DFC94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600325"/>
            <a:ext cx="2705100" cy="1028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Unit 2 How to Screen Your Genes, 2.1 Genetic Testing and Screening • How a DNA change alters a protein (PBS overlap)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3CB3605B-9F31-4A65-9588-936CF1361C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4048125"/>
            <a:ext cx="3048000" cy="1219200"/>
          </a:xfrm>
          <a:prstGeom xmlns:a="http://schemas.openxmlformats.org/drawingml/2006/main" prst="roundRect">
            <a:avLst>
              <a:gd name="adj" fmla="val 9375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AFA3A8F6-8ABA-4684-8130-27BC2AC975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191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INTEGRITY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C2A2475D-993F-4C94-AB44-162666CBB9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505325"/>
            <a:ext cx="2705100" cy="628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9855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Composite case. Illustration, not clinical photography. No outside lookup is required.</a:t>
            </a:r>
          </a:p>
        </p:txBody>
      </p:sp>
    </p:spTree>
    <p:extLst>
      <p:ext uri="{BB962C8B-B14F-4D97-AF65-F5344CB8AC3E}">
        <p14:creationId xmlns:p14="http://schemas.microsoft.com/office/powerpoint/2010/main" val="674591002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2026-07-11T02:02:39.7990000Z</dcterms:created>
  <dcterms:modified xsi:type="dcterms:W3CDTF">2026-07-11T02:02:39.7990000Z</dcterms:modified>
</coreProperties>
</file>