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0239dcca69744b8" /><Relationship Type="http://schemas.openxmlformats.org/officeDocument/2006/relationships/extended-properties" Target="/docProps/app.xml" Id="R47ab8f752a6646aa" /><Relationship Type="http://schemas.openxmlformats.org/officeDocument/2006/relationships/officeDocument" Target="/ppt/presentation.xml" Id="Rd209be666ea1432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b29335ffcc645e9"/>
  </p:sldMasterIdLst>
  <p:notesMasterIdLst>
    <p:notesMasterId xmlns:r="http://schemas.openxmlformats.org/officeDocument/2006/relationships" r:id="R063ab984bb7049af"/>
  </p:notesMasterIdLst>
  <p:sldIdLst>
    <p:sldId xmlns:r="http://schemas.openxmlformats.org/officeDocument/2006/relationships" id="256" r:id="R17c90cbce91a4b1e"/>
    <p:sldId xmlns:r="http://schemas.openxmlformats.org/officeDocument/2006/relationships" id="257" r:id="Rea369a13048f469c"/>
    <p:sldId xmlns:r="http://schemas.openxmlformats.org/officeDocument/2006/relationships" id="258" r:id="R466994bdd7c84228"/>
    <p:sldId xmlns:r="http://schemas.openxmlformats.org/officeDocument/2006/relationships" id="259" r:id="R03e4ecd3435449b2"/>
    <p:sldId xmlns:r="http://schemas.openxmlformats.org/officeDocument/2006/relationships" id="260" r:id="R29bccbd98c1447fc"/>
    <p:sldId xmlns:r="http://schemas.openxmlformats.org/officeDocument/2006/relationships" id="261" r:id="R887bdcccfae84678"/>
    <p:sldId xmlns:r="http://schemas.openxmlformats.org/officeDocument/2006/relationships" id="262" r:id="R34a86fba11db4460"/>
    <p:sldId xmlns:r="http://schemas.openxmlformats.org/officeDocument/2006/relationships" id="263" r:id="R8cb7d937630c444e"/>
    <p:sldId xmlns:r="http://schemas.openxmlformats.org/officeDocument/2006/relationships" id="264" r:id="R6dda74c4660c4766"/>
    <p:sldId xmlns:r="http://schemas.openxmlformats.org/officeDocument/2006/relationships" id="265" r:id="R06d7f293b4934c68"/>
    <p:sldId xmlns:r="http://schemas.openxmlformats.org/officeDocument/2006/relationships" id="266" r:id="Rd46e3ec8cfb54ae7"/>
    <p:sldId xmlns:r="http://schemas.openxmlformats.org/officeDocument/2006/relationships" id="267" r:id="Rbff59c5039e449cc"/>
    <p:sldId xmlns:r="http://schemas.openxmlformats.org/officeDocument/2006/relationships" id="268" r:id="Re1dfe3ba0a5146e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77053086b924eb6" /><Relationship Type="http://schemas.openxmlformats.org/officeDocument/2006/relationships/slideMaster" Target="/ppt/slideMasters/slideMaster1.xml" Id="Rfb29335ffcc645e9" /><Relationship Type="http://schemas.openxmlformats.org/officeDocument/2006/relationships/notesMaster" Target="/ppt/notesMasters/notesMaster1.xml" Id="R063ab984bb7049af" /><Relationship Type="http://schemas.openxmlformats.org/officeDocument/2006/relationships/presProps" Target="/ppt/presProps.xml" Id="Rc8823ad025964fb5" /><Relationship Type="http://schemas.openxmlformats.org/officeDocument/2006/relationships/tableStyles" Target="/ppt/tableStyles.xml" Id="R079566abe7e34c15" /><Relationship Type="http://schemas.openxmlformats.org/officeDocument/2006/relationships/slide" Target="/ppt/slides/slide1.xml" Id="R17c90cbce91a4b1e" /><Relationship Type="http://schemas.openxmlformats.org/officeDocument/2006/relationships/slide" Target="/ppt/slides/slide2.xml" Id="Rea369a13048f469c" /><Relationship Type="http://schemas.openxmlformats.org/officeDocument/2006/relationships/slide" Target="/ppt/slides/slide3.xml" Id="R466994bdd7c84228" /><Relationship Type="http://schemas.openxmlformats.org/officeDocument/2006/relationships/slide" Target="/ppt/slides/slide4.xml" Id="R03e4ecd3435449b2" /><Relationship Type="http://schemas.openxmlformats.org/officeDocument/2006/relationships/slide" Target="/ppt/slides/slide5.xml" Id="R29bccbd98c1447fc" /><Relationship Type="http://schemas.openxmlformats.org/officeDocument/2006/relationships/slide" Target="/ppt/slides/slide6.xml" Id="R887bdcccfae84678" /><Relationship Type="http://schemas.openxmlformats.org/officeDocument/2006/relationships/slide" Target="/ppt/slides/slide7.xml" Id="R34a86fba11db4460" /><Relationship Type="http://schemas.openxmlformats.org/officeDocument/2006/relationships/slide" Target="/ppt/slides/slide8.xml" Id="R8cb7d937630c444e" /><Relationship Type="http://schemas.openxmlformats.org/officeDocument/2006/relationships/slide" Target="/ppt/slides/slide9.xml" Id="R6dda74c4660c4766" /><Relationship Type="http://schemas.openxmlformats.org/officeDocument/2006/relationships/slide" Target="/ppt/slides/slide10.xml" Id="R06d7f293b4934c68" /><Relationship Type="http://schemas.openxmlformats.org/officeDocument/2006/relationships/slide" Target="/ppt/slides/slide11.xml" Id="Rd46e3ec8cfb54ae7" /><Relationship Type="http://schemas.openxmlformats.org/officeDocument/2006/relationships/slide" Target="/ppt/slides/slide12.xml" Id="Rbff59c5039e449cc" /><Relationship Type="http://schemas.openxmlformats.org/officeDocument/2006/relationships/slide" Target="/ppt/slides/slide13.xml" Id="Re1dfe3ba0a5146e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5ffed008e7b48d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e5ddc2643204857" /><Relationship Type="http://schemas.openxmlformats.org/officeDocument/2006/relationships/notesMaster" Target="/ppt/notesMasters/notesMaster1.xml" Id="R722c3b3cce5f42c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9cbb368ed954573" /><Relationship Type="http://schemas.openxmlformats.org/officeDocument/2006/relationships/notesMaster" Target="/ppt/notesMasters/notesMaster1.xml" Id="R47f1fd2e01d241c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269d5ddeb834efb" /><Relationship Type="http://schemas.openxmlformats.org/officeDocument/2006/relationships/notesMaster" Target="/ppt/notesMasters/notesMaster1.xml" Id="Rc203ef0342b64fb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cf5a47759234246" /><Relationship Type="http://schemas.openxmlformats.org/officeDocument/2006/relationships/notesMaster" Target="/ppt/notesMasters/notesMaster1.xml" Id="Rc62c64465da54b7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ed64fe76f754c0e" /><Relationship Type="http://schemas.openxmlformats.org/officeDocument/2006/relationships/notesMaster" Target="/ppt/notesMasters/notesMaster1.xml" Id="R00e5476996bb425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e19b86262d64d3c" /><Relationship Type="http://schemas.openxmlformats.org/officeDocument/2006/relationships/notesMaster" Target="/ppt/notesMasters/notesMaster1.xml" Id="Rad1c49d501d041a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0ace254decb4d35" /><Relationship Type="http://schemas.openxmlformats.org/officeDocument/2006/relationships/notesMaster" Target="/ppt/notesMasters/notesMaster1.xml" Id="Rd9c37ae915ce4ae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1ac3e8a0a44361" /><Relationship Type="http://schemas.openxmlformats.org/officeDocument/2006/relationships/notesMaster" Target="/ppt/notesMasters/notesMaster1.xml" Id="R85156c9c3a134cc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b393c7dd384686" /><Relationship Type="http://schemas.openxmlformats.org/officeDocument/2006/relationships/notesMaster" Target="/ppt/notesMasters/notesMaster1.xml" Id="R4709882bb1824dc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f16f14c06cb4140" /><Relationship Type="http://schemas.openxmlformats.org/officeDocument/2006/relationships/notesMaster" Target="/ppt/notesMasters/notesMaster1.xml" Id="R6b58b07399774bc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fb4644825c04016" /><Relationship Type="http://schemas.openxmlformats.org/officeDocument/2006/relationships/notesMaster" Target="/ppt/notesMasters/notesMaster1.xml" Id="R27838db5c1c441f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1bf1566160b461a" /><Relationship Type="http://schemas.openxmlformats.org/officeDocument/2006/relationships/notesMaster" Target="/ppt/notesMasters/notesMaster1.xml" Id="Rb997dbe8424b40c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ad1b5af2d71420e" /><Relationship Type="http://schemas.openxmlformats.org/officeDocument/2006/relationships/notesMaster" Target="/ppt/notesMasters/notesMaster1.xml" Id="R03dab67194134d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4b30050aa1c46c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a049325c7c541ca" /><Relationship Type="http://schemas.openxmlformats.org/officeDocument/2006/relationships/slideLayout" Target="/ppt/slideLayouts/slideLayout1.xml" Id="Rdca695819779482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ca695819779482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71c30f20dc4126" /><Relationship Type="http://schemas.openxmlformats.org/officeDocument/2006/relationships/image" Target="/ppt/media/image.bin" Id="R139ce767ca3f4eda" /><Relationship Type="http://schemas.openxmlformats.org/officeDocument/2006/relationships/notesSlide" Target="/ppt/notesSlides/notesSlide1.xml" Id="R2b8a73414e0749a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fa6b166c074a43" /><Relationship Type="http://schemas.openxmlformats.org/officeDocument/2006/relationships/notesSlide" Target="/ppt/notesSlides/notesSlide2.xml" Id="Rdfec0caa7e364bd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134c9c27dd42d6" /><Relationship Type="http://schemas.openxmlformats.org/officeDocument/2006/relationships/notesSlide" Target="/ppt/notesSlides/notesSlide3.xml" Id="R231c8678e1f041c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88b25da86d4425" /><Relationship Type="http://schemas.openxmlformats.org/officeDocument/2006/relationships/notesSlide" Target="/ppt/notesSlides/notesSlide4.xml" Id="R49f295ce26b648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cfb654bded4f99" /><Relationship Type="http://schemas.openxmlformats.org/officeDocument/2006/relationships/image" Target="/ppt/media/image2.bin" Id="R5526c3799f0a4825" /><Relationship Type="http://schemas.openxmlformats.org/officeDocument/2006/relationships/notesSlide" Target="/ppt/notesSlides/notesSlide5.xml" Id="R6b58b975a68e4f0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c4d1ac75264fe1" /><Relationship Type="http://schemas.openxmlformats.org/officeDocument/2006/relationships/image" Target="/ppt/media/image3.bin" Id="R6c90dfb1a2174886" /><Relationship Type="http://schemas.openxmlformats.org/officeDocument/2006/relationships/notesSlide" Target="/ppt/notesSlides/notesSlide6.xml" Id="R1d94c0db64164a9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ec51d0754d4d82" /><Relationship Type="http://schemas.openxmlformats.org/officeDocument/2006/relationships/notesSlide" Target="/ppt/notesSlides/notesSlide7.xml" Id="R96caa1bb97894f3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9e798f8ee74edd" /><Relationship Type="http://schemas.openxmlformats.org/officeDocument/2006/relationships/image" Target="/ppt/media/image4.bin" Id="Rb352068078bf4845" /><Relationship Type="http://schemas.openxmlformats.org/officeDocument/2006/relationships/notesSlide" Target="/ppt/notesSlides/notesSlide8.xml" Id="Rddacd65ccaec465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ba1374673544cf" /><Relationship Type="http://schemas.openxmlformats.org/officeDocument/2006/relationships/notesSlide" Target="/ppt/notesSlides/notesSlide9.xml" Id="R138d7813882548c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f87a4a68b44aa3" /><Relationship Type="http://schemas.openxmlformats.org/officeDocument/2006/relationships/notesSlide" Target="/ppt/notesSlides/notesSlide10.xml" Id="R20db14ae86614bc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a5ccad2237492f" /><Relationship Type="http://schemas.openxmlformats.org/officeDocument/2006/relationships/notesSlide" Target="/ppt/notesSlides/notesSlide11.xml" Id="R4c6652633c224a6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c55bad3b7e45d7" /><Relationship Type="http://schemas.openxmlformats.org/officeDocument/2006/relationships/notesSlide" Target="/ppt/notesSlides/notesSlide12.xml" Id="R84d7bf6642174d2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6a48df75d74ffb" /><Relationship Type="http://schemas.openxmlformats.org/officeDocument/2006/relationships/notesSlide" Target="/ppt/notesSlides/notesSlide13.xml" Id="R63e3dcbd26694e4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202B0FC-E533-49A2-9353-E528F6D74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6894A8-1443-44CC-8A97-C0CD6B2BE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E769DD-4238-4321-989E-05925316F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AE47B0-951F-43F0-A186-AEEFDDBF3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EC3367-3AC5-48C0-BFC7-8F24775CA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It Run in Families Like a Single Gene?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74699B-A7C2-44F9-BA73-C3CFF02C3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Does Mateo's isolated cleft fit clean single-gene (dominant) transmission, or something else?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D73DD55-520C-403E-9F06-F9D866E54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Most isolated clefts fit a multifactorial threshold model in which many small influences add to risk.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9ce767ca3f4ed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2317063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A3E2CED-2526-43AD-95EC-9CA2E2934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5569B1-EB33-47CD-999D-263EA6A88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E2A59A-76A9-46E0-AF9D-C327604BE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59F37B-D463-4C76-9304-78CC16048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3DF065-155E-47F7-AE0F-4A3D75EDC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D35BE1-024B-44B7-8E57-16B03E056A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96B7EB-E6AB-44B2-B428-13262C9F8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922BE1-7CFB-472E-BC12-DA6889DF4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syndrome claim requires a repeatable pattern of features, not a cleft plus a familiar gene name.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8EEE299-1ACD-4C97-AFFD-4D5D5625F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213251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505C79-EB26-4BF6-8E84-87D28C5FF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137D73-95D1-4DBB-B0B9-191F673D1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F21FCC-4788-4F89-99FF-6FA44D934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2389F7-6A3C-48D1-8B97-C42A1A07A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369A53-CB83-4B90-8B25-28D228061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BC676B-0F6D-48E7-80A5-2029D6CDB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287C25E-6151-4BDF-8118-71BC4A29E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3B4FB1-940C-4D3C-B72F-ECA3BA258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7C5794D-92ED-490E-B174-B7DF30D60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B9FB0F-BD94-42F6-B47B-162F50360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C13F3F-5617-41E9-B0C4-FDC62A9A2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450C5E-0115-4369-8DD0-0A157FF34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0233F9B-7D2E-4FF5-87E8-7A7634248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26DC540-3E1F-4E88-8AB4-2D6526DAE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782EFFD-96D3-4E1C-9CEC-1AC1C74B24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67896419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6D1638-C384-476B-A1B9-D71CBB8F6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6E233C-8396-498D-A7B6-2A456BD66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1490C1-F203-4097-B98C-525D769D3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DF5980-E269-4996-A7A4-D97BBBD1F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2FFADD-A0B4-4CA0-A4FC-E8A7D29A0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52A55E-0A51-4082-B644-69FDD04E7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Most isolated clefts fit a multifactorial threshold model in which many small influences add to risk.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D33DCF-4017-47A6-B9CE-8DC3B777A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2683EC1-70EF-4B9F-B0CD-7FFF32C3A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8DEF9E9-DF82-455B-89AF-C31DAC98B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4D09BD-BCCB-49F3-B148-9F22EB4A4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0051EB-57B5-4207-B378-F5D502987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7B2E702-E7A4-4A5D-8746-73134B04A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917579C-B887-460A-8373-CB2F90C25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B14CBE-9232-40D1-B1B5-0F3F156BA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772797-A14E-4FFA-861F-CFE27704D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2414953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129460-223A-488F-BBFA-7E7623B8D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B5B649-F1AD-485C-9A22-01BEA2D14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38635E-0E85-4E53-9BA8-4EF3204C8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8B4D53-DDB7-4983-8166-45C038A65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7CBDD4-7CBD-4F01-B180-D20E13493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9F9CC0-C656-4C7A-B427-DD5E87E26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26c3799f0a4825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13799570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8C0BBE-AD0C-4CB1-ACEB-AB43524CD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6BA7B8-E3E2-415E-BB6A-F7F15E132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DD59A6-9FCF-412F-B4D2-2B4A205F6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1174F6-A710-444B-8119-99DD5A2F3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DB12A3-6DE2-4EF3-A7DB-13DC74989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BD112D-C7BB-46C4-BF2D-C681C46C5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Several weights tip a balanced scale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90dfb1a217488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CDB56B-B0D9-402A-8E95-51A0EFD26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6A274C5-A95C-41AF-8757-FD13DCF4D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A7A221A-3857-41A8-8E7C-544D596BE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one small weight tip the scale by itself?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155CD6-BD84-47B3-AE7C-B7E2411E8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8D48770-4046-4B4F-9B74-88DF71D6E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867CE4-6B3D-4E5D-9A83-1FF9EB1FA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two people carry different combinations?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57A1032-A6F1-413A-918A-E14E12EE1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B0DDB3E-5562-43B6-92F5-4EA844DA2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9DE68DC-856C-486B-9764-6B5BC583E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changes when the total crosses the line?</a:t>
            </a:r>
          </a:p>
        </p:txBody>
      </p:sp>
    </p:spTree>
    <p:extLst>
      <p:ext uri="{BB962C8B-B14F-4D97-AF65-F5344CB8AC3E}">
        <p14:creationId xmlns:p14="http://schemas.microsoft.com/office/powerpoint/2010/main" val="164607926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391A290-9363-408A-9A33-25466AEE7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38071B-F3B0-4136-9ABE-C94168563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21DC43-F31F-4641-9BD7-89E94AD44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BA1B3A-F866-4020-83C5-F25AB6264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28C791-F740-4C37-930B-251173DA6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872D77-B2F2-4881-9C07-854B556E7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5EE964-E441-4ADF-BF7C-59EAB0750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F630BC-00AC-4ED0-9CC1-710B841DF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A2C764-3FFF-4104-9CA9-05C19F38E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Add multiple small contributions.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8972DA-3B73-402F-95E7-851462733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99E4AF-E5DB-49B3-A1A7-52D4C3C7F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CE56C6-B9FB-4A57-AED5-CFDBEF751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Risk and outcome are not the same thing.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DAED126-129B-4A1B-B434-6A14C9288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3FA01E0-4268-48AD-8AF7-0375FBF2A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ED7C79-49DD-49A9-ACCC-77A8482F7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Crossing a threshold can produce a yes-or-no anatomy from graded liability.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F0584F-2B62-42F4-B49E-9F124DEBC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Biological liability cannot be measured as literal weights in one person.</a:t>
            </a:r>
          </a:p>
        </p:txBody>
      </p:sp>
    </p:spTree>
    <p:extLst>
      <p:ext uri="{BB962C8B-B14F-4D97-AF65-F5344CB8AC3E}">
        <p14:creationId xmlns:p14="http://schemas.microsoft.com/office/powerpoint/2010/main" val="109091193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FB0214-BBE7-4BF5-8BAF-4E53335D8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6B57C3-4679-4EE4-AB63-E55E8B627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9B7D67-AC81-45F9-AEB4-BD89C6121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7E77BD7-B65E-44C3-8BEE-F7CF790E3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20FA84-E962-4DD2-A21A-799470B87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Model isolated cleft as multifactorial liability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5E14CD-E6E5-407C-935B-429A0C1B9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52068078bf484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7F5BF0-25AC-4826-BEA2-306161D67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D2CF6A-A039-40B4-A86F-D6AE6FE0A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D4D0DC-36B3-4528-A59C-3E60F29B3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pedigree does not show clean vertical transmission.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19AAC5-E898-4DDD-A4F8-904F79D64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7B5889-8D35-4980-81A3-3965FB29B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64DABCE-2C7E-4F18-8F90-0B214DE73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Isolated cleft risk is influenced by many genetic loci and non-genetic factors.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3D7335-2851-492F-A3F6-4F69EDBF9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317F95-73B0-4AB8-B51C-53B57F842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252359B-00D1-453F-85E9-646A3F160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person can carry risk factors without developing a cleft.</a:t>
            </a:r>
          </a:p>
        </p:txBody>
      </p:sp>
    </p:spTree>
    <p:extLst>
      <p:ext uri="{BB962C8B-B14F-4D97-AF65-F5344CB8AC3E}">
        <p14:creationId xmlns:p14="http://schemas.microsoft.com/office/powerpoint/2010/main" val="120301664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B6A1B78-A9AB-440E-A6B4-C61AE9F50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A6AA4F-4729-4AB7-A5C2-B766A1B74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F4D3B6-533A-4F0D-9281-BC2F6F281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3A369B-1280-4AE4-A83A-68FC4514F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F78560-819C-4FEF-A3C9-93F5E858A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607685-A4A9-4CB3-9C93-03DE7C3D0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190BF2-577F-41CB-91C7-912F2BAB8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E599CA-AA35-4E3B-B9E7-FA724FF1E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weights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D08AD9-A810-4CAE-9771-C8F0AF795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C7F9C58-DCDB-4A84-8EC2-8D8554656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8545F5-6E31-4CFB-A631-9C84E71ED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Risk alleles and environmental factors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DC77D4-3129-47F7-95B7-84851A53B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3D23F2-3F3D-40CF-88E4-32F12E74C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Scale total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486BFF-078A-45A7-B582-5F8CF5E2B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5EFA5B6-8489-465D-99A1-441F67D3A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1EF3627-5AD3-4E7D-ABA8-63B26E634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Underlying liability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4BB8FE9-67F4-4A0D-BD7D-DF79FE03D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90EC097-6D1C-469D-8227-C211F1D24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Tip point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672E2A6-C27C-411E-8D23-73EA33E6B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BFC1564-56A0-41B2-92D3-BB4ACE649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5579DD5-1818-4E6F-8330-EEF6F6B5B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Developmental threshold for clefting</a:t>
            </a:r>
          </a:p>
        </p:txBody>
      </p:sp>
    </p:spTree>
    <p:extLst>
      <p:ext uri="{BB962C8B-B14F-4D97-AF65-F5344CB8AC3E}">
        <p14:creationId xmlns:p14="http://schemas.microsoft.com/office/powerpoint/2010/main" val="66363833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D1D02C8-9CD8-47B0-A10D-13C7A021B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A9B0F5-18B8-417C-98C5-A54944CB2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FE291C-99F7-4EBB-95AE-9AA0B8681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E5FB3A-9ED2-4F4F-A8C0-835615541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9900A2-BF88-4FBF-9727-8C628FC0C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1C2581-ABDB-456E-9534-24BD7814F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selecting the inheritance model for the case board.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8356C9-C6E1-453A-9BE3-3192A3480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BEB631-ECA4-4A95-8AB3-29110D497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board offers either one dominant allele with complete penetrance…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B15007-A036-478E-956F-72DDB45E6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E5FDB7F-06FF-49F7-83E0-D23D032C7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5DB18E-B376-4019-950C-E87C4D7C2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the multifactorial threshold model.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D8AB79-7944-4551-B106-D3E4C49C3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D4D844-DDB6-4E32-A9B2-C480A4026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7A64CF-E4BB-4AEB-AA23-17293EBC7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complete dominant inheritance despite unaffected parents.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F86223-C5CB-4CDE-8DD4-314AEC447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F7E1EBE-4576-4979-83F3-F67A0A570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07B2537-716F-4E2E-BF87-BEE72E277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genetics cannot affect isolated clefts.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4095A4A-90A7-43C9-8081-DD263765B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model and cite both pedigree and…</a:t>
            </a:r>
          </a:p>
        </p:txBody>
      </p:sp>
    </p:spTree>
    <p:extLst>
      <p:ext uri="{BB962C8B-B14F-4D97-AF65-F5344CB8AC3E}">
        <p14:creationId xmlns:p14="http://schemas.microsoft.com/office/powerpoint/2010/main" val="38739607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E82030-6A3D-46AB-AA83-D92112DD7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80F575-F387-4BC9-A6A6-558BE3F84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2F3A35-7F88-427F-B1DB-84C786ADC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7F1083-37C7-4B9D-91CC-FB830C05C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00DD24-64FA-4A09-AFF7-26794AAB8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16AAC3-1155-4366-80EE-753D1B203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645F45-19E1-4291-8CDE-E7BC39D7B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87FDD9-B461-4722-9372-14681E661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Choose the multifactorial threshold model.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83D745B-0B58-4871-A78E-CA688123D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CBCCD7-DBF5-40FC-894B-CFCCDD977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124AB5-F30B-4CA7-AF44-1617BCA4E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GEN03-E1 + GEN03-E2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CAA4A17-082D-4497-88BB-7A0BA7814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D0A65A-7EBD-4D6A-B21F-0D570764A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9D595A-AD2E-4048-8FF7-177AF3B0F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choose the best-fit model. You may not calculate Mateo's exact liability or identify each contributor.</a:t>
            </a:r>
          </a:p>
        </p:txBody>
      </p:sp>
    </p:spTree>
    <p:extLst>
      <p:ext uri="{BB962C8B-B14F-4D97-AF65-F5344CB8AC3E}">
        <p14:creationId xmlns:p14="http://schemas.microsoft.com/office/powerpoint/2010/main" val="131460198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7704B9-6550-4B29-BF41-0FB00D843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7AF271-D6A1-4B2F-AEAB-1391424A4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0DE009-0F5D-4288-908A-8482C73BC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37C11C-50C4-4DD7-9769-130F77E269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1A520F-B8EF-4660-A30A-04CD7E274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6BCC7A-50D9-4B63-8171-E5A88E13B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DEC36E-AF9F-4831-9641-B470E1EA1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FC4753-6208-4A18-8377-727A8B1C8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Most isolated clefts fit a multifactorial threshold model in which many small influences add to risk.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BF1DCD-8C09-4FD1-AAE4-5FC9D6070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879E160-B569-46C7-8006-E58240B5E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5061B4D-8FC5-4A59-9597-EF1CA739E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fits a multifactorial model where many small factors add up. But to understand cleft biology at…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A551A4-48A4-4026-8AE0-C5753EFDC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24919197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38969C-F1BB-4135-97A5-E369E10B5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37C3FF-6B2F-4A9F-A149-94A44AF08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C24293-A845-405B-BE6A-E2F93726B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33B733-32EF-42C9-865C-A068516B6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B74136-48F0-453A-A8C0-055C6042C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D0E88D-DC08-42D8-BAED-3EBCFA9AD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3796A5-0D53-40BA-95F5-A0DFC87F6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A, Irving M. 2023. Orofacial Clefts. Genes. [DOI:10.3390/genes14081603]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in VWS and PPS.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F7D9C1-EBB1-4802-8B58-6386E9844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B789B9-D22F-461D-B90C-B28875CC6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3CC3DBE-8893-49DA-BBA0-9FB5F6418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78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How the sum of small factors pushes development off course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EC339F3-DE8B-4CBE-A248-E9E17C80A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D95BEE4-D871-4C4F-BA9D-FDC9BAEBB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2CE43E-D706-4BD3-AA95-3BCE26BFB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76837807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2026-07-11T02:02:37.3330000Z</dcterms:created>
  <dcterms:modified xsi:type="dcterms:W3CDTF">2026-07-11T02:02:37.3330000Z</dcterms:modified>
</coreProperties>
</file>