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70b77ebee1c42a5" /><Relationship Type="http://schemas.openxmlformats.org/officeDocument/2006/relationships/extended-properties" Target="/docProps/app.xml" Id="R407e0b8efa744830" /><Relationship Type="http://schemas.openxmlformats.org/officeDocument/2006/relationships/officeDocument" Target="/ppt/presentation.xml" Id="Rbc5569f080294be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302091daa6844c6"/>
  </p:sldMasterIdLst>
  <p:notesMasterIdLst>
    <p:notesMasterId xmlns:r="http://schemas.openxmlformats.org/officeDocument/2006/relationships" r:id="R46e5a837cef54076"/>
  </p:notesMasterIdLst>
  <p:sldIdLst>
    <p:sldId xmlns:r="http://schemas.openxmlformats.org/officeDocument/2006/relationships" id="256" r:id="Ra06d2d760e3b4813"/>
    <p:sldId xmlns:r="http://schemas.openxmlformats.org/officeDocument/2006/relationships" id="257" r:id="Rfd1d3c22847d476b"/>
    <p:sldId xmlns:r="http://schemas.openxmlformats.org/officeDocument/2006/relationships" id="258" r:id="Re010f55658284cde"/>
    <p:sldId xmlns:r="http://schemas.openxmlformats.org/officeDocument/2006/relationships" id="259" r:id="Rd2d0a83bef6b4620"/>
    <p:sldId xmlns:r="http://schemas.openxmlformats.org/officeDocument/2006/relationships" id="260" r:id="R6abbd32080ba469a"/>
    <p:sldId xmlns:r="http://schemas.openxmlformats.org/officeDocument/2006/relationships" id="261" r:id="R99f232942e8b4b88"/>
    <p:sldId xmlns:r="http://schemas.openxmlformats.org/officeDocument/2006/relationships" id="262" r:id="R10051e725b344972"/>
    <p:sldId xmlns:r="http://schemas.openxmlformats.org/officeDocument/2006/relationships" id="263" r:id="Re2ee469341044b39"/>
    <p:sldId xmlns:r="http://schemas.openxmlformats.org/officeDocument/2006/relationships" id="264" r:id="R717137f2503f4e63"/>
    <p:sldId xmlns:r="http://schemas.openxmlformats.org/officeDocument/2006/relationships" id="265" r:id="R167b10259c464fab"/>
    <p:sldId xmlns:r="http://schemas.openxmlformats.org/officeDocument/2006/relationships" id="266" r:id="Ra03b7f1c47154d63"/>
    <p:sldId xmlns:r="http://schemas.openxmlformats.org/officeDocument/2006/relationships" id="267" r:id="Rbd37fbc24c6d4aa6"/>
    <p:sldId xmlns:r="http://schemas.openxmlformats.org/officeDocument/2006/relationships" id="268" r:id="R4592bc4ada9140bf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4379874429b456b" /><Relationship Type="http://schemas.openxmlformats.org/officeDocument/2006/relationships/slideMaster" Target="/ppt/slideMasters/slideMaster1.xml" Id="R6302091daa6844c6" /><Relationship Type="http://schemas.openxmlformats.org/officeDocument/2006/relationships/notesMaster" Target="/ppt/notesMasters/notesMaster1.xml" Id="R46e5a837cef54076" /><Relationship Type="http://schemas.openxmlformats.org/officeDocument/2006/relationships/presProps" Target="/ppt/presProps.xml" Id="R19ee57a443634500" /><Relationship Type="http://schemas.openxmlformats.org/officeDocument/2006/relationships/tableStyles" Target="/ppt/tableStyles.xml" Id="Rc027102145ed4b7e" /><Relationship Type="http://schemas.openxmlformats.org/officeDocument/2006/relationships/slide" Target="/ppt/slides/slide1.xml" Id="Ra06d2d760e3b4813" /><Relationship Type="http://schemas.openxmlformats.org/officeDocument/2006/relationships/slide" Target="/ppt/slides/slide2.xml" Id="Rfd1d3c22847d476b" /><Relationship Type="http://schemas.openxmlformats.org/officeDocument/2006/relationships/slide" Target="/ppt/slides/slide3.xml" Id="Re010f55658284cde" /><Relationship Type="http://schemas.openxmlformats.org/officeDocument/2006/relationships/slide" Target="/ppt/slides/slide4.xml" Id="Rd2d0a83bef6b4620" /><Relationship Type="http://schemas.openxmlformats.org/officeDocument/2006/relationships/slide" Target="/ppt/slides/slide5.xml" Id="R6abbd32080ba469a" /><Relationship Type="http://schemas.openxmlformats.org/officeDocument/2006/relationships/slide" Target="/ppt/slides/slide6.xml" Id="R99f232942e8b4b88" /><Relationship Type="http://schemas.openxmlformats.org/officeDocument/2006/relationships/slide" Target="/ppt/slides/slide7.xml" Id="R10051e725b344972" /><Relationship Type="http://schemas.openxmlformats.org/officeDocument/2006/relationships/slide" Target="/ppt/slides/slide8.xml" Id="Re2ee469341044b39" /><Relationship Type="http://schemas.openxmlformats.org/officeDocument/2006/relationships/slide" Target="/ppt/slides/slide9.xml" Id="R717137f2503f4e63" /><Relationship Type="http://schemas.openxmlformats.org/officeDocument/2006/relationships/slide" Target="/ppt/slides/slide10.xml" Id="R167b10259c464fab" /><Relationship Type="http://schemas.openxmlformats.org/officeDocument/2006/relationships/slide" Target="/ppt/slides/slide11.xml" Id="Ra03b7f1c47154d63" /><Relationship Type="http://schemas.openxmlformats.org/officeDocument/2006/relationships/slide" Target="/ppt/slides/slide12.xml" Id="Rbd37fbc24c6d4aa6" /><Relationship Type="http://schemas.openxmlformats.org/officeDocument/2006/relationships/slide" Target="/ppt/slides/slide13.xml" Id="R4592bc4ada9140b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5ffa1a37b5141e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8b9bf3bed004bb6" /><Relationship Type="http://schemas.openxmlformats.org/officeDocument/2006/relationships/notesMaster" Target="/ppt/notesMasters/notesMaster1.xml" Id="R8e0197ac1e5d4bf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8a09db53e894ef4" /><Relationship Type="http://schemas.openxmlformats.org/officeDocument/2006/relationships/notesMaster" Target="/ppt/notesMasters/notesMaster1.xml" Id="R625d7fe3ace24a1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abca5ffc30b47aa" /><Relationship Type="http://schemas.openxmlformats.org/officeDocument/2006/relationships/notesMaster" Target="/ppt/notesMasters/notesMaster1.xml" Id="Rd574fe0907834fd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22dd526e02e4d7d" /><Relationship Type="http://schemas.openxmlformats.org/officeDocument/2006/relationships/notesMaster" Target="/ppt/notesMasters/notesMaster1.xml" Id="R2460d9807a6648d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52be8a166b54906" /><Relationship Type="http://schemas.openxmlformats.org/officeDocument/2006/relationships/notesMaster" Target="/ppt/notesMasters/notesMaster1.xml" Id="R3dabd20d1a91434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560ffc25433421d" /><Relationship Type="http://schemas.openxmlformats.org/officeDocument/2006/relationships/notesMaster" Target="/ppt/notesMasters/notesMaster1.xml" Id="R0271eaf10b1146a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ae77550ce0f40ce" /><Relationship Type="http://schemas.openxmlformats.org/officeDocument/2006/relationships/notesMaster" Target="/ppt/notesMasters/notesMaster1.xml" Id="Rd05a0e4b06834ee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6ae84b3442143df" /><Relationship Type="http://schemas.openxmlformats.org/officeDocument/2006/relationships/notesMaster" Target="/ppt/notesMasters/notesMaster1.xml" Id="R96225516f15f4c4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f8136e608184e2b" /><Relationship Type="http://schemas.openxmlformats.org/officeDocument/2006/relationships/notesMaster" Target="/ppt/notesMasters/notesMaster1.xml" Id="Rebc1a820da334e7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1752c1d9aee45e3" /><Relationship Type="http://schemas.openxmlformats.org/officeDocument/2006/relationships/notesMaster" Target="/ppt/notesMasters/notesMaster1.xml" Id="Re781beec73f14b2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34c75197dfe4b06" /><Relationship Type="http://schemas.openxmlformats.org/officeDocument/2006/relationships/notesMaster" Target="/ppt/notesMasters/notesMaster1.xml" Id="Rc8bd68122e13415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ef4e2fca5ce4bec" /><Relationship Type="http://schemas.openxmlformats.org/officeDocument/2006/relationships/notesMaster" Target="/ppt/notesMasters/notesMaster1.xml" Id="R17047d5983c644d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0ee7b1a91f94702" /><Relationship Type="http://schemas.openxmlformats.org/officeDocument/2006/relationships/notesMaster" Target="/ppt/notesMasters/notesMaster1.xml" Id="Ra339d14b56b2454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fe5a2a513fc4d3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37f5e92f6914747" /><Relationship Type="http://schemas.openxmlformats.org/officeDocument/2006/relationships/slideLayout" Target="/ppt/slideLayouts/slideLayout1.xml" Id="R051a6852267c4f6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51a6852267c4f6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7bd5c114f242b7" /><Relationship Type="http://schemas.openxmlformats.org/officeDocument/2006/relationships/image" Target="/ppt/media/image.bin" Id="R43aa8725431648bb" /><Relationship Type="http://schemas.openxmlformats.org/officeDocument/2006/relationships/notesSlide" Target="/ppt/notesSlides/notesSlide1.xml" Id="R46ebf8cf5ef6461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d6c5218c894cb3" /><Relationship Type="http://schemas.openxmlformats.org/officeDocument/2006/relationships/notesSlide" Target="/ppt/notesSlides/notesSlide2.xml" Id="R0141c54a24f9456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5b12893e1d44ef9" /><Relationship Type="http://schemas.openxmlformats.org/officeDocument/2006/relationships/notesSlide" Target="/ppt/notesSlides/notesSlide3.xml" Id="R99cd957bc0034bf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063427204446ef" /><Relationship Type="http://schemas.openxmlformats.org/officeDocument/2006/relationships/notesSlide" Target="/ppt/notesSlides/notesSlide4.xml" Id="R34a4f85667f7439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b7d906d1584969" /><Relationship Type="http://schemas.openxmlformats.org/officeDocument/2006/relationships/image" Target="/ppt/media/image2.bin" Id="Ra870dd5460024f88" /><Relationship Type="http://schemas.openxmlformats.org/officeDocument/2006/relationships/notesSlide" Target="/ppt/notesSlides/notesSlide5.xml" Id="R79337662851a450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9ab35081764924" /><Relationship Type="http://schemas.openxmlformats.org/officeDocument/2006/relationships/image" Target="/ppt/media/image3.bin" Id="Rba8807bddd0a44b2" /><Relationship Type="http://schemas.openxmlformats.org/officeDocument/2006/relationships/notesSlide" Target="/ppt/notesSlides/notesSlide6.xml" Id="R38afe11460ba430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e9092ecc424d5d" /><Relationship Type="http://schemas.openxmlformats.org/officeDocument/2006/relationships/notesSlide" Target="/ppt/notesSlides/notesSlide7.xml" Id="R73685940631444d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0585ba35c04a95" /><Relationship Type="http://schemas.openxmlformats.org/officeDocument/2006/relationships/image" Target="/ppt/media/image4.bin" Id="Re1d0dfb283944a94" /><Relationship Type="http://schemas.openxmlformats.org/officeDocument/2006/relationships/notesSlide" Target="/ppt/notesSlides/notesSlide8.xml" Id="Re31f4d3f37e6451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4c2b978d0a4d6e" /><Relationship Type="http://schemas.openxmlformats.org/officeDocument/2006/relationships/notesSlide" Target="/ppt/notesSlides/notesSlide9.xml" Id="R949305df12bf48f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c778f0d95b43c8" /><Relationship Type="http://schemas.openxmlformats.org/officeDocument/2006/relationships/notesSlide" Target="/ppt/notesSlides/notesSlide10.xml" Id="R941bf1390d5542f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1e0c13467a4387" /><Relationship Type="http://schemas.openxmlformats.org/officeDocument/2006/relationships/notesSlide" Target="/ppt/notesSlides/notesSlide11.xml" Id="R7137469ae6a24ea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27d0d73802421e" /><Relationship Type="http://schemas.openxmlformats.org/officeDocument/2006/relationships/notesSlide" Target="/ppt/notesSlides/notesSlide12.xml" Id="R2798d75a9844425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328de27cdc44c2" /><Relationship Type="http://schemas.openxmlformats.org/officeDocument/2006/relationships/notesSlide" Target="/ppt/notesSlides/notesSlide13.xml" Id="Ra9bfbe87bc2a436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47C8A1E-D5EF-4C17-87CA-0EDCE3F28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D3E15D-1EFE-4107-9266-AA720B5A41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639A21-6032-43B5-BD70-6717D7F58C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748446-082E-4FA1-8400-9111D6A2B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FF2152-F2FE-4848-9913-BC83F1CBC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Chance or Genetic? Reading Mateo's Family Tree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7B8A74-601C-477B-8329-89C969D00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Is Mateo's cleft a one-time chance event, or is it written into his family?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53C615D-CC72-4167-B46C-2EFAF77E8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pedigree shows how a trait travels through a family; it does not prove that an isolated case is non-genetic.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aa8725431648b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92737477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79BE05A-494A-49DB-B823-1C236C8248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E667B2-A97F-4A34-80DB-A43926BCC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D2A1FF-EE30-40A0-9779-7C75A6E57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469D7CA-AF03-4564-AF0B-7F5A19FF9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86FB05A-D0DE-4986-943C-F38F801E3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BB90E20-2317-4F31-B116-D6FA3A9F2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8546FCA-CAAC-45B0-8C0D-D46002872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A9A16A6-D8C2-4922-9A71-7C8115504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cleft is best explained as a developmental pathway outcome with bounded evidence, not as one proven cause.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93B9727-0AE6-4502-BACA-C84EA9C1F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27210718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1A5F8FB-270C-41D3-AF4F-016C2634E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9F90EF-E61F-4399-B4F5-10479ECC5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9A61E2-4D8A-478F-B930-480A2B398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CD4DD0-6B73-49EA-9077-C73832EEA8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B990A5-4073-434B-9A0D-F162A5624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CB1246-E9E2-4D8D-9A1C-E2DB2F4E6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5272150-04E4-44FD-B4FE-7ADF3A064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8A771DE-115C-407B-864B-900EFC6AC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CE50918-16C4-4527-9146-15C6E0B00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03FC755-2DDD-4F74-92EE-58C43776D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DA7986A-D894-4248-971B-BDDCB5507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F0426AC-9A34-474B-A55B-DB8260313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F0B2664-F509-416B-A811-8C4FD10C6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B557467-108A-4AC2-92E7-B03F25413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BCAAF57-65C0-44AE-B84F-E26607DF2A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32138736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A0E2F1A-A3A0-4F48-A09B-468195F88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9D259E-F570-494F-9D1E-5B4F9B691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BD0CCE9-9E5D-47CB-B48F-9291B59E17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7C7C202-AECD-472E-A22A-D4A5C014B3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DDC32CA-51CF-4D57-859E-E1C7BAD3F4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64F644E-6339-45FC-B918-4F4E6A33A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pedigree shows how a trait travels through a family; it does not prove that an isolated case is non-genetic.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A521A5-6B0B-4756-9897-431D2CAB67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1C8A6B2-077A-4FC3-AB46-8678AD1D5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585E309-9A40-4994-96B5-EB365E09E8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186AF59-F797-43BD-BDA1-D9A33462C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6842975-8C0F-4F83-8A5E-81FEAACC4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474BF23-26D5-4DA2-AC6A-4C4D1E61C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792E419-6A30-427C-837C-FEF1DCCBD8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A8D2F08-96CB-4811-B653-895D08BF3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B38D682-D3FC-4B94-A977-89BC56425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94444387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C2067EE-6438-4E5C-B427-7E2C904BD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A9DC11D-EDB3-4DB7-847E-185A22A89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662CE7-C61B-4630-9DC8-90C3DB1563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68455CD-6654-4508-B008-55701B4438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423856-0B82-47EF-BF2D-BCF710F77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6D3962-772C-4BD7-9031-BDAEE1FAD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870dd5460024f88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2415891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89D0162-3649-4E4E-9E0B-1AD65C072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EE6E920-A8CB-477F-9D3B-A8043C656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5F45CE-408B-4E4A-BFDA-98D10BAAA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41D6D1-C833-4E91-9096-477AC726F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938EC5-35B3-40A9-BA8B-AD549E34A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363E8DA-0952-4365-AC94-F62C63D6EB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neighborhood map shows connections, not hidden wiring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a8807bddd0a44b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40B7E7E-7ABE-475E-98D5-CB9478C3F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03965A8-2861-4EB0-9452-92531974B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DA30181-882D-462F-8BB7-23D4A9223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connections can the map show directly?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8C94D5-6277-4B78-818B-A0BC467EF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8D9FCE9-CC26-40A1-B821-9C08EE2CDB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70F3888-4D89-4C52-8E69-E87153870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important system remains hidden underground?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F9D05D7-D5F2-46ED-A128-1F79402A3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C609A98-1E77-4392-987F-837372165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78FEA67-D896-4E3E-B707-0AC3DB3C0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would one affected home not prove a random event?</a:t>
            </a:r>
          </a:p>
        </p:txBody>
      </p:sp>
    </p:spTree>
    <p:extLst>
      <p:ext uri="{BB962C8B-B14F-4D97-AF65-F5344CB8AC3E}">
        <p14:creationId xmlns:p14="http://schemas.microsoft.com/office/powerpoint/2010/main" val="61339946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05EA703-2328-481D-85E0-6B8433EFF4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F5D314-C43B-4F55-826C-2CB919841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7392C8-9B2E-4BA1-8C69-62CBD855E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3105C2-E315-4A94-B85A-C78388110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12927B-2B83-47E9-98FE-471D614F5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6029AF-C4DB-47CF-8724-34C15B7A8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C589EA1-F54C-49D8-A757-7C1258F3A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FC59A57-59C8-4460-88A1-470845A51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CD71011-CB4C-49D8-A65B-69E4D1DC7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Record relationships before explaining cause.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1E1C524-90F9-40E0-8F95-E9B721A2B9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15BBE2F-F364-4B12-99F9-EB2D507AA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2D5788E-933D-4713-A706-FFCF8BCFA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 absent family pattern lowers some hypotheses but does not erase genetics.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FB39506-E7D4-4E7A-9A73-F5F2785567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EA6CAEE-2D76-44CC-B748-C5A089E23A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CA46D09-E15E-4546-BD3B-33D4D07B7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pedigree is evidence, not a final mechanism.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F62E710-CA32-44DD-85B3-857242583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Families are not neighborhoods. The analogy models visible relationships versus hidden causes.</a:t>
            </a:r>
          </a:p>
        </p:txBody>
      </p:sp>
    </p:spTree>
    <p:extLst>
      <p:ext uri="{BB962C8B-B14F-4D97-AF65-F5344CB8AC3E}">
        <p14:creationId xmlns:p14="http://schemas.microsoft.com/office/powerpoint/2010/main" val="34945110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5A57FFA-91C8-46FF-BD34-2A24B0DD6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1CA5452-0918-4A9C-A3A3-C5DFF81D1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FA9836-D301-42A0-92ED-FDDA3436A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413E65-2591-461E-B837-C8EA9461B2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5D2115-80A4-4045-B9D2-7A8D9AF4E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Build Mateo's three-generation pedigree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814EF7B-ADC7-4E2B-9FCC-43A2A6721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1d0dfb283944a9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008B727-9D20-480B-BBF8-16CC6E5E1A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A72C611-D28A-4225-97EA-FFD8B26C7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GEN01-E1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A7977F0-10B7-4D4E-A6BD-F0EE24080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is the only reported relative with a cleft across three generations.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049D14D-5F44-4992-BEBE-4D5ADBA57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268FA9A-ACD4-444D-8D44-EC3E6704DD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GEN01-E2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DF37316-161E-4056-B818-8E8D6E92F9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Both parents are unaffected.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5D04108-07A8-413C-AF0C-8F77A7D62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8647942-A890-4D2D-9738-7E6C549784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GEN01-E3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B9450BC-DEDD-4F02-AE5B-B3B46B6D6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Isolated clefts can still involve inherited and new genetic risk factors.</a:t>
            </a:r>
          </a:p>
        </p:txBody>
      </p:sp>
    </p:spTree>
    <p:extLst>
      <p:ext uri="{BB962C8B-B14F-4D97-AF65-F5344CB8AC3E}">
        <p14:creationId xmlns:p14="http://schemas.microsoft.com/office/powerpoint/2010/main" val="95752501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0499426-D1B6-401C-B501-4D4A7734E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153B33-12B6-4F31-8D6A-94E7FDEEF3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349836-3AC7-4237-8434-8A8708DDE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B7A748-C62C-4B1A-B6F1-D6F17EE78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19C22B-F15D-42F1-8D7C-7C9FA7505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1AF252-87F7-46D2-8DD0-C4588016E6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C468C5B-55D3-48FB-91F4-605319380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22809C0-85EB-4F07-B76B-A55607600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Connected homes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B958CD9-AC43-4990-8DBC-A08D27343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F3D2A86-35D5-430C-905E-805880EF3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12FCDF9-6670-4D65-92FD-86EBFC86F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Biological relatives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72DBD72-6CDC-4997-9E90-84FF1101B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90178CA-747E-4075-A52E-2D67E80837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Marked home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9A1F2ED-4231-4F94-8550-A1458CD88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25782C3-8B45-4792-B66C-ACD072221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ABB770E-2F9B-4BC4-AB39-3430709F1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Affected family member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EAE6EF1-E66E-4A85-8499-1B2BB9A640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3D5C031-750E-4F75-9592-C21A61E17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Hidden utilities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D191A59-2A54-48EC-840D-C41F67997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19401F0-E335-4745-A64E-00E59064D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1306AED-030A-4938-B961-FDD7A0010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Unobserved variants and multifactorial risk</a:t>
            </a:r>
          </a:p>
        </p:txBody>
      </p:sp>
    </p:spTree>
    <p:extLst>
      <p:ext uri="{BB962C8B-B14F-4D97-AF65-F5344CB8AC3E}">
        <p14:creationId xmlns:p14="http://schemas.microsoft.com/office/powerpoint/2010/main" val="49218339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7C3834D-B708-4E50-B8D4-49D4613E6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BD7079-7CD7-497B-842E-6E2D3FC76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3ED40E-8DF6-425C-8EA4-CA63BDA51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B0D165B-B284-4D4C-941C-E2CAA73E8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6DEB44-41EE-4E60-8129-C85082F45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9C6B87B-82F7-4F56-A236-6093A028BC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intake genetic counselor.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F3B638F-57CD-4CA8-A4F0-8CDDC8B97A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26A7BBF-EB35-4B1F-81F6-21A494E83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parents ask whether the empty family history means the…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7177429-A364-4970-B399-5FB657E93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551F1F3-CA28-4769-AF1A-4F3A5FE62A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3F22BF7-2B5A-4AE8-A3F4-6DA7DA5FE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Say the pedigree looks isolated but cannot…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98C77D8-C567-4C57-B85D-18EBEB5A0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3112C87-D413-4E18-B622-3895BFC20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7DFE3D5-7127-48B3-88DE-AF2DE0D85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Say no relatives means genes played no…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A272DF4-F203-49DC-A615-F09A5A3C4D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16DA374-F6D5-4D3A-8BB2-266AE71F2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DB2FE80-2341-4B74-8D8E-EC0FE352A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Diagnose a dominant syndrome from one affected…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053502D-CA9D-4FD0-B8BC-E26AE5583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counseling statement and cite the pedigree…</a:t>
            </a:r>
          </a:p>
        </p:txBody>
      </p:sp>
    </p:spTree>
    <p:extLst>
      <p:ext uri="{BB962C8B-B14F-4D97-AF65-F5344CB8AC3E}">
        <p14:creationId xmlns:p14="http://schemas.microsoft.com/office/powerpoint/2010/main" val="73337987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B9CF37E-1ED6-48C6-BA8E-9357626C19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CA1000-DA55-45F1-8ED5-05781E20C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876830-F965-426B-96CF-416586E3C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59D393-BB4A-413F-9133-FDAE14D75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0212D6-D151-48A1-9018-597DA63A8B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BBF2F8F-4284-47A7-9CFB-A5E6179EE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687303F-13CC-4C6E-B29C-186A5E21F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A0261E2-214B-4A55-BAFC-295409D2A5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Say the pedigree looks isolated but cannot exclude genetic risk.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A21AD26-9519-4688-8F81-B49632E4D9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B9F36A0-D27B-4D53-AAB3-28B9316B9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8D320BA-84CE-4EE4-8D00-32E57548C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GEN01-E1 + GEN01-E2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5380BD7-092C-46A5-B43B-32C3534F3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12F7C1F-2EBD-4368-8A0E-9E7A577A4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B6920FA-775E-45EF-9F20-5A5CADF119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describe the observed family pattern. You may not exclude genetic contribution or name an inheritance model yet.</a:t>
            </a:r>
          </a:p>
        </p:txBody>
      </p:sp>
    </p:spTree>
    <p:extLst>
      <p:ext uri="{BB962C8B-B14F-4D97-AF65-F5344CB8AC3E}">
        <p14:creationId xmlns:p14="http://schemas.microsoft.com/office/powerpoint/2010/main" val="103171611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9EBE3A3-B852-4A57-BF8B-5FFA901F2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492054-729F-4E19-89FF-DD8981D83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D3366A-F915-45E2-B1D8-850CD7CAF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DD4BE1-B727-4738-A4C8-62A9A9C82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BE0859-EB22-4650-B720-9F191EAC06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BA8EA6-A47B-44DD-A891-A29744FEF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F0814E-0B38-4A41-8142-FA5C1325DA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79FB602-C6BF-4493-A2F5-D03FED0EE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pedigree shows how a trait travels through a family; it does not prove that an isolated case…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182B52C-E2E2-482C-BDD9-9EFBEF113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75B56B9-65DD-4B4E-AF01-E26CFD484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4B40315-8B15-4C01-8105-C8E9A90ED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cleft looks isolated and his parents are unaffected, but a cleft can sometimes be one feature of…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4A8AD31-4077-4B50-967E-2A0EAEC92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65760368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0A178E9-5BB4-4283-94C2-5294B11C3C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6B9A347-407D-4C3C-A6A9-34BB87C77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602E32-2BE0-4CE7-BE6B-C072B850C9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01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E0A108-A431-42C0-8AB2-29AB2B5AF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AD1FD24-E0F2-4BB3-8659-8D93C64B1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A00B703-787B-4EF7-B2B6-9D89F621C9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41E401E-D6F4-4A2E-A345-DA49481CAE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EJ, et al. 2012. IRF6 variants in VWS and PPS. Genet Med. [PMID:23154523]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Babai A, Irving M. 2023. Orofacial Clefts: Genetics of Cleft Lip and Palate. Genes. [DOI:10.3390/genes14081603]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6538082-C3CD-401F-9402-1E3EC5189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0E019A8-86F1-45E3-BDD6-55ED9351F0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8E45C19-B49B-4717-9A08-75EDD4184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Unit 2 How to Screen Your Genes, 2.1 Genetic Testing and Screening • Facial development and how shelves fuse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5C7C699-43DE-4432-A205-9FE0C85293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474C4AD-D1EB-4817-9456-A1A54194E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8703FFD-8920-4ADB-9D36-98AA5B1C1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6986446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2026-07-11T06:36:41.7820000Z</dcterms:created>
  <dcterms:modified xsi:type="dcterms:W3CDTF">2026-07-11T06:36:41.7820000Z</dcterms:modified>
</coreProperties>
</file>