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58c9acee7c14b1e" /><Relationship Type="http://schemas.openxmlformats.org/officeDocument/2006/relationships/extended-properties" Target="/docProps/app.xml" Id="R2a5d4fdfc12d4fac" /><Relationship Type="http://schemas.openxmlformats.org/officeDocument/2006/relationships/officeDocument" Target="/ppt/presentation.xml" Id="R082e89667b17495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5a6b97be0e748bc"/>
  </p:sldMasterIdLst>
  <p:notesMasterIdLst>
    <p:notesMasterId xmlns:r="http://schemas.openxmlformats.org/officeDocument/2006/relationships" r:id="R6fa148c6947549a0"/>
  </p:notesMasterIdLst>
  <p:sldIdLst>
    <p:sldId xmlns:r="http://schemas.openxmlformats.org/officeDocument/2006/relationships" id="256" r:id="Ra6e52296c0a44304"/>
    <p:sldId xmlns:r="http://schemas.openxmlformats.org/officeDocument/2006/relationships" id="257" r:id="Rc6d6512461694651"/>
    <p:sldId xmlns:r="http://schemas.openxmlformats.org/officeDocument/2006/relationships" id="258" r:id="R11b17957a2424da8"/>
    <p:sldId xmlns:r="http://schemas.openxmlformats.org/officeDocument/2006/relationships" id="259" r:id="Rc8a49e65e3c04529"/>
    <p:sldId xmlns:r="http://schemas.openxmlformats.org/officeDocument/2006/relationships" id="260" r:id="R0a49f286cfe04d91"/>
    <p:sldId xmlns:r="http://schemas.openxmlformats.org/officeDocument/2006/relationships" id="261" r:id="Rce85f894a79e48ec"/>
    <p:sldId xmlns:r="http://schemas.openxmlformats.org/officeDocument/2006/relationships" id="262" r:id="R34f766702ff54cfb"/>
    <p:sldId xmlns:r="http://schemas.openxmlformats.org/officeDocument/2006/relationships" id="263" r:id="R6b90a0aa5c794a10"/>
    <p:sldId xmlns:r="http://schemas.openxmlformats.org/officeDocument/2006/relationships" id="264" r:id="R4f823bc62cc24c18"/>
    <p:sldId xmlns:r="http://schemas.openxmlformats.org/officeDocument/2006/relationships" id="265" r:id="R6dd7b475380c4afe"/>
    <p:sldId xmlns:r="http://schemas.openxmlformats.org/officeDocument/2006/relationships" id="266" r:id="R6760a802d8ca469c"/>
    <p:sldId xmlns:r="http://schemas.openxmlformats.org/officeDocument/2006/relationships" id="267" r:id="R743e95bd6fa7495c"/>
    <p:sldId xmlns:r="http://schemas.openxmlformats.org/officeDocument/2006/relationships" id="268" r:id="Rb1214527bcd64ac8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c5c0dc24c7a41b4" /><Relationship Type="http://schemas.openxmlformats.org/officeDocument/2006/relationships/slideMaster" Target="/ppt/slideMasters/slideMaster1.xml" Id="Rb5a6b97be0e748bc" /><Relationship Type="http://schemas.openxmlformats.org/officeDocument/2006/relationships/notesMaster" Target="/ppt/notesMasters/notesMaster1.xml" Id="R6fa148c6947549a0" /><Relationship Type="http://schemas.openxmlformats.org/officeDocument/2006/relationships/presProps" Target="/ppt/presProps.xml" Id="R193c50c56c2d41fe" /><Relationship Type="http://schemas.openxmlformats.org/officeDocument/2006/relationships/tableStyles" Target="/ppt/tableStyles.xml" Id="Ra6889daf12f042cb" /><Relationship Type="http://schemas.openxmlformats.org/officeDocument/2006/relationships/slide" Target="/ppt/slides/slide1.xml" Id="Ra6e52296c0a44304" /><Relationship Type="http://schemas.openxmlformats.org/officeDocument/2006/relationships/slide" Target="/ppt/slides/slide2.xml" Id="Rc6d6512461694651" /><Relationship Type="http://schemas.openxmlformats.org/officeDocument/2006/relationships/slide" Target="/ppt/slides/slide3.xml" Id="R11b17957a2424da8" /><Relationship Type="http://schemas.openxmlformats.org/officeDocument/2006/relationships/slide" Target="/ppt/slides/slide4.xml" Id="Rc8a49e65e3c04529" /><Relationship Type="http://schemas.openxmlformats.org/officeDocument/2006/relationships/slide" Target="/ppt/slides/slide5.xml" Id="R0a49f286cfe04d91" /><Relationship Type="http://schemas.openxmlformats.org/officeDocument/2006/relationships/slide" Target="/ppt/slides/slide6.xml" Id="Rce85f894a79e48ec" /><Relationship Type="http://schemas.openxmlformats.org/officeDocument/2006/relationships/slide" Target="/ppt/slides/slide7.xml" Id="R34f766702ff54cfb" /><Relationship Type="http://schemas.openxmlformats.org/officeDocument/2006/relationships/slide" Target="/ppt/slides/slide8.xml" Id="R6b90a0aa5c794a10" /><Relationship Type="http://schemas.openxmlformats.org/officeDocument/2006/relationships/slide" Target="/ppt/slides/slide9.xml" Id="R4f823bc62cc24c18" /><Relationship Type="http://schemas.openxmlformats.org/officeDocument/2006/relationships/slide" Target="/ppt/slides/slide10.xml" Id="R6dd7b475380c4afe" /><Relationship Type="http://schemas.openxmlformats.org/officeDocument/2006/relationships/slide" Target="/ppt/slides/slide11.xml" Id="R6760a802d8ca469c" /><Relationship Type="http://schemas.openxmlformats.org/officeDocument/2006/relationships/slide" Target="/ppt/slides/slide12.xml" Id="R743e95bd6fa7495c" /><Relationship Type="http://schemas.openxmlformats.org/officeDocument/2006/relationships/slide" Target="/ppt/slides/slide13.xml" Id="Rb1214527bcd64ac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6947e2f23294b1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d1fe87e9e974728" /><Relationship Type="http://schemas.openxmlformats.org/officeDocument/2006/relationships/notesMaster" Target="/ppt/notesMasters/notesMaster1.xml" Id="Rdeaa8d6cdb27420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d4789339f224181" /><Relationship Type="http://schemas.openxmlformats.org/officeDocument/2006/relationships/notesMaster" Target="/ppt/notesMasters/notesMaster1.xml" Id="Rc8bb7b9348ac45b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1f31f4bdd9f4ec2" /><Relationship Type="http://schemas.openxmlformats.org/officeDocument/2006/relationships/notesMaster" Target="/ppt/notesMasters/notesMaster1.xml" Id="Ra4a4e9dfe0364dd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62f246f8e544e81" /><Relationship Type="http://schemas.openxmlformats.org/officeDocument/2006/relationships/notesMaster" Target="/ppt/notesMasters/notesMaster1.xml" Id="R09ac837d3caa4e3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cbebd48a1c84dea" /><Relationship Type="http://schemas.openxmlformats.org/officeDocument/2006/relationships/notesMaster" Target="/ppt/notesMasters/notesMaster1.xml" Id="Re11b3891d3ca40e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f1c06cbc72e475f" /><Relationship Type="http://schemas.openxmlformats.org/officeDocument/2006/relationships/notesMaster" Target="/ppt/notesMasters/notesMaster1.xml" Id="R8505fb4949ba47f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7fae803a0764430" /><Relationship Type="http://schemas.openxmlformats.org/officeDocument/2006/relationships/notesMaster" Target="/ppt/notesMasters/notesMaster1.xml" Id="R49cd05c4beb7486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6c7eff84e294a50" /><Relationship Type="http://schemas.openxmlformats.org/officeDocument/2006/relationships/notesMaster" Target="/ppt/notesMasters/notesMaster1.xml" Id="Rd4b107ba7a43465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ef1c368e25440b9" /><Relationship Type="http://schemas.openxmlformats.org/officeDocument/2006/relationships/notesMaster" Target="/ppt/notesMasters/notesMaster1.xml" Id="Rd3f31edd0ec9428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7bed61299ec4a93" /><Relationship Type="http://schemas.openxmlformats.org/officeDocument/2006/relationships/notesMaster" Target="/ppt/notesMasters/notesMaster1.xml" Id="Rfba18429e8e5471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7b29d8e19f84618" /><Relationship Type="http://schemas.openxmlformats.org/officeDocument/2006/relationships/notesMaster" Target="/ppt/notesMasters/notesMaster1.xml" Id="R131eeabf1600477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d3e1d0ffec142e4" /><Relationship Type="http://schemas.openxmlformats.org/officeDocument/2006/relationships/notesMaster" Target="/ppt/notesMasters/notesMaster1.xml" Id="R4a12d038300b4b5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e0ff451aad340f6" /><Relationship Type="http://schemas.openxmlformats.org/officeDocument/2006/relationships/notesMaster" Target="/ppt/notesMasters/notesMaster1.xml" Id="R2ac53fec0d31425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37cce2ef2564251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6993e54324844d3" /><Relationship Type="http://schemas.openxmlformats.org/officeDocument/2006/relationships/slideLayout" Target="/ppt/slideLayouts/slideLayout1.xml" Id="R8d52a2098ca14201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d52a2098ca14201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0ba67ab7024bb6" /><Relationship Type="http://schemas.openxmlformats.org/officeDocument/2006/relationships/image" Target="/ppt/media/image.bin" Id="Rafb43a51b7844591" /><Relationship Type="http://schemas.openxmlformats.org/officeDocument/2006/relationships/notesSlide" Target="/ppt/notesSlides/notesSlide1.xml" Id="R9fa150ad638a414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0f8ba8a2cf47c0" /><Relationship Type="http://schemas.openxmlformats.org/officeDocument/2006/relationships/notesSlide" Target="/ppt/notesSlides/notesSlide2.xml" Id="R7dbb256e3c3e4be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ad09ffd93e4f48" /><Relationship Type="http://schemas.openxmlformats.org/officeDocument/2006/relationships/notesSlide" Target="/ppt/notesSlides/notesSlide3.xml" Id="Re7a5b33edaf3450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37e437e33c4eae" /><Relationship Type="http://schemas.openxmlformats.org/officeDocument/2006/relationships/notesSlide" Target="/ppt/notesSlides/notesSlide4.xml" Id="Rcb61670ea44e40c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ae7f46704647a7" /><Relationship Type="http://schemas.openxmlformats.org/officeDocument/2006/relationships/image" Target="/ppt/media/image2.bin" Id="Red5cb74a80c646d7" /><Relationship Type="http://schemas.openxmlformats.org/officeDocument/2006/relationships/notesSlide" Target="/ppt/notesSlides/notesSlide5.xml" Id="R7fe1734665e54b7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450120d71f415f" /><Relationship Type="http://schemas.openxmlformats.org/officeDocument/2006/relationships/image" Target="/ppt/media/image3.bin" Id="R3a4f49a68433417a" /><Relationship Type="http://schemas.openxmlformats.org/officeDocument/2006/relationships/notesSlide" Target="/ppt/notesSlides/notesSlide6.xml" Id="R544510a1e17d40a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8019ef0ba0542d7" /><Relationship Type="http://schemas.openxmlformats.org/officeDocument/2006/relationships/notesSlide" Target="/ppt/notesSlides/notesSlide7.xml" Id="Rda9d1f6e1abf45a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da313527244360" /><Relationship Type="http://schemas.openxmlformats.org/officeDocument/2006/relationships/image" Target="/ppt/media/image4.bin" Id="R89fd78d9d61949e1" /><Relationship Type="http://schemas.openxmlformats.org/officeDocument/2006/relationships/notesSlide" Target="/ppt/notesSlides/notesSlide8.xml" Id="Rc358f4f008ed4a6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afba1606f047f8" /><Relationship Type="http://schemas.openxmlformats.org/officeDocument/2006/relationships/notesSlide" Target="/ppt/notesSlides/notesSlide9.xml" Id="R49adf5b7c374427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e7f665019dd4d50" /><Relationship Type="http://schemas.openxmlformats.org/officeDocument/2006/relationships/notesSlide" Target="/ppt/notesSlides/notesSlide10.xml" Id="R3c1edb41076947b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13e5556c4b4fbc" /><Relationship Type="http://schemas.openxmlformats.org/officeDocument/2006/relationships/notesSlide" Target="/ppt/notesSlides/notesSlide11.xml" Id="R3036569ebd6d440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86c52dad674acf" /><Relationship Type="http://schemas.openxmlformats.org/officeDocument/2006/relationships/notesSlide" Target="/ppt/notesSlides/notesSlide12.xml" Id="R599e28d7e44e48d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08ffc838024ad3" /><Relationship Type="http://schemas.openxmlformats.org/officeDocument/2006/relationships/notesSlide" Target="/ppt/notesSlides/notesSlide13.xml" Id="R10f29ea247da458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C3E6EF8-6537-490F-8714-31FCDE424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4B0495-1554-436F-BEA6-47C2BF3C4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1EDBF2-0192-4E17-8AEA-FA6D921ABE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19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D479EA3-C904-44FB-8893-E04E07D95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65ACABD-F765-4C50-93DB-66F9C2173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Does the World Check That a Study Is Trustworthy?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DDCF5C-8549-4D29-AAFF-7FF62EB35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Once a study is finished, how does the rest of the world check whether it is actually trustworthy?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9EC8380-339C-4403-8459-86E8D7417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Transparent reporting lets others appraise and reproduce methods, but it cannot repair a weak design.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fb43a51b784459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71205106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B5E2BB0-605A-47E0-BEE1-5903642B58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18B416-5BAB-49EE-A962-B5DF7428C4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6829E1-F8CD-4A63-8009-45E531BEA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19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0DA1D0-E198-4789-9694-2A1612B17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ECCF84-EECB-46C1-9753-2D7050881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867798-11F3-4AF0-A1BA-6DE98C5D5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8EE555F-5D3C-406E-980A-AB731DCF08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8803534-4B3C-4CED-A716-C978640C3E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Child research requires favorable risk and benefit, IRB review, parental permission, and affirmative assent when the child is capable.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A9DCFDB-356B-46EF-A425-059DF88CC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75619660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626F770-2823-440C-982F-6657D4685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772B3C8-F04D-4C33-804B-78D91FFFD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743769-2B89-49EA-B37D-FE6F0D5CB5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19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968DC7-9E18-4846-B08D-28FAAE382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F0A872-6912-486E-9EA9-C96EFC63E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C2C5C29-8767-4EA8-9D95-5DAFA3C849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7B1B699-221D-43F3-9A71-AB964BC7B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06D38AA-0A34-4737-BBFD-6472C16C5C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E057D55-F399-4CAF-A25B-15F3BD8D1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B3AB8C6-C3BF-41AD-9748-35C3149264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4895165-0C78-40DF-A3A3-4055EB75B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21DB1DE-2820-463B-92FC-D1D0DA067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444CA11-4591-4A04-98FB-E8814C6032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5D95533-DD38-4AF0-B5AC-3523D317E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99B08A1-CDD5-4D9A-B8C6-C4E9C91856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180787298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6E52ADA-6583-49DA-A6C8-878EF95B0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D8F23A-399E-435A-A12D-0AE9F90C79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FEBA51-019A-4BED-AFBC-EA07683E4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19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E822F9-CFBC-4CEE-B338-AD5C5D38E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C3ECB1-4891-4C73-80D1-399678A5F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6593E41-0469-402A-AA36-31E17F8BD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Transparent reporting lets others appraise and reproduce methods, but it cannot repair a weak design.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6AD0BB4-0C5F-48FC-930D-3DF19873A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14F9D27-63CC-4C27-84A3-92D019700C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9E65470-D349-4E0E-80D2-7BA9527AC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803A07A-C1E5-46C9-B4AE-17C06427C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25B2523-0662-4410-B923-AD5B90BC8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6653AB8-CC32-4BB1-963A-15BF2C14E3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7976E89-926C-40BE-B588-73A263933C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E276C16-FF66-47ED-BD97-EA20D75CDA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A4B02D4-9815-47DA-B976-FDF0E72B86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4453312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85B41FF-D580-42A7-BA93-6EB5D3CF0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AE63DF-48B8-4E17-96E9-7731051E52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F2FF42-3F11-48C0-B4F1-C8FA99783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19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B70EAF-4378-4904-9EC2-8CDAC00F0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3497D6-3C6B-4992-9284-2019F5FFF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734AB97-9398-406E-8791-0AFCF21F6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5cb74a80c646d7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41673699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272434F-AC96-4252-83A3-DDEA4CA5C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09CB8D-3E05-4751-A063-A2C43DD52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C490F9-15D9-481B-A511-6F4EC4905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19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7F0B95-CA54-473B-87B5-C65541C70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24557A-0D5E-438D-BFE2-CF0EEE246F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D2E4C9B-A483-4443-B842-BD82A7FBD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lab notebook must let an outside team repeat the route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a4f49a68433417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05D13AE-F1EF-46FC-82A8-1F7245B41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8914DFE-D999-4987-B775-E3107273A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A44C51B-0816-40CC-B690-EC3ECC83F7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detail lets the next team repeat the method?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3987619-37C5-416F-BBBF-61DABCE93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89EC7DE-33FA-4764-8FE3-345C0C7DF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FAF74F3-921F-49D6-9373-AD0B1C8E2B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Where are missing participants shown?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49CC225-E1A5-46E8-9D10-0BAC45F93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42F850A-F67B-4338-80AB-2B1C6C13C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1531EE0-842C-40C0-8253-6417E966D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if the original design was unfair but perfectly reported?</a:t>
            </a:r>
          </a:p>
        </p:txBody>
      </p:sp>
    </p:spTree>
    <p:extLst>
      <p:ext uri="{BB962C8B-B14F-4D97-AF65-F5344CB8AC3E}">
        <p14:creationId xmlns:p14="http://schemas.microsoft.com/office/powerpoint/2010/main" val="33209192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03517A8-C3EE-4BB7-A2B7-B024111B32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389414-37F7-46FE-8634-251CCA7AC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BB596B-CC87-49D7-AE31-8A12585F2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19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B1A478-335E-42AF-86AF-26CFB62E52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018CA4-74EB-41C0-AD19-748F4F547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4531F4-36CE-4BA1-97EC-C4A88FF64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896A7BF-6397-401C-B32E-C50BC359D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56532C9-0F02-456B-A16A-DB7D1EF67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9329A38-31AE-46E9-A8FE-671CD9C39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Report planned and actual methods, participants, outcomes, and analyses.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31DA25F-C0EC-4831-9880-0FEBB5551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C1449FC-41D4-4D84-B893-8F188BAA1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0BBC851-5A98-40D3-8024-70165D444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the guideline matched to the study type.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1CAEEB6-D5A6-4830-9B52-BFBD046EF1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AF9611-0303-4610-A173-F564C3B945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52E00A6-22EF-4CDD-9763-7BC7BAFA1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reporting from design quality, replication, and peer review.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4BB4FB3-EFE7-4B5A-9471-564945C09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Exact reproduction may be impossible across people and settings, even when methods are transparent.</a:t>
            </a:r>
          </a:p>
        </p:txBody>
      </p:sp>
    </p:spTree>
    <p:extLst>
      <p:ext uri="{BB962C8B-B14F-4D97-AF65-F5344CB8AC3E}">
        <p14:creationId xmlns:p14="http://schemas.microsoft.com/office/powerpoint/2010/main" val="193377841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C78149F-A6DA-41D8-AC13-3B54B2E71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BC89115-55EA-4B4F-B8C2-9480AC86D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8EB863-B4A3-4D5C-B276-3BF78B307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19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7CE952-8DDF-4936-A36D-48E487116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8A8DC0B-75EA-410E-9E00-11123CCA9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 CONSORT, STROBE, PRISMA, and ARRIVE to four studies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A0770CD-189E-4E66-8C15-3FB0893B78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9fd78d9d61949e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76BE0E2-E687-4BB5-8066-DEB193013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83B4CE1-CEFE-43F2-B901-70EBF49A7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EXP19-E1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528AD34-A7E5-4614-84BA-F4CCFC214F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trial report includes eligibility, allocation, participant flow, outcomes, harms, and analysis.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695F517-8C7B-45C2-A8D7-41678CCC3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68EABD3-9990-467C-9800-C69118A988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EXP19-E2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0EF62A1-1D25-45EE-9DB6-5B27A4DF9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study type determines the matched guideline: CONSORT, STROBE, PRISMA, or ARRIVE.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9B1FA2B-6E1E-419B-A5FC-E92A6574E4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B47AD39-554B-4B1D-B474-D4874DA08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EXP19-E3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2E24E7A-9EDF-4C70-B7D7-D3F9DC193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fully reported study still has unconcealed allocation and severe missing data.</a:t>
            </a:r>
          </a:p>
        </p:txBody>
      </p:sp>
    </p:spTree>
    <p:extLst>
      <p:ext uri="{BB962C8B-B14F-4D97-AF65-F5344CB8AC3E}">
        <p14:creationId xmlns:p14="http://schemas.microsoft.com/office/powerpoint/2010/main" val="162174617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DA194C6-705C-4A1E-9AC6-56354F6C1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715D691-F284-4100-A61A-9A18B1CE76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482C78-B537-4736-B787-385A1085C9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19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6A0300-3CB7-4EDC-8346-BA7C17A02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B6D332-5F04-4375-8282-4E1193FD11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D9B8423-05E8-47B0-B047-57DC3D6AF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54DE47-172A-4A52-A549-86D3748281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94C2EA5-F107-4A69-B78C-45E73DF82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Participant route map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F0E90C7-8FC8-45D4-AC8D-96C6B9C0D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3559179-39CD-4202-8A02-2C42E08C3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2E2C7D0-5E71-453F-B812-DA905BF2D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CONSORT for randomized trials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912C81F-74DD-4C94-B067-05519E8DF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31E4D91-376F-477D-8EB9-083263ED4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Observation record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EA3A29B-E767-474A-9DA8-C566A641A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6DC06FC-0D02-4852-A0C6-22781545ED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86C1623-AE8E-4073-892F-142929020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STROBE for observational studies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536DA25-B013-484C-A713-E18F694DC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B08EBAD-E36E-4D91-8A5C-AB28B3AF0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Search and model notebooks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33B512C-D9DE-44E7-AC4F-CAE4932F9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E0D9FF9-F4FA-4ECF-9F61-8BB579FFE6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15B61F7-8F00-40AF-8564-47CE5BEC0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PRISMA and ARRIVE</a:t>
            </a:r>
          </a:p>
        </p:txBody>
      </p:sp>
    </p:spTree>
    <p:extLst>
      <p:ext uri="{BB962C8B-B14F-4D97-AF65-F5344CB8AC3E}">
        <p14:creationId xmlns:p14="http://schemas.microsoft.com/office/powerpoint/2010/main" val="27108045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C51A6B4-1485-44DD-88B9-ACF19C883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5C7D78F-59B6-4A85-8E50-2DE24C7F3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37F9C1-1545-4828-B036-9D85DA1C50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19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13C983-3A4E-4839-81FF-14EDDFC8BA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C24F39-EA0D-4354-9997-7F42E88AA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E9504FD-1206-4303-AE20-CD5926B40B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journal reproducibility editor.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EECA7AD-5D5B-4FDD-BD4C-9A930FCB8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8738575-F20F-410E-8B51-0B67F0BFA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An author says completing a reporting checklist proves the study…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8A1EA51-E1F4-4FA3-AAEE-A26BE510D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73B4043-3D2D-4798-8B60-5F6530975D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3FD099D-6DB7-470A-98F7-23DBCF088A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the matched guideline, then judge design…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A7BC8A6-AD69-4D62-96A5-EB9151C05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4A2751D-42AE-4EF7-B7AB-B0B104280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2F41693-6D01-49F3-8329-9D0455AE03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Accept the checklist as proof of validity.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050CF5F-8F3B-44BA-94EF-BFB7CC9C1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817FBCC-AA49-4E54-9CA6-790AC244CE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C46937A-284A-4109-A696-C002749F6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Reject reporting guidelines because they cannot fix…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1AF238F-A17F-48FC-AA8D-6E3CDC252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editorial decision and match each supplied…</a:t>
            </a:r>
          </a:p>
        </p:txBody>
      </p:sp>
    </p:spTree>
    <p:extLst>
      <p:ext uri="{BB962C8B-B14F-4D97-AF65-F5344CB8AC3E}">
        <p14:creationId xmlns:p14="http://schemas.microsoft.com/office/powerpoint/2010/main" val="54020777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39E56E1-A644-41F4-8C0D-572CD9503E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68A4BE9-295B-4B78-92D6-BBE25B8DC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50FD449-A851-4E1F-AFC3-55717A578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19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FED286-4C4E-4C88-A257-08F59878B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CF105FB-8DE0-4406-B77C-CD5C6189B4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666B911-69E8-4EAA-8C1A-80A5D25C5E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1CA9160-A7D4-4763-A6E3-F411B0377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542DE91-2AE9-4D98-A732-FAA422B95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Use the matched guideline, then judge design, conduct, analysis, and replication separately.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60CFEF8-9BA2-4BCC-B9F5-FF39D80EA6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224451B-2EF9-4348-9B8C-BEDE13A97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02EF4A5-2C3E-4184-A666-7BB49749E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EXP19-E1 + EXP19-E2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522573B-0745-4195-8825-B75AAE05D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4AB5D73-383B-47E5-A33D-2E09321CAB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7B89DE9-E330-4F4C-838A-600E32C6D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5316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judge reporting completeness and exposed strengths or weaknesses. You may not call a study reproducible or valid from a checklist alone.</a:t>
            </a:r>
          </a:p>
        </p:txBody>
      </p:sp>
    </p:spTree>
    <p:extLst>
      <p:ext uri="{BB962C8B-B14F-4D97-AF65-F5344CB8AC3E}">
        <p14:creationId xmlns:p14="http://schemas.microsoft.com/office/powerpoint/2010/main" val="1090379233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CE7A38F-86EF-4DFD-B85F-BEA5056BDF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01210C-CDCD-4940-BE66-0CBAAC3EB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BB0553-A16D-4ED7-BD9E-55245B263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19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F41AD7F-C683-4910-A590-CEC636BBF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390903-04F4-4C0E-B83A-D55767586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E389FD-5507-47C4-B56F-BA26BD39CD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F83DA8C-EF01-4B73-A712-2C24D6FB0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E9FF243-7A85-4BB9-B6B9-E5A1E2DE5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Transparent reporting lets others appraise and reproduce methods, but it cannot repair a weak design.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FA6CD00-86A9-4E22-B2B9-5C2AD17D2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9C60F37-78B3-47EC-8D3D-921578C127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0D112C8-EECD-42D5-BC7E-2F18AD022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today's question: reporting standards, reproducibility, and peer review let the world check a study instead of…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014BA6C-8E71-4BCC-9B37-155A2C225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39927370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8619611-27CD-4310-A6C7-CD6B2C6DB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B99623-E8EA-4FF9-8E9F-A36196CCAE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AE85640-937A-484B-AE29-FB1FA74F1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19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312A93-1009-481C-B3D2-EA8A4BB05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6A4FAF-A5B5-4681-9DB1-39755B0E98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342959A-E041-4C7C-93DD-2CA40D878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B8F079F-9BDB-4335-9568-91A4553A2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CONSORT 2025. Updated reporting guidance for randomized trials.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STROBE. Reporting guidance for observational studies.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PRISMA 2020. Reporting guidance for systematic reviews.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ARRIVE 2.0. Reporting guidance for animal research.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883CE06-8DA4-4224-9A1C-0B886518D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970185A-C95B-43AF-B24F-0F13AA8FA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9535B62-F76C-4ED8-8331-A2441A581B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Reproducibility, reporting standards (CONSORT/STROBE/PRISMA/ARRIVE), and peer review • Communicating scientific findings so others can evaluate and reproduce them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CCE9B57-7588-4F5E-B0BF-69C36F59D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64F472B-8FDA-4F61-AA19-2B83136BB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EEF109A-C748-476A-848A-7406C6107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67699543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2026-07-11T05:13:03.7090000Z</dcterms:created>
  <dcterms:modified xsi:type="dcterms:W3CDTF">2026-07-11T05:13:03.7090000Z</dcterms:modified>
</coreProperties>
</file>