
<file path=[Content_Types].xml><?xml version="1.0" encoding="utf-8"?>
<Types xmlns="http://schemas.openxmlformats.org/package/2006/content-types">
  <Default Extension="xml" ContentType="application/vnd.openxmlformats-package.core-properties+xml"/>
  <Default Extension="bin" ContentType="image/webp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d544b27cafea4ab4" /><Relationship Type="http://schemas.openxmlformats.org/officeDocument/2006/relationships/extended-properties" Target="/docProps/app.xml" Id="R4672efdccbe34bdc" /><Relationship Type="http://schemas.openxmlformats.org/officeDocument/2006/relationships/officeDocument" Target="/ppt/presentation.xml" Id="R65b517adac804322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b2be074a7c1f4d66"/>
  </p:sldMasterIdLst>
  <p:notesMasterIdLst>
    <p:notesMasterId xmlns:r="http://schemas.openxmlformats.org/officeDocument/2006/relationships" r:id="Rdc8b31a7ce854343"/>
  </p:notesMasterIdLst>
  <p:sldIdLst>
    <p:sldId xmlns:r="http://schemas.openxmlformats.org/officeDocument/2006/relationships" id="256" r:id="Rf158977d695e42b7"/>
    <p:sldId xmlns:r="http://schemas.openxmlformats.org/officeDocument/2006/relationships" id="257" r:id="R9bebdbb04b514c84"/>
    <p:sldId xmlns:r="http://schemas.openxmlformats.org/officeDocument/2006/relationships" id="258" r:id="R8bd1c87dbaab4e80"/>
    <p:sldId xmlns:r="http://schemas.openxmlformats.org/officeDocument/2006/relationships" id="259" r:id="Rb53c2539d9ca4761"/>
    <p:sldId xmlns:r="http://schemas.openxmlformats.org/officeDocument/2006/relationships" id="260" r:id="R2b8a2ab91fc6411b"/>
    <p:sldId xmlns:r="http://schemas.openxmlformats.org/officeDocument/2006/relationships" id="261" r:id="R1509c940bdaa4a47"/>
    <p:sldId xmlns:r="http://schemas.openxmlformats.org/officeDocument/2006/relationships" id="262" r:id="Rce5fea5541474c78"/>
    <p:sldId xmlns:r="http://schemas.openxmlformats.org/officeDocument/2006/relationships" id="263" r:id="Rff26a53d84344aec"/>
    <p:sldId xmlns:r="http://schemas.openxmlformats.org/officeDocument/2006/relationships" id="264" r:id="R9a581af16ee04fc8"/>
    <p:sldId xmlns:r="http://schemas.openxmlformats.org/officeDocument/2006/relationships" id="265" r:id="Rc28e9b81be8a425e"/>
    <p:sldId xmlns:r="http://schemas.openxmlformats.org/officeDocument/2006/relationships" id="266" r:id="Rc5df79805c904a79"/>
    <p:sldId xmlns:r="http://schemas.openxmlformats.org/officeDocument/2006/relationships" id="267" r:id="R03b11104c5334d98"/>
    <p:sldId xmlns:r="http://schemas.openxmlformats.org/officeDocument/2006/relationships" id="268" r:id="R715b3da41b5d41e7"/>
  </p:sldIdLst>
  <p:sldSz cx="12192000" cy="6858000"/>
  <p:notesSz cx="6858000" cy="9144000"/>
  <p:defaultTextStyle>
    <a:defPPr xmlns:a="http://schemas.openxmlformats.org/drawingml/2006/main">
      <a:defRPr lang="en-US"/>
    </a:defPPr>
    <a:lvl1pPr xmlns:a="http://schemas.openxmlformats.org/drawingml/2006/main" marL="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xmlns:a="http://schemas.openxmlformats.org/drawingml/2006/main" marL="457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xmlns:a="http://schemas.openxmlformats.org/drawingml/2006/main" marL="914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xmlns:a="http://schemas.openxmlformats.org/drawingml/2006/main" marL="1371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xmlns:a="http://schemas.openxmlformats.org/drawingml/2006/main" marL="18288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xmlns:a="http://schemas.openxmlformats.org/drawingml/2006/main" marL="22860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xmlns:a="http://schemas.openxmlformats.org/drawingml/2006/main" marL="2743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xmlns:a="http://schemas.openxmlformats.org/drawingml/2006/main" marL="3200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xmlns:a="http://schemas.openxmlformats.org/drawingml/2006/main" marL="3657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6cb38032e500437e" /><Relationship Type="http://schemas.openxmlformats.org/officeDocument/2006/relationships/slideMaster" Target="/ppt/slideMasters/slideMaster1.xml" Id="Rb2be074a7c1f4d66" /><Relationship Type="http://schemas.openxmlformats.org/officeDocument/2006/relationships/notesMaster" Target="/ppt/notesMasters/notesMaster1.xml" Id="Rdc8b31a7ce854343" /><Relationship Type="http://schemas.openxmlformats.org/officeDocument/2006/relationships/presProps" Target="/ppt/presProps.xml" Id="Rf6ecb059ef604503" /><Relationship Type="http://schemas.openxmlformats.org/officeDocument/2006/relationships/tableStyles" Target="/ppt/tableStyles.xml" Id="Ra4225f4767bd41ad" /><Relationship Type="http://schemas.openxmlformats.org/officeDocument/2006/relationships/slide" Target="/ppt/slides/slide1.xml" Id="Rf158977d695e42b7" /><Relationship Type="http://schemas.openxmlformats.org/officeDocument/2006/relationships/slide" Target="/ppt/slides/slide2.xml" Id="R9bebdbb04b514c84" /><Relationship Type="http://schemas.openxmlformats.org/officeDocument/2006/relationships/slide" Target="/ppt/slides/slide3.xml" Id="R8bd1c87dbaab4e80" /><Relationship Type="http://schemas.openxmlformats.org/officeDocument/2006/relationships/slide" Target="/ppt/slides/slide4.xml" Id="Rb53c2539d9ca4761" /><Relationship Type="http://schemas.openxmlformats.org/officeDocument/2006/relationships/slide" Target="/ppt/slides/slide5.xml" Id="R2b8a2ab91fc6411b" /><Relationship Type="http://schemas.openxmlformats.org/officeDocument/2006/relationships/slide" Target="/ppt/slides/slide6.xml" Id="R1509c940bdaa4a47" /><Relationship Type="http://schemas.openxmlformats.org/officeDocument/2006/relationships/slide" Target="/ppt/slides/slide7.xml" Id="Rce5fea5541474c78" /><Relationship Type="http://schemas.openxmlformats.org/officeDocument/2006/relationships/slide" Target="/ppt/slides/slide8.xml" Id="Rff26a53d84344aec" /><Relationship Type="http://schemas.openxmlformats.org/officeDocument/2006/relationships/slide" Target="/ppt/slides/slide9.xml" Id="R9a581af16ee04fc8" /><Relationship Type="http://schemas.openxmlformats.org/officeDocument/2006/relationships/slide" Target="/ppt/slides/slide10.xml" Id="Rc28e9b81be8a425e" /><Relationship Type="http://schemas.openxmlformats.org/officeDocument/2006/relationships/slide" Target="/ppt/slides/slide11.xml" Id="Rc5df79805c904a79" /><Relationship Type="http://schemas.openxmlformats.org/officeDocument/2006/relationships/slide" Target="/ppt/slides/slide12.xml" Id="R03b11104c5334d98" /><Relationship Type="http://schemas.openxmlformats.org/officeDocument/2006/relationships/slide" Target="/ppt/slides/slide13.xml" Id="R715b3da41b5d41e7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11e52a5fea074717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5eab6c403dc84996" /><Relationship Type="http://schemas.openxmlformats.org/officeDocument/2006/relationships/notesMaster" Target="/ppt/notesMasters/notesMaster1.xml" Id="R1f312c4915414aa1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b1c807606ebf4f31" /><Relationship Type="http://schemas.openxmlformats.org/officeDocument/2006/relationships/notesMaster" Target="/ppt/notesMasters/notesMaster1.xml" Id="R51dc8023d85745f1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4e845467975a4eca" /><Relationship Type="http://schemas.openxmlformats.org/officeDocument/2006/relationships/notesMaster" Target="/ppt/notesMasters/notesMaster1.xml" Id="R5f0b1295850246a8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12e23bb8bad14819" /><Relationship Type="http://schemas.openxmlformats.org/officeDocument/2006/relationships/notesMaster" Target="/ppt/notesMasters/notesMaster1.xml" Id="R27d8fc6be0034d80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622026c88ab3493a" /><Relationship Type="http://schemas.openxmlformats.org/officeDocument/2006/relationships/notesMaster" Target="/ppt/notesMasters/notesMaster1.xml" Id="R6d8e76f85c9b4553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6b3da64279d84e4a" /><Relationship Type="http://schemas.openxmlformats.org/officeDocument/2006/relationships/notesMaster" Target="/ppt/notesMasters/notesMaster1.xml" Id="Rbf980c5232974244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a54c3df806b64451" /><Relationship Type="http://schemas.openxmlformats.org/officeDocument/2006/relationships/notesMaster" Target="/ppt/notesMasters/notesMaster1.xml" Id="R4df7577937464cde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56d83215f32b475f" /><Relationship Type="http://schemas.openxmlformats.org/officeDocument/2006/relationships/notesMaster" Target="/ppt/notesMasters/notesMaster1.xml" Id="R237277a1677e477b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c6b95636ff2f490c" /><Relationship Type="http://schemas.openxmlformats.org/officeDocument/2006/relationships/notesMaster" Target="/ppt/notesMasters/notesMaster1.xml" Id="R58209efaa8a14773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3b200759cafd406f" /><Relationship Type="http://schemas.openxmlformats.org/officeDocument/2006/relationships/notesMaster" Target="/ppt/notesMasters/notesMaster1.xml" Id="R228b38f51c814bca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2444e8acc4454f43" /><Relationship Type="http://schemas.openxmlformats.org/officeDocument/2006/relationships/notesMaster" Target="/ppt/notesMasters/notesMaster1.xml" Id="R0ecf27cbcc424401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aac7883f8527467f" /><Relationship Type="http://schemas.openxmlformats.org/officeDocument/2006/relationships/notesMaster" Target="/ppt/notesMasters/notesMaster1.xml" Id="Rf9ccbd673ced49a5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481b10c02c534835" /><Relationship Type="http://schemas.openxmlformats.org/officeDocument/2006/relationships/notesMaster" Target="/ppt/notesMasters/notesMaster1.xml" Id="R9e2cf27dbdfe4882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d6ef605b8e044cf4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d7015c3c37ab42d2" /><Relationship Type="http://schemas.openxmlformats.org/officeDocument/2006/relationships/slideLayout" Target="/ppt/slideLayouts/slideLayout1.xml" Id="Re316796a7d7a4d53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e316796a7d7a4d53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6e78f6ecae4408b" /><Relationship Type="http://schemas.openxmlformats.org/officeDocument/2006/relationships/image" Target="/ppt/media/image.bin" Id="R76ff17b4cb494a36" /><Relationship Type="http://schemas.openxmlformats.org/officeDocument/2006/relationships/notesSlide" Target="/ppt/notesSlides/notesSlide1.xml" Id="Raddff5729c814d4b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786b05152184715" /><Relationship Type="http://schemas.openxmlformats.org/officeDocument/2006/relationships/notesSlide" Target="/ppt/notesSlides/notesSlide2.xml" Id="R8b32de93cb5a43e6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5b51b7a5044495d" /><Relationship Type="http://schemas.openxmlformats.org/officeDocument/2006/relationships/notesSlide" Target="/ppt/notesSlides/notesSlide3.xml" Id="R3eccfa1e1e594d24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95c937fdd2d444b" /><Relationship Type="http://schemas.openxmlformats.org/officeDocument/2006/relationships/notesSlide" Target="/ppt/notesSlides/notesSlide4.xml" Id="Rd7ade2765e904ea7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421df8b46ed4bd4" /><Relationship Type="http://schemas.openxmlformats.org/officeDocument/2006/relationships/image" Target="/ppt/media/image2.bin" Id="R15d21c0c292e4453" /><Relationship Type="http://schemas.openxmlformats.org/officeDocument/2006/relationships/notesSlide" Target="/ppt/notesSlides/notesSlide5.xml" Id="R585ce4b2769e4d2d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ea8fb500236413b" /><Relationship Type="http://schemas.openxmlformats.org/officeDocument/2006/relationships/image" Target="/ppt/media/image3.bin" Id="R8ceb95a2f47144c6" /><Relationship Type="http://schemas.openxmlformats.org/officeDocument/2006/relationships/notesSlide" Target="/ppt/notesSlides/notesSlide6.xml" Id="Ra8767ead236d4d4c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9f7fb6d08e84437" /><Relationship Type="http://schemas.openxmlformats.org/officeDocument/2006/relationships/notesSlide" Target="/ppt/notesSlides/notesSlide7.xml" Id="R228374251c4c46c7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c64b2ec9843437f" /><Relationship Type="http://schemas.openxmlformats.org/officeDocument/2006/relationships/image" Target="/ppt/media/image4.bin" Id="Rf2556f46d68247b3" /><Relationship Type="http://schemas.openxmlformats.org/officeDocument/2006/relationships/notesSlide" Target="/ppt/notesSlides/notesSlide8.xml" Id="Ra4ebff4bd78f4b41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0b432392dfa4a3a" /><Relationship Type="http://schemas.openxmlformats.org/officeDocument/2006/relationships/notesSlide" Target="/ppt/notesSlides/notesSlide9.xml" Id="Re1a68523950246fd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6d34c20bd6349c7" /><Relationship Type="http://schemas.openxmlformats.org/officeDocument/2006/relationships/notesSlide" Target="/ppt/notesSlides/notesSlide10.xml" Id="R383bee52a4114d4b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c29e51aca4e4704" /><Relationship Type="http://schemas.openxmlformats.org/officeDocument/2006/relationships/notesSlide" Target="/ppt/notesSlides/notesSlide11.xml" Id="R1fcff5bca1d54319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860598086c64404" /><Relationship Type="http://schemas.openxmlformats.org/officeDocument/2006/relationships/notesSlide" Target="/ppt/notesSlides/notesSlide12.xml" Id="R4d06863cd017418a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db3c4f662f34316" /><Relationship Type="http://schemas.openxmlformats.org/officeDocument/2006/relationships/notesSlide" Target="/ppt/notesSlides/notesSlide13.xml" Id="R2a66f35100c64343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27DABE9C-B400-4B88-8C7D-1078BE3D09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A904224-7245-4327-9C1D-CC45144471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8E1A2C4-EF37-4E36-9A1A-231E5718E5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18 • ESSENTIAL QUESTION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9E3B7A5-9166-4DD4-86E5-DF3925A448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ACE55D7-5EF7-4AA3-9109-C6B956180B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57150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31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31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Makes Research on Children Ethical?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973CE6A-3744-4592-99FA-DC03CE60A1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381250"/>
            <a:ext cx="5429250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72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What has to be true before scientists are allowed to study a baby like Mateo?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63710C6-B9B4-411D-A156-5223C2B2F1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286250"/>
            <a:ext cx="542925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425" b="0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F5C542"/>
                </a:solidFill>
                <a:latin typeface="Aptos"/>
                <a:ea typeface="Aptos"/>
                <a:cs typeface="Aptos"/>
              </a:rPr>
              <a:t>Child research requires favorable risk and benefit, IRB review, parental permission, and affirmative assent when the child is capable.</a:t>
            </a:r>
          </a:p>
        </p:txBody>
      </p:sp>
      <p:pic>
        <p:nvPicPr>
          <p:cNvPr id="1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6ff17b4cb494a36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58000" y="781050"/>
            <a:ext cx="4476750" cy="4476750"/>
          </a:xfrm>
          <a:prstGeom xmlns:a="http://schemas.openxmlformats.org/drawingml/2006/main" prst="roundRect">
            <a:avLst>
              <a:gd name="adj" fmla="val 2553"/>
            </a:avLst>
          </a:prstGeom>
        </p:spPr>
      </p:pic>
    </p:spTree>
    <p:extLst>
      <p:ext uri="{BB962C8B-B14F-4D97-AF65-F5344CB8AC3E}">
        <p14:creationId xmlns:p14="http://schemas.microsoft.com/office/powerpoint/2010/main" val="1140118569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01A607EC-825E-4EB8-A4D7-B4FE2CFAA6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3638657-39D3-4DE3-A071-BF7FBCD62B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5DEB6AC-6072-43BC-BCB4-55B22F85C7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18 • CARRY FORWARD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9069C96-C18E-4BAF-AF8A-B76004F41E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A08E332-3C84-4344-A2C7-4F331B25CA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Carry the previous idea forward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F2F7A3C-8469-4B9B-B6DF-56CDC3D0D6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Today begins with an idea students already earned.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21C382C2-7F08-4450-AD95-31AFC5633F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95400" y="2381250"/>
            <a:ext cx="9601200" cy="1733550"/>
          </a:xfrm>
          <a:prstGeom xmlns:a="http://schemas.openxmlformats.org/drawingml/2006/main" prst="roundRect">
            <a:avLst>
              <a:gd name="adj" fmla="val 6593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66B8C149-68D5-4B00-B295-7D2F82C350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76400" y="2781300"/>
            <a:ext cx="8839200" cy="914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21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Systematic reviews reduce cherry-picking, while meta-analysis is credible only when studies and pooling assumptions support it.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3DB4A62F-F9A3-4FDA-986F-AE0869E829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66950" y="4591050"/>
            <a:ext cx="76581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How does that idea help answer today's question?</a:t>
            </a:r>
          </a:p>
        </p:txBody>
      </p:sp>
    </p:spTree>
    <p:extLst>
      <p:ext uri="{BB962C8B-B14F-4D97-AF65-F5344CB8AC3E}">
        <p14:creationId xmlns:p14="http://schemas.microsoft.com/office/powerpoint/2010/main" val="208023086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117F671B-64F3-4257-BF23-0044744EAC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84B2E11-8673-49EF-A398-A13D3A6DDD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16DFB78-65E7-4E7D-9BE8-51D74C692B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18 • DURABLE PRINCIPLE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0BB43DD-6872-4EC7-9E72-891BB88F77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5FCC231-58E1-4A9B-B8B7-4D764E9EBA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Return to the four foundational truths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EC7FB98-F8B8-4D9D-8225-FEFA9B55B3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highlighted truth is today's main lens.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228BA02-BFCB-4B2F-AAA0-87B924D4AC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DA08B680-A678-4C5D-87DC-0C831B7EA7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Cells differentiate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5AB5977B-7AA9-412D-9BAC-58C5BBECE1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48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30242C68-98FA-4D3A-B024-CBD6C80976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38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sculpts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6752B6EC-756E-449D-8ED4-8C0D6E2473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5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F7221601-03D1-4A99-81C2-1FCE66AA06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96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move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861E24D7-E628-4B4B-A838-F3596FA0F0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63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0481D901-7B22-4CE5-AB5E-57A4FD3126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can go wrong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632C9499-9C2A-4CAA-A0ED-CA4D6C8DE0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38500" y="4762500"/>
            <a:ext cx="5715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Today's lens: Cells differentiate</a:t>
            </a:r>
          </a:p>
        </p:txBody>
      </p:sp>
    </p:spTree>
    <p:extLst>
      <p:ext uri="{BB962C8B-B14F-4D97-AF65-F5344CB8AC3E}">
        <p14:creationId xmlns:p14="http://schemas.microsoft.com/office/powerpoint/2010/main" val="1542873896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4FF27182-F5AE-41DD-A08E-23C2263365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959D1A3-AA7E-499C-8370-59F9E16C60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A04A0D3-5A41-4EB0-950D-10B1A6B155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18 • VISUAL TAKE-HOME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DDA8FCB-D730-4497-A58B-A9E401C589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4/13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4F4EE42-D69C-46E6-B459-7D7CBB2CF4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Today's 10-year takeaway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76967D1-8B48-42B9-B525-1D63FE2700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Child research requires favorable risk and benefit, IRB review, parental permission, and affirmative assent when the child is capable.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E49C2AED-EF74-4FD2-8EF2-A1B92275AB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28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8D81624-B2ED-4870-B0F8-6D60301DB8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00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Observe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8DDE6F4-41E7-476E-A441-AB23764B05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52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90C1255A-6E4C-4F96-ACC2-0C72FA831D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567E6B11-AF1B-4CD2-BF19-BBB4F0AD05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29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labeled evidence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C4E6F558-F95D-4047-936B-20B4C4C1CA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81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B1627D2-8FAA-443B-BCE8-2025C68533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86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43E1CC8B-D13F-4CA7-AC15-E766FE30C6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58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2412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Make a bounded decision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A379D30F-568D-49EA-BBBE-6D21F243BF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8000" y="4762500"/>
            <a:ext cx="6096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Say the takeaway aloud before the details begin.</a:t>
            </a:r>
          </a:p>
        </p:txBody>
      </p:sp>
    </p:spTree>
    <p:extLst>
      <p:ext uri="{BB962C8B-B14F-4D97-AF65-F5344CB8AC3E}">
        <p14:creationId xmlns:p14="http://schemas.microsoft.com/office/powerpoint/2010/main" val="1933481288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0A717AFE-2609-40E4-9A84-C43289A921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ADE7E07-1678-4FD5-87FD-50BDF8AF87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C54F30F-9EB1-4A5E-A5E7-C46A29DA4C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18 • ANALOGY OBSERVE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138266D-22F1-4399-964A-00546EFBC2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5/13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6301F54-E4AF-4E57-B0B1-386B51F4FF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Study the picture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0A394C5-34CF-47EA-BA94-DD392E0ECF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Do not name the biology yet. Describe only what you see.</a:t>
            </a:r>
          </a:p>
        </p:txBody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5d21c0c292e4453"/>
          <a:srcRect xmlns:a="http://schemas.openxmlformats.org/drawingml/2006/main" l="0" t="14754" r="0" b="1475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3190875" y="1905000"/>
            <a:ext cx="58102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</p:spTree>
    <p:extLst>
      <p:ext uri="{BB962C8B-B14F-4D97-AF65-F5344CB8AC3E}">
        <p14:creationId xmlns:p14="http://schemas.microsoft.com/office/powerpoint/2010/main" val="1851374476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8258D75E-6329-4DAE-BA67-F4F041DB38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6068EC0-E0EF-4AEA-A306-3BEBA5F6E4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379B42F-1453-4E44-BCFE-4FE9D4E36D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18 • ANALOGY QUESTIONS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8EA5AD6-3D82-495A-9891-194281FAB5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6/13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91BEB4C-6144-49D2-BB76-0A2E8D3012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does the picture make you notice?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452F58E-B4D1-4756-B14F-1A1A664DD5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A field trip needs safety review, adult permission, and child agreement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ceb95a2f47144c6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000875" y="1809750"/>
            <a:ext cx="40957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74474B02-69A6-4B92-9446-7EA73EBE62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95262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87A52121-0523-4C24-BB8C-BBB104FE32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09550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776FCAC0-9616-4C43-809D-B3F5718201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40982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Who reviews the plan before anyone joins?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2C876CC-8207-45A0-80A1-875CADF5D8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238500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5A78EE39-E394-4262-A583-E5C609876C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381375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D74E55E2-39A3-43B3-ADD1-0C81D42517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695700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Whose permission is needed?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199D752A-DBA4-4FD2-B070-5D874018B8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52437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93ED02C4-D181-417F-9FDE-22D5CE240D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66725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QUESTION 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222663A1-C547-4645-A611-6535075F13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98157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How can a child show an affirmative choice?</a:t>
            </a:r>
          </a:p>
        </p:txBody>
      </p:sp>
    </p:spTree>
    <p:extLst>
      <p:ext uri="{BB962C8B-B14F-4D97-AF65-F5344CB8AC3E}">
        <p14:creationId xmlns:p14="http://schemas.microsoft.com/office/powerpoint/2010/main" val="508003846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473646C5-05FC-461F-ACE2-9379A4BBAC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D438760-E252-4272-988E-94CD122B30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CAB9C38-D776-45E1-9E23-8651F3650E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18 • STUDENT RULES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724F8D3-490F-4257-BC77-20FF8B680A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7/13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DD7BE89-76A6-4235-BF86-E710398259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Turn your observations into rules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B05F252-8F46-4EAC-81F6-B868078C84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Write the rule in plain language before the biological vocabulary appears.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2EE3E36C-56E2-4438-B242-B4375F4C52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E6943EB0-DF12-4226-A13D-8B543F98AD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C51B011-75BA-4719-9797-039CAC0025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added protections for children and minimize risk.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5A713E44-9966-4358-A28B-12F83C8FD6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CF127830-BFEB-48A4-A677-99E7A7C89C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RULE 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00A6619-72AD-4723-8989-760933D35A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Obtain parental permission unless an approved exception applies.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F35173ED-58B4-4B6E-9F34-3DDA98BDC1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65C5B4C4-A870-4107-B9D5-F47107914F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AFC65371-F43B-4AB8-BE1E-BE2C7D1801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Seek affirmative, age-appropriate assent when the child is capable.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F94074B4-1E6E-4BBB-95E0-EF40D2805F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33500" y="4762500"/>
            <a:ext cx="9525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12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Where the analogy stops: Research ethics is governed by regulations, context, and individual capacity, not one school-trip form.</a:t>
            </a:r>
          </a:p>
        </p:txBody>
      </p:sp>
    </p:spTree>
    <p:extLst>
      <p:ext uri="{BB962C8B-B14F-4D97-AF65-F5344CB8AC3E}">
        <p14:creationId xmlns:p14="http://schemas.microsoft.com/office/powerpoint/2010/main" val="1350691392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387AAB76-11BC-4E50-B1F3-05F9118FAD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94D6B2E-649E-43FA-B2CF-FFA8EA2C1E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AD8F898-304F-4587-BA36-EB08E37053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18 • BIOLOGY EXAMPLE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240461E-67BF-412F-8AD4-C766A6B367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8/13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B139375-30C6-4572-9341-FB49945E44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Apply Subpart D protections to a pediatric speech study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51D100B-3486-467D-87FA-C438A9A954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the same rules on a real biomedical question.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2556f46d68247b3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953250" y="1733550"/>
            <a:ext cx="4191000" cy="4191000"/>
          </a:xfrm>
          <a:prstGeom xmlns:a="http://schemas.openxmlformats.org/drawingml/2006/main" prst="roundRect">
            <a:avLst>
              <a:gd name="adj" fmla="val 2727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2E929DF-6E8F-4B4F-AF75-A14CE4B3AF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866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B9D8E27E-E929-47EE-A517-B9FE42CC83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009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EXP18-E1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928A5483-4C26-4D74-9A61-407EEF1C49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324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study involves children, coded recordings, and no change from accepted care.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32F5438-811E-4256-9F14-6ECBA7E782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2004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9D6E38DC-82C1-4B5D-B817-03305786AF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3432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EXP18-E2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1E00CAEA-6F7D-4412-84BD-01604CB1E8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6576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protocol gives caregivers plain-language information and time for questions.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E95A7B42-FE7E-4337-B536-B879C643C4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33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3DC7D58A-9350-42F0-BD0E-83362D07F4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676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EXP18-E3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4F0A7F24-E05B-4D73-897D-A3F5607BE4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991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Children who can understand receive an age-appropriate explanation and are asked for affirmative agreement.</a:t>
            </a:r>
          </a:p>
        </p:txBody>
      </p:sp>
    </p:spTree>
    <p:extLst>
      <p:ext uri="{BB962C8B-B14F-4D97-AF65-F5344CB8AC3E}">
        <p14:creationId xmlns:p14="http://schemas.microsoft.com/office/powerpoint/2010/main" val="704484302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E504E2E0-81DA-4FEF-8856-EF994553C3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367B9E5-B46B-4CEC-9E30-89B71EC59E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FD8250A-4A94-4883-BF30-81E4EFE63D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18 • ANALOGY BIOLOGY MAP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64FFD73-7B5D-43A5-A8B7-3B7D7AD684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9/13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CEFF6A5-FF6A-4D04-ACCB-F6B76A6622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Map the analogy onto the biology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6C65763-28E8-4DBF-AB98-91401215E3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relationship stays the same even when the vocabulary changes.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512EF48-225B-4790-AF23-A001BEA1F1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1431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11E9162B-8688-4239-862D-009A3255B2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23431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Independent safety review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217ACAAF-C6B9-430B-ABB7-42C58FF1A2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24098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CE1FDE1B-439D-4DE6-9DBB-C6C4DFC152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1431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61A33AF4-0CAB-493E-973D-503DDC4461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22860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IRB review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B3B4784-ACE8-41AD-8013-CB4806141D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338137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34619980-38CF-4AC4-8F0F-4279D1BFE8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358140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Caregiver form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6154B194-758C-4707-914E-49A8ECDC13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64807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1A839E16-EDD3-4558-863F-CA8E9D5CB8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338137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18A92D0A-04E0-4C5A-B488-DD5C66353D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352425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Parental permission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FC208FFE-DD89-4BF8-8E8E-C1712F6C7E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46196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D054DCE8-E597-49A1-A737-9CDA452566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48196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Child agreement card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BA13F9B1-D947-4EC7-AF13-64C516C0DA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48863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A8D3E56F-1710-4E99-B709-706ABED879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46196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6DD8D4F4-448F-49C3-A3A7-253AAFC247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47625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Affirmative assent when capable</a:t>
            </a:r>
          </a:p>
        </p:txBody>
      </p:sp>
    </p:spTree>
    <p:extLst>
      <p:ext uri="{BB962C8B-B14F-4D97-AF65-F5344CB8AC3E}">
        <p14:creationId xmlns:p14="http://schemas.microsoft.com/office/powerpoint/2010/main" val="616754875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5583D74E-943D-465E-98ED-1CB69E1A04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56AA3B6-5798-43ED-8999-C3531ECB98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843DAC2-AE29-445D-95E0-3E905FD6BB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18 • CONCRETE DECISION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68DB85C-CF0D-4BCD-BA5C-B1C68425D3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10/13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F3BF69A-1EF8-4E48-AC37-148A09C450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Your team has to make a call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8C2CDB3-2139-40C2-9874-20441FAE57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You are the pediatric IRB reviewer.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694FE54-D6C6-4F26-9D96-DC061AC00A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714500"/>
            <a:ext cx="10858500" cy="952500"/>
          </a:xfrm>
          <a:prstGeom xmlns:a="http://schemas.openxmlformats.org/drawingml/2006/main" prst="roundRect">
            <a:avLst>
              <a:gd name="adj" fmla="val 120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A8AEF00-0D87-41CC-B898-6A8E01B42D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1924050"/>
            <a:ext cx="103632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A protocol says parental signature alone is enough and children…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229720CE-34BE-4567-A235-8910C95102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406C1B9E-7BC6-422B-9633-8BF3856648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AAA11368-314C-4ECE-94FD-D5F2830D6B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Require IRB-approved protections, permission, and capability-based assent.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B11A7835-A875-4869-A9EF-10E2F32D0E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5770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D19BBF26-D8D6-46A3-ACCE-5FCA0A1099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B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31688F01-FD80-42C6-B2AF-A99B4D82C9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only the parent signature for every…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0AF81A90-F24F-4095-A4AF-FA7A655489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9E0732FB-9243-4D3B-A720-885DB885B6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C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383E4D8B-D26B-4427-AAB3-15C222AB86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Treat a child's silence as affirmative assent.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2B24541D-C782-48CC-A600-285E6C67A3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14500" y="5048250"/>
            <a:ext cx="8763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Choose the ethics correction and explain the role…</a:t>
            </a:r>
          </a:p>
        </p:txBody>
      </p:sp>
    </p:spTree>
    <p:extLst>
      <p:ext uri="{BB962C8B-B14F-4D97-AF65-F5344CB8AC3E}">
        <p14:creationId xmlns:p14="http://schemas.microsoft.com/office/powerpoint/2010/main" val="1485630890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DC1EF021-A5CC-4493-8D09-C0D99586D9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4480BDF-DB37-47D1-9406-488FDF9406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8B440D5-631C-4B5F-B7F0-46DE84D2A4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18 • DECISION DEFENSE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8A74618-B4A6-4EE3-BD62-CA397C1C0D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B9ED082-0260-45BD-AC3E-C200E244CA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Defend the strongest evidence-based decision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F7F129D-0CA7-4B58-88F0-28B863B4C4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Pause before revealing this slide. A claim is only as strong as its evidence and limits.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6EBBBA3B-6317-4351-AB26-DBA94CD66E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095500"/>
            <a:ext cx="10287000" cy="1143000"/>
          </a:xfrm>
          <a:prstGeom xmlns:a="http://schemas.openxmlformats.org/drawingml/2006/main" prst="roundRect">
            <a:avLst>
              <a:gd name="adj" fmla="val 100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060F092-5C53-4A3E-AABF-42D59F90A4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2381250"/>
            <a:ext cx="9715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725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Require IRB-approved protections, permission, and capability-based assent.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55FB503E-87D1-4038-A0B1-2FB4AC3A8F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3714750"/>
            <a:ext cx="40957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2A001DF1-AF67-4F30-BD80-301A18D18D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3857625"/>
            <a:ext cx="3752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EVIDENCE TO CITE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7BD28F4-4FD8-44B1-85E1-4F39FFFDB5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4171950"/>
            <a:ext cx="37528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EXP18-E1 + EXP18-E2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FD06388B-7BD2-48B5-9179-8033F2B68F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714750"/>
            <a:ext cx="54292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D194AEAC-780D-4B3B-9BD9-1CF6E24B95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3857625"/>
            <a:ext cx="5086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CLAIM CEILING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4E3ADCD5-A4F1-45E7-88EC-B950F28782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4171950"/>
            <a:ext cx="50863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You may apply the supplied educational ethics framework. You may not replace local IRB review or legal guidance.</a:t>
            </a:r>
          </a:p>
        </p:txBody>
      </p:sp>
    </p:spTree>
    <p:extLst>
      <p:ext uri="{BB962C8B-B14F-4D97-AF65-F5344CB8AC3E}">
        <p14:creationId xmlns:p14="http://schemas.microsoft.com/office/powerpoint/2010/main" val="1993708820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79D74A1A-3D33-4F7E-8BCC-B0488A68E7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D9B4932-3696-4786-ABD0-6AC2CF2F28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6F5753F-2FC9-4320-97AF-B983B33305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18 • EXIT AND NEXT UNLOCK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7701753-B6EA-406F-BA29-630BC51E1A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4054608-547C-4C1D-8FC6-52C610BAF1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Leave with the idea. Enter with the next question.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1836A92-0E98-40BF-BC93-60BAE6B051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F739502B-985C-4018-81E6-611297DCCC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TODAY'S EXIT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7B8CBCB-DC72-4C49-98D3-ADFEB4EFB8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Child research requires favorable risk and benefit, IRB review, parental permission, and affirmative assent when the child is…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626D194B-B022-4C66-84BA-E9D817F35F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24625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890515F5-600E-4478-98D3-25E9B5C7D4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NEXT UNLOCK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53F46095-271D-49DC-B37B-57E6CA737A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We answered today's question: an ethical study needs IRB approval, real consent and assent, and genuine equipoise. But…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12C5883E-8999-4869-9043-4CCDCF5671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71750" y="4857750"/>
            <a:ext cx="7048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today's takeaway as evidence when the next lesson begins.</a:t>
            </a:r>
          </a:p>
        </p:txBody>
      </p:sp>
    </p:spTree>
    <p:extLst>
      <p:ext uri="{BB962C8B-B14F-4D97-AF65-F5344CB8AC3E}">
        <p14:creationId xmlns:p14="http://schemas.microsoft.com/office/powerpoint/2010/main" val="1820369028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18EC7297-E181-49FB-93D5-3F2A614737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C558226-7448-463C-BF18-964F0669F2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38F78B6-30DD-49F9-BD9B-AB122F4406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18 • SOURCES AND ALIGNMENT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C575F23-82DF-4ED7-9C82-AA0C5D1608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E4BD8F9-3244-48FF-A7E0-084ECBBA99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Evidence behind today's lesson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7D591D5-D6DB-444A-83AF-7534065A20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Required reasoning stays inside the lesson. These sources support the explainer and are optional for students.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5F7EC635-8EF8-4A27-86C3-5C7E60258E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2047875"/>
            <a:ext cx="7239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rmAutofit fontScale="100000"/>
          </a:bodyPr>
          <a:lstStyle xmlns:a="http://schemas.openxmlformats.org/drawingml/2006/main"/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HHS OHRP. Research with Children FAQs and Subpart D protections.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Gamble et al. 2023, TOPS trial ethics approvals and consent (NEJM)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Park et al. 2007, IRF6 and nonsyndromic CL/P in four populations, case-parent trios (Genet Med)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Percie du Sert et al. 2020, ARRIVE 2.0 (power as a Reduction and ethics tool, PLoS Biol)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0A35449A-E715-4835-AB43-62B25510BC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2143125"/>
            <a:ext cx="3048000" cy="1619250"/>
          </a:xfrm>
          <a:prstGeom xmlns:a="http://schemas.openxmlformats.org/drawingml/2006/main" prst="roundRect">
            <a:avLst>
              <a:gd name="adj" fmla="val 705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1AFCCBD-46E3-4F85-80AE-70604DF1A5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286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PLTW CONNECTION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E8433C81-8142-43B4-88F7-44D831C7E7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600325"/>
            <a:ext cx="2705100" cy="1028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8039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Research ethics; IRB, informed consent, assent, and equipoise in pediatric studies • Ethics and responsible conduct in human and genetic research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CD9FD9F4-8E9E-48EE-A5C9-1894F56CBA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4048125"/>
            <a:ext cx="3048000" cy="1219200"/>
          </a:xfrm>
          <a:prstGeom xmlns:a="http://schemas.openxmlformats.org/drawingml/2006/main" prst="roundRect">
            <a:avLst>
              <a:gd name="adj" fmla="val 9375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5C421955-8823-42D3-8693-96B4D77A20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191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INTEGRITY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37BF11A2-73DE-4737-A555-D8861D1A3F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505325"/>
            <a:ext cx="270510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985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Composite case. Illustration, not clinical photography. No outside lookup is required.</a:t>
            </a:r>
          </a:p>
        </p:txBody>
      </p:sp>
    </p:spTree>
    <p:extLst>
      <p:ext uri="{BB962C8B-B14F-4D97-AF65-F5344CB8AC3E}">
        <p14:creationId xmlns:p14="http://schemas.microsoft.com/office/powerpoint/2010/main" val="2063360960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2026-07-11T05:13:03.2450000Z</dcterms:created>
  <dcterms:modified xsi:type="dcterms:W3CDTF">2026-07-11T05:13:03.2450000Z</dcterms:modified>
</coreProperties>
</file>