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37760e1c7d044fc" /><Relationship Type="http://schemas.openxmlformats.org/officeDocument/2006/relationships/extended-properties" Target="/docProps/app.xml" Id="Re4ffac44e98e4209" /><Relationship Type="http://schemas.openxmlformats.org/officeDocument/2006/relationships/officeDocument" Target="/ppt/presentation.xml" Id="Rdd06c81213794dc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98a3bbd4fe14e32"/>
  </p:sldMasterIdLst>
  <p:notesMasterIdLst>
    <p:notesMasterId xmlns:r="http://schemas.openxmlformats.org/officeDocument/2006/relationships" r:id="R3fef3f0d520d4cf1"/>
  </p:notesMasterIdLst>
  <p:sldIdLst>
    <p:sldId xmlns:r="http://schemas.openxmlformats.org/officeDocument/2006/relationships" id="256" r:id="R3e28a772b2874cee"/>
    <p:sldId xmlns:r="http://schemas.openxmlformats.org/officeDocument/2006/relationships" id="257" r:id="R21d9a2e4e2ea45bc"/>
    <p:sldId xmlns:r="http://schemas.openxmlformats.org/officeDocument/2006/relationships" id="258" r:id="R7c8fabdecfec445f"/>
    <p:sldId xmlns:r="http://schemas.openxmlformats.org/officeDocument/2006/relationships" id="259" r:id="R02fd425803ce49bd"/>
    <p:sldId xmlns:r="http://schemas.openxmlformats.org/officeDocument/2006/relationships" id="260" r:id="Rd12b1dd6db6f4d18"/>
    <p:sldId xmlns:r="http://schemas.openxmlformats.org/officeDocument/2006/relationships" id="261" r:id="R11b06c53e75f4f04"/>
    <p:sldId xmlns:r="http://schemas.openxmlformats.org/officeDocument/2006/relationships" id="262" r:id="Rb98acd14d4a0479d"/>
    <p:sldId xmlns:r="http://schemas.openxmlformats.org/officeDocument/2006/relationships" id="263" r:id="R5637786e4e3248a9"/>
    <p:sldId xmlns:r="http://schemas.openxmlformats.org/officeDocument/2006/relationships" id="264" r:id="R21e1a619f5324a9e"/>
    <p:sldId xmlns:r="http://schemas.openxmlformats.org/officeDocument/2006/relationships" id="265" r:id="Rd2d3ab5d4fb94dff"/>
    <p:sldId xmlns:r="http://schemas.openxmlformats.org/officeDocument/2006/relationships" id="266" r:id="R0bf945c973f44ef9"/>
    <p:sldId xmlns:r="http://schemas.openxmlformats.org/officeDocument/2006/relationships" id="267" r:id="Re290709bc7f24712"/>
    <p:sldId xmlns:r="http://schemas.openxmlformats.org/officeDocument/2006/relationships" id="268" r:id="Ra4c020466e894198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a361cb7139345a9" /><Relationship Type="http://schemas.openxmlformats.org/officeDocument/2006/relationships/slideMaster" Target="/ppt/slideMasters/slideMaster1.xml" Id="Rc98a3bbd4fe14e32" /><Relationship Type="http://schemas.openxmlformats.org/officeDocument/2006/relationships/notesMaster" Target="/ppt/notesMasters/notesMaster1.xml" Id="R3fef3f0d520d4cf1" /><Relationship Type="http://schemas.openxmlformats.org/officeDocument/2006/relationships/presProps" Target="/ppt/presProps.xml" Id="R4caad97475354557" /><Relationship Type="http://schemas.openxmlformats.org/officeDocument/2006/relationships/tableStyles" Target="/ppt/tableStyles.xml" Id="Rd4044e5ce75a44eb" /><Relationship Type="http://schemas.openxmlformats.org/officeDocument/2006/relationships/slide" Target="/ppt/slides/slide1.xml" Id="R3e28a772b2874cee" /><Relationship Type="http://schemas.openxmlformats.org/officeDocument/2006/relationships/slide" Target="/ppt/slides/slide2.xml" Id="R21d9a2e4e2ea45bc" /><Relationship Type="http://schemas.openxmlformats.org/officeDocument/2006/relationships/slide" Target="/ppt/slides/slide3.xml" Id="R7c8fabdecfec445f" /><Relationship Type="http://schemas.openxmlformats.org/officeDocument/2006/relationships/slide" Target="/ppt/slides/slide4.xml" Id="R02fd425803ce49bd" /><Relationship Type="http://schemas.openxmlformats.org/officeDocument/2006/relationships/slide" Target="/ppt/slides/slide5.xml" Id="Rd12b1dd6db6f4d18" /><Relationship Type="http://schemas.openxmlformats.org/officeDocument/2006/relationships/slide" Target="/ppt/slides/slide6.xml" Id="R11b06c53e75f4f04" /><Relationship Type="http://schemas.openxmlformats.org/officeDocument/2006/relationships/slide" Target="/ppt/slides/slide7.xml" Id="Rb98acd14d4a0479d" /><Relationship Type="http://schemas.openxmlformats.org/officeDocument/2006/relationships/slide" Target="/ppt/slides/slide8.xml" Id="R5637786e4e3248a9" /><Relationship Type="http://schemas.openxmlformats.org/officeDocument/2006/relationships/slide" Target="/ppt/slides/slide9.xml" Id="R21e1a619f5324a9e" /><Relationship Type="http://schemas.openxmlformats.org/officeDocument/2006/relationships/slide" Target="/ppt/slides/slide10.xml" Id="Rd2d3ab5d4fb94dff" /><Relationship Type="http://schemas.openxmlformats.org/officeDocument/2006/relationships/slide" Target="/ppt/slides/slide11.xml" Id="R0bf945c973f44ef9" /><Relationship Type="http://schemas.openxmlformats.org/officeDocument/2006/relationships/slide" Target="/ppt/slides/slide12.xml" Id="Re290709bc7f24712" /><Relationship Type="http://schemas.openxmlformats.org/officeDocument/2006/relationships/slide" Target="/ppt/slides/slide13.xml" Id="Ra4c020466e89419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11d0f7783bd4f5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28365ae29ec4044" /><Relationship Type="http://schemas.openxmlformats.org/officeDocument/2006/relationships/notesMaster" Target="/ppt/notesMasters/notesMaster1.xml" Id="R77120d6122c442e7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aaa7ceb54114e3d" /><Relationship Type="http://schemas.openxmlformats.org/officeDocument/2006/relationships/notesMaster" Target="/ppt/notesMasters/notesMaster1.xml" Id="Ra3cf018f70104dc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68565abbdd743b1" /><Relationship Type="http://schemas.openxmlformats.org/officeDocument/2006/relationships/notesMaster" Target="/ppt/notesMasters/notesMaster1.xml" Id="R098c81d84dc84d8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490cfe1dcb4472c" /><Relationship Type="http://schemas.openxmlformats.org/officeDocument/2006/relationships/notesMaster" Target="/ppt/notesMasters/notesMaster1.xml" Id="R7a7ef988cb204e7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177d6a8557841f7" /><Relationship Type="http://schemas.openxmlformats.org/officeDocument/2006/relationships/notesMaster" Target="/ppt/notesMasters/notesMaster1.xml" Id="R6dc6feb8eb84406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28086f40742460e" /><Relationship Type="http://schemas.openxmlformats.org/officeDocument/2006/relationships/notesMaster" Target="/ppt/notesMasters/notesMaster1.xml" Id="Rd2cc25494ef943a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c048ad7a54a44ad" /><Relationship Type="http://schemas.openxmlformats.org/officeDocument/2006/relationships/notesMaster" Target="/ppt/notesMasters/notesMaster1.xml" Id="Rec121ca460d2489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9142894df0d45d7" /><Relationship Type="http://schemas.openxmlformats.org/officeDocument/2006/relationships/notesMaster" Target="/ppt/notesMasters/notesMaster1.xml" Id="R88ff5427490f400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4c91d6016b9497a" /><Relationship Type="http://schemas.openxmlformats.org/officeDocument/2006/relationships/notesMaster" Target="/ppt/notesMasters/notesMaster1.xml" Id="R0eac548ad7884ce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b313676fe844b1a" /><Relationship Type="http://schemas.openxmlformats.org/officeDocument/2006/relationships/notesMaster" Target="/ppt/notesMasters/notesMaster1.xml" Id="R28b19d220fe943c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19b92cc9b244eba" /><Relationship Type="http://schemas.openxmlformats.org/officeDocument/2006/relationships/notesMaster" Target="/ppt/notesMasters/notesMaster1.xml" Id="Rea7b122fe65d4383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6009100f26e4283" /><Relationship Type="http://schemas.openxmlformats.org/officeDocument/2006/relationships/notesMaster" Target="/ppt/notesMasters/notesMaster1.xml" Id="R302f646d31554ef7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ac468f9fc4444d6" /><Relationship Type="http://schemas.openxmlformats.org/officeDocument/2006/relationships/notesMaster" Target="/ppt/notesMasters/notesMaster1.xml" Id="Re7f7a267d33e4f7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9fcc08764b94a02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2fc6cdd0fd6472f" /><Relationship Type="http://schemas.openxmlformats.org/officeDocument/2006/relationships/slideLayout" Target="/ppt/slideLayouts/slideLayout1.xml" Id="R2e786f1330854c0e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e786f1330854c0e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17b1203aba64c0c" /><Relationship Type="http://schemas.openxmlformats.org/officeDocument/2006/relationships/image" Target="/ppt/media/image.bin" Id="R5609f02bd908416d" /><Relationship Type="http://schemas.openxmlformats.org/officeDocument/2006/relationships/notesSlide" Target="/ppt/notesSlides/notesSlide1.xml" Id="R259235c49b4c477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50b5e2631334d24" /><Relationship Type="http://schemas.openxmlformats.org/officeDocument/2006/relationships/notesSlide" Target="/ppt/notesSlides/notesSlide2.xml" Id="R2c4a6ccaf87a447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69db18469ca46ad" /><Relationship Type="http://schemas.openxmlformats.org/officeDocument/2006/relationships/notesSlide" Target="/ppt/notesSlides/notesSlide3.xml" Id="R92a22171e957482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ee02b4e765f4328" /><Relationship Type="http://schemas.openxmlformats.org/officeDocument/2006/relationships/notesSlide" Target="/ppt/notesSlides/notesSlide4.xml" Id="Rd4a5fad9ae424bb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df8281478d4431b" /><Relationship Type="http://schemas.openxmlformats.org/officeDocument/2006/relationships/image" Target="/ppt/media/image2.bin" Id="Rb61d0108b1ba4988" /><Relationship Type="http://schemas.openxmlformats.org/officeDocument/2006/relationships/notesSlide" Target="/ppt/notesSlides/notesSlide5.xml" Id="Rbe5196da96c54de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6a696936c184fdb" /><Relationship Type="http://schemas.openxmlformats.org/officeDocument/2006/relationships/image" Target="/ppt/media/image3.bin" Id="Rafd756c887634f24" /><Relationship Type="http://schemas.openxmlformats.org/officeDocument/2006/relationships/notesSlide" Target="/ppt/notesSlides/notesSlide6.xml" Id="R61634597822f409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bbf1222c093440c" /><Relationship Type="http://schemas.openxmlformats.org/officeDocument/2006/relationships/notesSlide" Target="/ppt/notesSlides/notesSlide7.xml" Id="Re280e726173649d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55c8cd9a8584689" /><Relationship Type="http://schemas.openxmlformats.org/officeDocument/2006/relationships/image" Target="/ppt/media/image4.bin" Id="Rb272e873ada64a81" /><Relationship Type="http://schemas.openxmlformats.org/officeDocument/2006/relationships/notesSlide" Target="/ppt/notesSlides/notesSlide8.xml" Id="Rad99a19dc5b742b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a2eedd08d9843ef" /><Relationship Type="http://schemas.openxmlformats.org/officeDocument/2006/relationships/notesSlide" Target="/ppt/notesSlides/notesSlide9.xml" Id="R8ef224c1445e400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826ffce6e844f6e" /><Relationship Type="http://schemas.openxmlformats.org/officeDocument/2006/relationships/notesSlide" Target="/ppt/notesSlides/notesSlide10.xml" Id="R082c05a58f494ac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d75d5153c6841ac" /><Relationship Type="http://schemas.openxmlformats.org/officeDocument/2006/relationships/notesSlide" Target="/ppt/notesSlides/notesSlide11.xml" Id="Rcf5a090d52444a4f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1ee1d06a6704402" /><Relationship Type="http://schemas.openxmlformats.org/officeDocument/2006/relationships/notesSlide" Target="/ppt/notesSlides/notesSlide12.xml" Id="R7d3fdebc155940e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7e11386a10f44ec" /><Relationship Type="http://schemas.openxmlformats.org/officeDocument/2006/relationships/notesSlide" Target="/ppt/notesSlides/notesSlide13.xml" Id="Rc96d6cf7a6b34c92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AA03761-A816-412F-A8E9-B27696FB5F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77697BB-462A-4559-8242-97EC992342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58D589A-D1C3-4A44-BB62-21D8307813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17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B809B15-F2FB-446A-BB98-DBE92DF18C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848BE68-8D7B-4177-8ED4-D12F8DC03C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Do We Combine Many Studies Into One Answer?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6811C3F-D711-4F5A-872C-028640C336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How do we combine many separate studies into one trustworthy answer, without cherry-picking?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E4040DE-F484-44E2-8829-5F21AA06EE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Systematic reviews reduce cherry-picking, while meta-analysis is credible only when studies and pooling assumptions support it.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609f02bd908416d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404248535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E319414-2BAE-405B-92FD-1FE0E6DE93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0A42548-8629-45E4-ABD9-EB637865CE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770D980-F258-4D00-91B8-0E367C0BC6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17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BF4842A-A832-488D-BD19-044E970941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BEBA3FB-6B04-444B-9B76-C06AA2BAE5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62D148F-E45E-4396-8E9C-4E5D6CFBF5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AE7B62D-70ED-4EA3-A3DE-B108E8000E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DB28A4E-30C7-4D7D-BF3F-5ED36C03A9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Bias is directional design or measurement error; confounding mixes effects; each threat needs a matched safeguard.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E610E7C-1E6C-431F-B10F-E0C4B185FC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649781224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9931E9A-E4C3-4B5F-B245-DFB2DD6583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56397BE-3F78-41C1-A988-D50EED2B71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08C8524-6E17-464E-BAF3-D102AB2A36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17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006348E-D6B8-4C51-A931-0385507C91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7D1ACC0-EBDE-4EB0-B08F-FA835BB3A8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DD812E7-C562-4D40-8F25-2D45DBF5B4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FA42E7C-BCCD-424E-AF21-B9DD56E749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41A451A-56AB-48FD-8318-F8D302975A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8B38311-57C7-45E0-AAC7-FD44F26BEB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C4F77E6-34ED-41B3-94CC-2ACB071D08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BFA7626-E2B7-4B20-A91A-A3A6989FA1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3BCDEC5-5208-4506-9C08-DD865F007F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4507E2A-791A-439C-B087-62736EAE62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3B6CE85-AF9D-4432-B77A-D147542E04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66FD4B4-095A-4298-A19A-BF777A0A55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sculpts</a:t>
            </a:r>
          </a:p>
        </p:txBody>
      </p:sp>
    </p:spTree>
    <p:extLst>
      <p:ext uri="{BB962C8B-B14F-4D97-AF65-F5344CB8AC3E}">
        <p14:creationId xmlns:p14="http://schemas.microsoft.com/office/powerpoint/2010/main" val="835206399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B33B04A-C2C7-471F-B44B-3E558EB27E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19576E5-96AA-48D6-9A38-230DB1FC77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D053366-45DD-4639-90E1-6B784326CD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17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9EFD01B-797E-4061-90F3-83C772B9A5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604E83E-636B-4CB5-A80F-123AF79D8D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F3E12B6-E0BB-49D8-A6EC-D383EC698D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Systematic reviews reduce cherry-picking, while meta-analysis is credible only when studies and pooling assumptions support it.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E4E50DC-7516-46FC-9946-42705D168D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B4A6928-10FC-4D19-82A6-972F23E13D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328D7BE-4553-4811-ABBD-A384E09E14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14F4D9F-E753-4829-88DC-F6B8741F3B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8CEFDC8-A844-45BB-9073-A217DF3519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77FAA65-5AC8-46A5-9D4F-FC2B9B2CE9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D6D2FDC-1608-4FE8-9CB4-BF9126E198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79CD6D2-9673-463C-B090-E53C92402D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C0BF7C5-5773-49B3-8ABB-D2A61E93F8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959782989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C824CFD-D9A7-48E7-B59E-51E6C8F67C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3735763-7DFE-497C-8315-D61FFB5C39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AC2749E-B789-4F7E-95EA-B252ACF6BC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17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A34EDBF-A8C1-459D-B3F1-DE613ED6D5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9A76418-0B4A-4D67-8584-69656EECED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1D2BB5C-3F9F-4A78-B56A-6DB1096023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61d0108b1ba4988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346373161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B1C8235-0484-44C8-9202-D5A1D70D4D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AC3360A-D81E-4799-B2D5-9C59D3B6C2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9AD4C05-51EA-4A4C-9C07-8DBAB14A2C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17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4FCECDC-3FFE-4003-B6A1-6324E3DCA5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A0AA674-5299-48F5-897A-50B009F5CA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8289D4C-F36C-4F60-9587-BEF53BA8E6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recipe search needs a sieve before ingredients enter one bowl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fd756c887634f24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CDD05BC-8F4E-45D1-BCC2-578A4FC648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9C5A043-10E5-4D6B-95E4-D12EC1A01F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ABF5006-D2A2-4760-B967-15C90D179C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records are found before the sieve?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AF39589-A903-4E6B-AA5D-56D026FCCB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3AAC3C6-33FB-4591-9D9A-E1E36D63D0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C0FD7C9-5235-466F-9426-79E7C6742F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Who sets the inclusion holes and when?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6F011A8-EFDD-4946-A40C-1F213B9BD7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03C12E4-EFF5-4A4A-8C37-784B0C08E7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46D898F-9127-410F-AF5A-567F08EE52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might some ingredients remain outside the bowl?</a:t>
            </a:r>
          </a:p>
        </p:txBody>
      </p:sp>
    </p:spTree>
    <p:extLst>
      <p:ext uri="{BB962C8B-B14F-4D97-AF65-F5344CB8AC3E}">
        <p14:creationId xmlns:p14="http://schemas.microsoft.com/office/powerpoint/2010/main" val="1783625628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3FF8AF5-C286-43F8-8537-A367DCCBBA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6440960-BB33-457F-BE50-63728B24C8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FAC1D65-797B-4EF2-9234-425EF85154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17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302C08F-7827-4280-B730-6F9151491C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7A80F23-E0A2-4967-B189-B240C8958A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8752604-D59A-419A-9C62-163207F78C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6C9B0C0-94C6-4C12-9FDF-951B62F392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BDF3945-1412-4FDA-8D2B-9F69E0927A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771F063-46FE-4AE6-9296-DB325B090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Predefine eligibility, search, outcomes, and analysis.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B972030-56BD-4BFB-8FA0-F6D080A038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5B3C01C-4BC1-42C0-99F9-17B8478D11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6BF1FF5-97F7-4ECD-ADE4-2A60015446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Assess risk of bias before pooling.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A1C98A8-D88D-4409-A28F-828CB55A67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ACB3186-3E9F-4520-956B-53C4420B7B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32C287B-ED77-4AE1-985F-1D3BABCECE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Interpret heterogeneity and pool only when the combined estimate has clear meaning.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C551571-F402-495F-AA60-E5FBBABA78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Studies are not interchangeable ingredients, and statistical weights do not erase design flaws.</a:t>
            </a:r>
          </a:p>
        </p:txBody>
      </p:sp>
    </p:spTree>
    <p:extLst>
      <p:ext uri="{BB962C8B-B14F-4D97-AF65-F5344CB8AC3E}">
        <p14:creationId xmlns:p14="http://schemas.microsoft.com/office/powerpoint/2010/main" val="1943331474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44216B4-FA62-44B7-B6A0-79582C054D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E3C700C-7A66-4958-999B-A19FF3C3DF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A72D32A-3A76-412F-80A4-E4D12BEDAD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17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9D0C381-3B03-44BD-93EF-2D9C93FA09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1658D9F-D22B-49CB-B4A0-DE9CD78C93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Move from a PRISMA flow diagram to a defensible forest plot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15A6510-ADDD-45F3-B5A9-6E1F1428F3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272e873ada64a81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31A9563-7FD9-4A0D-8C98-E48C5B932A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B719D70-F41B-448F-AE40-5A0FAB0344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EXP17-E1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36B4577-7B78-44FF-B1E6-7516AFD9E9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protocol was registered before screening and lists databases, eligibility, outcomes, and analysis.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5FC7735-4755-460C-B143-4FECF0030B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44E89DE-E8C0-48C0-8D7B-DFEF6B6569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EXP17-E2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F376CD3-C985-48B7-A627-5FB4EE1AB7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Two studies use blinded age-5 VPI ratings, while one uses an unvalidated parent question at age 2.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A061131-ADC3-445A-8AAD-0DA65EC8A0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2E7C563-F363-453A-8F8E-C6B9984636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EXP17-E3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75EC70F-9F60-4CAC-97F9-537F8B66A1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forest plot shows effects in different directions and major clinical differences across centers.</a:t>
            </a:r>
          </a:p>
        </p:txBody>
      </p:sp>
    </p:spTree>
    <p:extLst>
      <p:ext uri="{BB962C8B-B14F-4D97-AF65-F5344CB8AC3E}">
        <p14:creationId xmlns:p14="http://schemas.microsoft.com/office/powerpoint/2010/main" val="2133890508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8611A12-DC89-4DF3-87CF-1E80A7B31D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979542F-9920-4BCA-8B44-E0641B4CA4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04B7C5A-FC22-4822-AA1E-795ADE18C7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17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6B86D2B-D7D3-4BE0-9314-1913745DC4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D68E714-58B3-4231-8875-39513EFFBB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10E145C-8AA0-48CF-AACB-36F2CB305B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D07C8BE-5F7E-406B-8738-9DC3FDD074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9CA67CA-5C7E-4C11-9000-ED3A9BFD90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Search shelves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7B745A2-FE52-4439-8E66-ABDF17F259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A9A4F23-EC22-48BE-B4D2-70C6B179D1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0D23FCA-5796-4068-89C0-E208F78457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Comprehensive literature search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AA071DD-84A5-4B83-8C8D-A37FE22789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502CFB7-E5F0-4AEB-81DE-D05108E402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Eligibility sieve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050706E-18C4-4D10-BF9A-1CC1DE5F81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A8530C4-C46E-4F0E-A6FA-F5E8A3BAF3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9003930-B1D9-476E-A247-3D26F004F5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Predefined inclusion and exclusion rules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E650852-32C4-41F8-9D60-045DE93BDE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C357251-9193-47E4-8140-76FE575858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Pooling bowl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71B75FF-CDE2-4F40-BACA-AF125A08FF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255DE0F-8CD5-4E34-83E2-A83B152CC6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A4DBD2F-344F-4A66-B276-078D24612E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Meta-analysis when studies are compatible</a:t>
            </a:r>
          </a:p>
        </p:txBody>
      </p:sp>
    </p:spTree>
    <p:extLst>
      <p:ext uri="{BB962C8B-B14F-4D97-AF65-F5344CB8AC3E}">
        <p14:creationId xmlns:p14="http://schemas.microsoft.com/office/powerpoint/2010/main" val="1055821155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A5A6316-D0B9-436C-ADE2-6B2E05CC84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40A30A4-1E0D-4833-8690-D7D0D5B97A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E185621-076E-4746-A2E5-D2125F4709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17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5722C9F-C840-411C-8B6D-4C1B8BEFF9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E04E4A8-9D78-484F-AEBF-11AC4C1408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CF7F184-77BF-4811-B4BA-7B40209E52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systematic-review editor deciding whether to approve pooling.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7A5545F-DDFC-4627-8B99-10A063FAB5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4938193-915B-46CC-929E-43B8A412D7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authors want one dramatic number even though one study…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29004D4-9BAA-4884-BD49-29B4854D6E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925D17D-D206-4F55-BEC9-6AA6018C6C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85BD09D-EC76-45D8-8D74-EA3E019F4B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Present the review and pool only a…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F0315BB-48B1-4067-933B-14D98FD004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1AD269F-E1BF-48DB-B648-71BD6510D3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B3E3600-0CC4-4841-81DE-ABC3B5E511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Combine every number because meta-analysis is always…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C58EBBE-7778-4370-BF34-AA76C005A1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06B712B-B8D9-43FF-B24C-23292F244F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87765AC-07C3-4FFC-9FDE-70708F6598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Discard studies that disagree with the preferred…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6F2ADA7-0EED-4BAB-90D7-6FE173C57F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synthesis plan and cite protocol, outcome…</a:t>
            </a:r>
          </a:p>
        </p:txBody>
      </p:sp>
    </p:spTree>
    <p:extLst>
      <p:ext uri="{BB962C8B-B14F-4D97-AF65-F5344CB8AC3E}">
        <p14:creationId xmlns:p14="http://schemas.microsoft.com/office/powerpoint/2010/main" val="760048600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65FA6B6-82CD-4F84-8527-ECFA8FE11E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C8FC039-5E71-4606-A4D2-17BAF09E68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4D5D4FE-1C7C-4111-9A7B-E700953258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17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34EEFCA-BE5A-445C-88B8-18555E298E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1CBF5DC-49B3-427A-9665-9026C34D51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930BB8E-FF63-4706-8540-0C79C8C249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67491C7-11D1-4921-8164-F9E3062BAE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38DD36C-1A59-42D2-A954-D322F3E079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Present the review and pool only a justified compatible subset.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C2323B9-99C4-4038-B73A-A8D6F793B3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93EB074-9EA4-4902-AD3B-59B8E362D2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05440E1-8FFA-460A-B6AF-030FACE12A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EXP17-E1 + EXP17-E2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5B82888-918A-4457-A192-587ED5D5F2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016CA33-3590-4745-83FF-18333CBED5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AB9DC1C-F4FB-4B1F-BF33-BEADB4429B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7303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synthesize and pool compatible studies when justified. You may not claim a pooled estimate repairs weak or incompatible evidence.</a:t>
            </a:r>
          </a:p>
        </p:txBody>
      </p:sp>
    </p:spTree>
    <p:extLst>
      <p:ext uri="{BB962C8B-B14F-4D97-AF65-F5344CB8AC3E}">
        <p14:creationId xmlns:p14="http://schemas.microsoft.com/office/powerpoint/2010/main" val="216880190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FCA37FD-EAA8-4B84-9EEE-73C37565AF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5A218E4-3393-4F6D-91FC-E0EE714415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6300FDE-3D5F-4AB3-A4F2-39CC56BB26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17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202FD91-A7BF-46F2-B1BB-8B11EE363F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BB024A8-7B43-4B7F-853C-337269C4AD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D32AFEB-0616-4126-B0EC-21D3ED7499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F235E26-EA69-4DAD-B538-5EEFB0B046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FAB7384-26A8-4B04-B419-4D00C9F54B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Systematic reviews reduce cherry-picking, while meta-analysis is credible only when studies and pooling assumptions support it.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C095C34-D4BB-49FD-B898-1710A16E09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C6E0679-668D-42A4-A544-B0D23C66CB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45EB780-CC2C-4F01-8F5D-BC5253ED23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Combining studies only works if the studies were done on real children fairly. But every study we pool…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1E92D01-09C3-4CBB-BE35-46F9A6BD9B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235216991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75D63DB-7651-47AB-803A-29564EE92B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394E5E7-0026-4AF1-9761-68DC9D529F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2776220-2532-4D17-B0F0-EEF20AA425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17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14A873A-4615-4B33-A820-0BB7C2EE57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DEA02FA-6D1B-4CD5-B2F0-B0ECF3BE45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6646D28-F187-49B8-AC4C-692505E2DD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C8F731F-A001-485E-8369-F434BDF405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PRISMA 2020. Reporting guidance for systematic reviews.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Page et al. 2021, The PRISMA 2020 statement (BMJ)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Gamble et al. 2023, TOPS trial (prior review could not pool four trials, NEJM)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08B4FD7-55ED-4A53-A6CB-6DE87437DE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F55FCB9-C104-4241-A2B9-A917C0129E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E54686E-5BC8-4F95-8A98-0E0A46BD8E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8039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Systematic review and meta-analysis; PRISMA, heterogeneity, and publication bias • Evaluating and synthesizing evidence across multiple sources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D325D38-B6D7-48DD-AD94-F5150F4CB6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49A9AB7-66A5-479A-8749-9DDC230A17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1EA9E5B-BA01-4C03-B751-3E2D566819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490288819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2026-07-11T05:13:02.8200000Z</dcterms:created>
  <dcterms:modified xsi:type="dcterms:W3CDTF">2026-07-11T05:13:02.8200000Z</dcterms:modified>
</coreProperties>
</file>