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7e8bdc7a0da49bf" /><Relationship Type="http://schemas.openxmlformats.org/officeDocument/2006/relationships/extended-properties" Target="/docProps/app.xml" Id="Rc405c318c3d14898" /><Relationship Type="http://schemas.openxmlformats.org/officeDocument/2006/relationships/officeDocument" Target="/ppt/presentation.xml" Id="R5cb97644082d436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71bbdae241844b8"/>
  </p:sldMasterIdLst>
  <p:notesMasterIdLst>
    <p:notesMasterId xmlns:r="http://schemas.openxmlformats.org/officeDocument/2006/relationships" r:id="Re8a6e969cd234b47"/>
  </p:notesMasterIdLst>
  <p:sldIdLst>
    <p:sldId xmlns:r="http://schemas.openxmlformats.org/officeDocument/2006/relationships" id="256" r:id="Rbf2c33e01cf7487a"/>
    <p:sldId xmlns:r="http://schemas.openxmlformats.org/officeDocument/2006/relationships" id="257" r:id="Rf73da9c20a754a2a"/>
    <p:sldId xmlns:r="http://schemas.openxmlformats.org/officeDocument/2006/relationships" id="258" r:id="Re9e269f1ef9543e1"/>
    <p:sldId xmlns:r="http://schemas.openxmlformats.org/officeDocument/2006/relationships" id="259" r:id="R373c08289c424b22"/>
    <p:sldId xmlns:r="http://schemas.openxmlformats.org/officeDocument/2006/relationships" id="260" r:id="Rb80e5dc259e84c12"/>
    <p:sldId xmlns:r="http://schemas.openxmlformats.org/officeDocument/2006/relationships" id="261" r:id="R8a631f52a7844e41"/>
    <p:sldId xmlns:r="http://schemas.openxmlformats.org/officeDocument/2006/relationships" id="262" r:id="R2c50847dddc04a30"/>
    <p:sldId xmlns:r="http://schemas.openxmlformats.org/officeDocument/2006/relationships" id="263" r:id="Rc8fb886a862d4246"/>
    <p:sldId xmlns:r="http://schemas.openxmlformats.org/officeDocument/2006/relationships" id="264" r:id="Ra31a42ea291f4289"/>
    <p:sldId xmlns:r="http://schemas.openxmlformats.org/officeDocument/2006/relationships" id="265" r:id="Rc5e93d9b156c4821"/>
    <p:sldId xmlns:r="http://schemas.openxmlformats.org/officeDocument/2006/relationships" id="266" r:id="Ra50fc5486b524a08"/>
    <p:sldId xmlns:r="http://schemas.openxmlformats.org/officeDocument/2006/relationships" id="267" r:id="R8c16d3472f214568"/>
    <p:sldId xmlns:r="http://schemas.openxmlformats.org/officeDocument/2006/relationships" id="268" r:id="Rc56b6491670b4681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b53a3e939804bb0" /><Relationship Type="http://schemas.openxmlformats.org/officeDocument/2006/relationships/slideMaster" Target="/ppt/slideMasters/slideMaster1.xml" Id="Re71bbdae241844b8" /><Relationship Type="http://schemas.openxmlformats.org/officeDocument/2006/relationships/notesMaster" Target="/ppt/notesMasters/notesMaster1.xml" Id="Re8a6e969cd234b47" /><Relationship Type="http://schemas.openxmlformats.org/officeDocument/2006/relationships/presProps" Target="/ppt/presProps.xml" Id="Rd77009b53aff4545" /><Relationship Type="http://schemas.openxmlformats.org/officeDocument/2006/relationships/tableStyles" Target="/ppt/tableStyles.xml" Id="R73a2bc4db4d24aa6" /><Relationship Type="http://schemas.openxmlformats.org/officeDocument/2006/relationships/slide" Target="/ppt/slides/slide1.xml" Id="Rbf2c33e01cf7487a" /><Relationship Type="http://schemas.openxmlformats.org/officeDocument/2006/relationships/slide" Target="/ppt/slides/slide2.xml" Id="Rf73da9c20a754a2a" /><Relationship Type="http://schemas.openxmlformats.org/officeDocument/2006/relationships/slide" Target="/ppt/slides/slide3.xml" Id="Re9e269f1ef9543e1" /><Relationship Type="http://schemas.openxmlformats.org/officeDocument/2006/relationships/slide" Target="/ppt/slides/slide4.xml" Id="R373c08289c424b22" /><Relationship Type="http://schemas.openxmlformats.org/officeDocument/2006/relationships/slide" Target="/ppt/slides/slide5.xml" Id="Rb80e5dc259e84c12" /><Relationship Type="http://schemas.openxmlformats.org/officeDocument/2006/relationships/slide" Target="/ppt/slides/slide6.xml" Id="R8a631f52a7844e41" /><Relationship Type="http://schemas.openxmlformats.org/officeDocument/2006/relationships/slide" Target="/ppt/slides/slide7.xml" Id="R2c50847dddc04a30" /><Relationship Type="http://schemas.openxmlformats.org/officeDocument/2006/relationships/slide" Target="/ppt/slides/slide8.xml" Id="Rc8fb886a862d4246" /><Relationship Type="http://schemas.openxmlformats.org/officeDocument/2006/relationships/slide" Target="/ppt/slides/slide9.xml" Id="Ra31a42ea291f4289" /><Relationship Type="http://schemas.openxmlformats.org/officeDocument/2006/relationships/slide" Target="/ppt/slides/slide10.xml" Id="Rc5e93d9b156c4821" /><Relationship Type="http://schemas.openxmlformats.org/officeDocument/2006/relationships/slide" Target="/ppt/slides/slide11.xml" Id="Ra50fc5486b524a08" /><Relationship Type="http://schemas.openxmlformats.org/officeDocument/2006/relationships/slide" Target="/ppt/slides/slide12.xml" Id="R8c16d3472f214568" /><Relationship Type="http://schemas.openxmlformats.org/officeDocument/2006/relationships/slide" Target="/ppt/slides/slide13.xml" Id="Rc56b6491670b468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71a11c8f3a34b4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ca2c1af13094112" /><Relationship Type="http://schemas.openxmlformats.org/officeDocument/2006/relationships/notesMaster" Target="/ppt/notesMasters/notesMaster1.xml" Id="Radbe68e3038f404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eaebe601e504088" /><Relationship Type="http://schemas.openxmlformats.org/officeDocument/2006/relationships/notesMaster" Target="/ppt/notesMasters/notesMaster1.xml" Id="R62f91adca28d483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913bdf52f24425a" /><Relationship Type="http://schemas.openxmlformats.org/officeDocument/2006/relationships/notesMaster" Target="/ppt/notesMasters/notesMaster1.xml" Id="R4192e6612f0a40c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fc3372e198049ac" /><Relationship Type="http://schemas.openxmlformats.org/officeDocument/2006/relationships/notesMaster" Target="/ppt/notesMasters/notesMaster1.xml" Id="R12ad7c81eb54480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65924a114a048bc" /><Relationship Type="http://schemas.openxmlformats.org/officeDocument/2006/relationships/notesMaster" Target="/ppt/notesMasters/notesMaster1.xml" Id="R630a338332b0431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142238415d54f9b" /><Relationship Type="http://schemas.openxmlformats.org/officeDocument/2006/relationships/notesMaster" Target="/ppt/notesMasters/notesMaster1.xml" Id="R7d13e7c8965943b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a0b9c5cfd1c423a" /><Relationship Type="http://schemas.openxmlformats.org/officeDocument/2006/relationships/notesMaster" Target="/ppt/notesMasters/notesMaster1.xml" Id="Rf66cd613f9c94e3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41603e9107c446d" /><Relationship Type="http://schemas.openxmlformats.org/officeDocument/2006/relationships/notesMaster" Target="/ppt/notesMasters/notesMaster1.xml" Id="R2fc329c28d1f453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d29ad5f59c443ec" /><Relationship Type="http://schemas.openxmlformats.org/officeDocument/2006/relationships/notesMaster" Target="/ppt/notesMasters/notesMaster1.xml" Id="R9101eaef0ad44c3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5959dada2fd424e" /><Relationship Type="http://schemas.openxmlformats.org/officeDocument/2006/relationships/notesMaster" Target="/ppt/notesMasters/notesMaster1.xml" Id="Rf8620a35f79f420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9a87baabc3c4d25" /><Relationship Type="http://schemas.openxmlformats.org/officeDocument/2006/relationships/notesMaster" Target="/ppt/notesMasters/notesMaster1.xml" Id="R1083fbf35a24413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1c07c7ff2504292" /><Relationship Type="http://schemas.openxmlformats.org/officeDocument/2006/relationships/notesMaster" Target="/ppt/notesMasters/notesMaster1.xml" Id="Rd6c06a1b9908435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4a4ce68431d4a4d" /><Relationship Type="http://schemas.openxmlformats.org/officeDocument/2006/relationships/notesMaster" Target="/ppt/notesMasters/notesMaster1.xml" Id="Rb56542a6f42341e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1e59e49a29e4a6e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110ae4a73bc4e72" /><Relationship Type="http://schemas.openxmlformats.org/officeDocument/2006/relationships/slideLayout" Target="/ppt/slideLayouts/slideLayout1.xml" Id="R790d9bad61564a1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90d9bad61564a1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7e21bbaa2f45f9" /><Relationship Type="http://schemas.openxmlformats.org/officeDocument/2006/relationships/image" Target="/ppt/media/image.bin" Id="R54a0445d55d84ca7" /><Relationship Type="http://schemas.openxmlformats.org/officeDocument/2006/relationships/notesSlide" Target="/ppt/notesSlides/notesSlide1.xml" Id="R97bdaf1c75a84ce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ab60cf31584af8" /><Relationship Type="http://schemas.openxmlformats.org/officeDocument/2006/relationships/notesSlide" Target="/ppt/notesSlides/notesSlide2.xml" Id="Rab3bfbbac6b941e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8043104b7f493b" /><Relationship Type="http://schemas.openxmlformats.org/officeDocument/2006/relationships/notesSlide" Target="/ppt/notesSlides/notesSlide3.xml" Id="R28e754921faf4d0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81e1e16ed34860" /><Relationship Type="http://schemas.openxmlformats.org/officeDocument/2006/relationships/notesSlide" Target="/ppt/notesSlides/notesSlide4.xml" Id="R0cfafff57e94454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69232dfe314913" /><Relationship Type="http://schemas.openxmlformats.org/officeDocument/2006/relationships/image" Target="/ppt/media/image2.bin" Id="R1b57c6f509ce4c6c" /><Relationship Type="http://schemas.openxmlformats.org/officeDocument/2006/relationships/notesSlide" Target="/ppt/notesSlides/notesSlide5.xml" Id="Re83ff2ead3d74e3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65b076b66f4213" /><Relationship Type="http://schemas.openxmlformats.org/officeDocument/2006/relationships/image" Target="/ppt/media/image3.bin" Id="Rb3f209dc9e0e4cf3" /><Relationship Type="http://schemas.openxmlformats.org/officeDocument/2006/relationships/notesSlide" Target="/ppt/notesSlides/notesSlide6.xml" Id="Rb33198451a4e455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1af5857cf94d15" /><Relationship Type="http://schemas.openxmlformats.org/officeDocument/2006/relationships/notesSlide" Target="/ppt/notesSlides/notesSlide7.xml" Id="R80ac3aae220b4b8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72d90577b344a6" /><Relationship Type="http://schemas.openxmlformats.org/officeDocument/2006/relationships/image" Target="/ppt/media/image4.bin" Id="R629841e6d6074f74" /><Relationship Type="http://schemas.openxmlformats.org/officeDocument/2006/relationships/notesSlide" Target="/ppt/notesSlides/notesSlide8.xml" Id="R43f6e19f9b36424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107b3cbbc744f3" /><Relationship Type="http://schemas.openxmlformats.org/officeDocument/2006/relationships/notesSlide" Target="/ppt/notesSlides/notesSlide9.xml" Id="R5b52c5b24c354a2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f1014eb0c54ce4" /><Relationship Type="http://schemas.openxmlformats.org/officeDocument/2006/relationships/notesSlide" Target="/ppt/notesSlides/notesSlide10.xml" Id="Rebd637da57d049f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376f8f68eb48f1" /><Relationship Type="http://schemas.openxmlformats.org/officeDocument/2006/relationships/notesSlide" Target="/ppt/notesSlides/notesSlide11.xml" Id="R3362c6f8c14d484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a1673c81d34a92" /><Relationship Type="http://schemas.openxmlformats.org/officeDocument/2006/relationships/notesSlide" Target="/ppt/notesSlides/notesSlide12.xml" Id="R208cd61f9fa84ff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fddb5a949d4f90" /><Relationship Type="http://schemas.openxmlformats.org/officeDocument/2006/relationships/notesSlide" Target="/ppt/notesSlides/notesSlide13.xml" Id="R0dfafb96e0f6468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1B9CE5C-5593-4799-B0E9-060F6BD51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72BE84-015E-49C8-8224-CBC79811F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6C1E9E-A007-4FA7-9F3A-22AD77B83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722EEE-AACC-4BF5-9C7B-F224BAE4D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2C5D6F-8BC7-422D-B35F-C63AB9028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Could Fool Us Into the Wrong Conclusion?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F3DA92-A315-4281-82F3-3881B45C5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could fool us into thinking we found the right cause, when we did not?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4021008-9EC6-4352-9F65-1DC42D237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Bias is directional design or measurement error; confounding mixes effects; each threat needs a matched safeguard.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a0445d55d84ca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2021505206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E344793-80E6-4E9A-8F60-DB070E18B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04498A-A761-41D3-B977-3D20819CC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11D233-E6D3-49C7-B7F7-98AD14759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19597F-4E5F-4BBE-8618-37D123409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F47D9F3-F2FD-4EA8-B2FC-433317A4F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0C8D4ED-1540-45C4-A67B-09A293E76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02EEE1-9597-42F3-9944-D4811E0E7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903BEB9-D8DA-40BD-B37E-3B7A645BF0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An operational definition makes speech scoring repeatable, while patient-reported outcomes capture effects clinician scores can miss.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42772C7-F305-4CE6-9F59-733297020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82529394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091DBFF-76C9-4BEB-8160-85F7E865E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53AB20-1406-4BA9-925C-713F6C216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5088AA-87E2-492C-B08A-374E98940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1B54FE-A2EC-4B6F-AF44-8CCAB05C0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D83228-15DC-44EA-A362-30A5BDFAA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E309ECB-5C07-409B-B706-9EB1E3E080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416CA80-394C-4A31-B0EF-1FE42F141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40FF563-6439-4597-B514-752578B36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037325F-8D0A-4171-AA0A-BE39901FE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F6E1E25-BC55-4FE8-9D7C-87274C72A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A8BEA3-0001-4539-BE54-F8B6036A9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192A3DF-48C0-4EDC-8888-5DCF1FF71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4D640CB-AE1D-47DD-B50E-3D91C73CBB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6486870-44EB-467A-9F1E-C0585D634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07CB3C4-16C2-4ACB-8517-AE449B02A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60994344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A4BD4C0-7D76-4778-92CE-0EA99FD3D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8A519B-23B8-488D-A71B-C8FE7300C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241C4E-4772-47AF-A8B1-82C02DBE3D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707AD1-13C2-405E-97D7-EA09008D2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B11943-CA72-4300-A0F7-68682BCAC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5D8062-E8F9-4F04-B193-187A80136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Bias is directional design or measurement error; confounding mixes effects; each threat needs a matched safeguard.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1A7AE12-EE02-4289-B52E-A32775290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6E89266-0BFD-4815-B7F3-12FBE398F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EFF2937-D133-4A31-995D-567F22581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395C470-A5EE-450A-BB23-58B2C8292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F271326-4ECA-49B3-9045-149FE31E1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84CA85D-EF01-4CF0-A399-926149A34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C828458-1D7C-4B97-B8E5-7872103E5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E9FF25D-7D4A-432F-A8E8-2A6D91AFB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028AC7E-1D67-4A10-9AF1-FEB7E45A2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44964129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272B964-480D-4CBD-B110-908EF26D1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DC1658-1958-42FD-8772-17FF21D13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384C4E-FC01-46A0-A7B2-464AF8F3F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3D49E3-62D1-4013-8919-2395D199B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C603D6-96A5-4006-AA31-6718EF8A8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D60516-0649-4655-8DE3-ABC24FCA1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b57c6f509ce4c6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58097889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E908112-205C-47FA-B402-740B740B8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C870E68-A284-4015-A716-A45BFAF5C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C123A4-0CF1-4B71-8797-6947428A8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8B6877-26BE-417F-94AD-76589EC4B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4FC4B0-AE5B-4664-A78E-E3C70368D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189DD5-80FC-4063-B7CC-A342E57B4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crooked mirror and a hidden magnet distort results in different ways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f209dc9e0e4cf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F8D6E15-D449-4711-9155-49542003F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C5F5DBC-1ED3-4F88-88C3-A06F85252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BBE69EF-4AF6-4829-A76A-45F3F3BA2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problem changes the measurement itself?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06A52EE-6217-4900-9D59-A7D45AA9B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5E3F5EF-FE98-4C5D-90EF-52DE1BC85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FFA571F-7E3B-4255-91A8-F4726939F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adds another cause linked to both sides?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1ADECE-56DF-43DA-A372-0B6CA35AD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5FCCEED-C855-48CC-8211-90EC4412C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6576611-96D5-4F46-8114-09977BB53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Would a larger sample fix either problem?</a:t>
            </a:r>
          </a:p>
        </p:txBody>
      </p:sp>
    </p:spTree>
    <p:extLst>
      <p:ext uri="{BB962C8B-B14F-4D97-AF65-F5344CB8AC3E}">
        <p14:creationId xmlns:p14="http://schemas.microsoft.com/office/powerpoint/2010/main" val="163054891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0CD64AB-BCD8-4280-903E-5D43C72D2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0018E3-6E78-4AAE-9EE7-560CCCDF0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2D83FA-08C0-4156-A135-D90CA01DB1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66CEC3-57B2-41FF-A9A6-67F0E10E0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29B4B2-0411-4FF0-A4E1-3695E6993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778C2C-069B-461E-9B5F-F1B52F9D5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89FDA18-FF20-4637-B7A0-28790A9D0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E1CF9C-7E12-459A-83D4-603C9BBAF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964AC1-7A84-4119-AF58-0CEC0985D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direction and stage of each bias.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88C5BBA-EFB0-4299-BECE-1842EA9A9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5259A31-3175-47A2-B971-1F1A8B885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6F76A97-1AE9-4294-A4AB-C392F4AAF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Draw the confounder linked to exposure and outcome.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5DCDBD5-843D-44DA-A2BD-48C6B5B97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ED6A60C-E65C-4634-8E86-17D951702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B26F2E1-7E00-4E39-A70E-FBA459A68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Choose a safeguard that fits the threat.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30CD6C8-93F7-4A17-8A39-719C61F7D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Real studies can have many interacting biases and unmeasured confounders, not one visible mirror or magnet.</a:t>
            </a:r>
          </a:p>
        </p:txBody>
      </p:sp>
    </p:spTree>
    <p:extLst>
      <p:ext uri="{BB962C8B-B14F-4D97-AF65-F5344CB8AC3E}">
        <p14:creationId xmlns:p14="http://schemas.microsoft.com/office/powerpoint/2010/main" val="11981012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097DB86-13CF-47EA-8366-3E46F0F53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78C360-E825-4E8F-B1D4-5D4646943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EB73E78-221D-4821-9A57-33EBE109A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B72843-B982-409C-9F84-04167697D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D280A7-8833-496A-8EA5-2ACFEB604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Red-team a speech study for selection, measurement, and confounding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FD253E5-85F2-4BB8-A01D-C84B9F442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9841e6d6074f7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30A2FC6-5569-4D91-82D5-25B0CA716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394AAB-2AE3-4490-95C4-92D30E1A7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5BE5D4D-E11C-404E-9D47-3EF504551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Earlier-repair participants are more likely to receive care at high-volume centers with strong speech services.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F5BCAD9-96C6-4D02-8BA4-5DDB646D3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8D6A178-610D-4E10-8925-3EBBAEC90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EXP16-E2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860A14F-815E-4EDC-969C-44F44C784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Assessors know each child's group and expect earlier repair to work.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BCBC9C7-ED0C-4CE8-9BF6-052758EE2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D9D96C3-FC12-4C45-B1F4-60C0B1360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EXP16-E3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4822A3E-F99C-451B-A4A2-644168A5A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Follow-up is 92 percent in one group and 71 percent in the other, with access-related reasons.</a:t>
            </a:r>
          </a:p>
        </p:txBody>
      </p:sp>
    </p:spTree>
    <p:extLst>
      <p:ext uri="{BB962C8B-B14F-4D97-AF65-F5344CB8AC3E}">
        <p14:creationId xmlns:p14="http://schemas.microsoft.com/office/powerpoint/2010/main" val="118323347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9603F5B-06F0-4EC8-88A1-7AE528406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DE714D-AE94-4723-ADE0-13192857A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634BBC-5594-4A29-9659-7D830C010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0FF2D9-9D07-46C5-A31E-601FE04A7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AAF1F7-5EDA-4F71-B73D-BF9BA1407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10A2614-7B27-48A0-AF95-8A48E816B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5533D8-51DC-416C-B34A-D40B1C636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1A14ED2-BEBE-4C02-906D-DF1992CFD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Crooked mirror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3F07DD5-C54B-4E7D-A040-50BE9B918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EB58930-8CF9-4D80-B4A5-48DC78A52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B9B788A-CB99-4FB1-AF15-5B5916F39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Measurement bias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6E19AF3-2980-42AC-A320-7B4F26CD4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BE6FA19-C27A-4ACE-A111-950AE9F03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Missing participants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53821BD-74EB-4ECB-A0A1-1FD4EA70B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1973A71-9ABE-4D7A-8B81-98221067A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E845039-9028-4AA4-A7B9-081B707D7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Selection and attrition bias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C628B5B-A333-4A80-A56A-B4C9BF734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A2328F2-00A0-47D2-BB0F-43171263B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Hidden magnet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6FB2086-BC45-4AB7-B225-CFE32718A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07CDBEC-7AA7-4BD1-9DC4-686710EBC1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D39FEDF-697E-4CBD-A4D4-1711FB451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Confounder linked to exposure and outcome</a:t>
            </a:r>
          </a:p>
        </p:txBody>
      </p:sp>
    </p:spTree>
    <p:extLst>
      <p:ext uri="{BB962C8B-B14F-4D97-AF65-F5344CB8AC3E}">
        <p14:creationId xmlns:p14="http://schemas.microsoft.com/office/powerpoint/2010/main" val="196036733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DA4C28F-4BA8-48DF-8088-CC06C5F2C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B6CB39-390D-4BD5-8EEE-58C09774B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E83574-6717-4990-A316-3E99BB65E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7DA817-50A9-4D32-9B1D-7C4EDF775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EB8FB0-007A-4B25-BF29-AF91E71C3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E56A3F-4A7D-4067-BB04-1D496A1C8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adversarial methods reviewer before data lock.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2F7B1F-60A5-4E8A-814C-B9BE0E44A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0C3A084-17DE-4407-8729-2177A875A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says a sample of 5,000 makes bias and…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5FE8C31-5B64-467C-8213-6A3C5911B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AFF6013-899C-4A88-AEAE-885010D6E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A94BA6-5503-4D0A-8931-AF8F411A4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each supplied threat with a design…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6E694F3-40FD-4E36-9F01-90B2BEC37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6FB1C0-CD3F-4DEA-B5B0-5BD5EC522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4A1B5D0-25D6-4D00-9EBD-1F8D973DF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Accept the claim because large samples remove…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3D3AF7F-616E-426D-9D18-CD5AE27DD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217AB81-735D-46F0-B4BA-AC5CEA4C3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BEBE33B-A400-47F3-9688-25F40E3B8A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List every possible bias without changing the…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819EE73-5FCC-40BA-8C3E-F0305F01E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red-team response and propose one matched…</a:t>
            </a:r>
          </a:p>
        </p:txBody>
      </p:sp>
    </p:spTree>
    <p:extLst>
      <p:ext uri="{BB962C8B-B14F-4D97-AF65-F5344CB8AC3E}">
        <p14:creationId xmlns:p14="http://schemas.microsoft.com/office/powerpoint/2010/main" val="17811467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21B32F4-5B2D-4F4C-ACF5-12BED7874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92E0E0-1022-4672-8894-63E7CDFEA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7796B0-69DA-4779-AE69-A5E0C3307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DEFDD2-C3F6-4B7C-8BFD-8515DFD4B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CC6FD1-ED96-446A-B111-AAF120334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E31E072-EF5C-4544-8880-81EBF3D96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C7FC9B5-0066-48EF-A974-B99FDDC1E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C13B5C-5AF1-4D32-9761-DC4825843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Match each supplied threat with a design, measurement, or analysis safeguard.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F0E1839-FC49-42FF-B530-3C39A4584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B2F9112-8AB2-4E11-B06E-8D474D3CF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6AC4D94-5D60-453D-AA29-9F04F1221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EXP16-E1 + EXP16-E2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745854-AC94-4C63-8735-A64CF6CFA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5DEE14F-806A-452C-9FB1-8ABF06C13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6D7831-5C48-4A92-A90A-1351588E2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reduce named threats. You may not claim adjustment removes all unmeasured bias or confounding.</a:t>
            </a:r>
          </a:p>
        </p:txBody>
      </p:sp>
    </p:spTree>
    <p:extLst>
      <p:ext uri="{BB962C8B-B14F-4D97-AF65-F5344CB8AC3E}">
        <p14:creationId xmlns:p14="http://schemas.microsoft.com/office/powerpoint/2010/main" val="14789578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21E5314-1732-4831-9970-BBF33D6EB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FCEDAB-F726-4B67-86D0-B96F65B67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0537E9-14C8-4829-B204-B2CBB694A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1DC720-AA0F-4919-99E8-B649EF91B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6ABEAB-5149-4E03-89F7-259FE4910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76B1C2-4084-4241-857F-61A90E8752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5554314-D57F-445C-B9AE-9EBD13E03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E4CB027-E32B-438B-A0CA-318EFBFED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Bias is directional design or measurement error; confounding mixes effects; each threat needs a matched safeguard.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B4E6EB8-D157-4443-9ED4-2D81FA84B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8A8C209-64C3-43E9-8AA7-F4BCB4DFC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47DFEB5-1501-4F12-8EA7-C197C3132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today's question: bias, confounding, and weak blinding can all fool us. But even a careful single…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B360DA6-232A-4858-9DD8-040BF6792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44667550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6D940B7-63BE-4D67-B677-4A1BE1FF4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7DE22C-86F1-4D4B-BA78-5C8ECEC00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AAB215-A0B9-4A09-A6BE-54E75BC10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EXPERIMENTAL-DESIGN • LESSON 16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10C246-4E5E-4A4F-83FC-64F6521F6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9B9E6B-17C0-4750-8EA7-E4DCC7800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3AC50C3-D5A3-406A-AAC5-628D273F2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46CFF33-B67E-4A7B-91EE-71BE74B60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STROBE. Reporting guidance for observational studies.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Ozawa et al. 2020, Surgical technique and timing in UCLP (surgeon as driver, Orthod Craniofac Res)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Sabbagh et al. 2023, COVID-19 risk factors and orofacial clefts, five-country case-control (BMC Oral Health)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Grosen et al. 2011, Risk of oral clefts in twins (survival bias in registries, Epidemiology)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FB3D4F-C638-4231-8591-52D01F5ED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41798A8-EF1F-49AE-B28D-B59F5C6F9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88D101E-05A7-44E1-8E99-953887D44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Bias, confounding, and the surgeon-as-confounder problem; matching design defenses to traps • Sources of error and control of variables in experimental design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D56636C-69B0-4E0A-9EBA-8E80E790C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FDAAE3F-22A9-494E-9CD5-75A5877DA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A91B129-DBC6-4EE7-B1FC-25C850DF15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16726698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2026-07-11T05:13:02.3430000Z</dcterms:created>
  <dcterms:modified xsi:type="dcterms:W3CDTF">2026-07-11T05:13:02.3430000Z</dcterms:modified>
</coreProperties>
</file>