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34e9c9b6aef48bc" /><Relationship Type="http://schemas.openxmlformats.org/officeDocument/2006/relationships/extended-properties" Target="/docProps/app.xml" Id="R6b545eb301634de3" /><Relationship Type="http://schemas.openxmlformats.org/officeDocument/2006/relationships/officeDocument" Target="/ppt/presentation.xml" Id="R4b38199b2254476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39d6426229b4d14"/>
  </p:sldMasterIdLst>
  <p:notesMasterIdLst>
    <p:notesMasterId xmlns:r="http://schemas.openxmlformats.org/officeDocument/2006/relationships" r:id="Rc88d9a8767a84b65"/>
  </p:notesMasterIdLst>
  <p:sldIdLst>
    <p:sldId xmlns:r="http://schemas.openxmlformats.org/officeDocument/2006/relationships" id="256" r:id="R6bb1e3d70e31486a"/>
    <p:sldId xmlns:r="http://schemas.openxmlformats.org/officeDocument/2006/relationships" id="257" r:id="R76688f9a493f4abc"/>
    <p:sldId xmlns:r="http://schemas.openxmlformats.org/officeDocument/2006/relationships" id="258" r:id="R18fc8220e529478d"/>
    <p:sldId xmlns:r="http://schemas.openxmlformats.org/officeDocument/2006/relationships" id="259" r:id="Rf82d79fe4a024026"/>
    <p:sldId xmlns:r="http://schemas.openxmlformats.org/officeDocument/2006/relationships" id="260" r:id="R183accf601be4cc5"/>
    <p:sldId xmlns:r="http://schemas.openxmlformats.org/officeDocument/2006/relationships" id="261" r:id="R92435d99fcc9480e"/>
    <p:sldId xmlns:r="http://schemas.openxmlformats.org/officeDocument/2006/relationships" id="262" r:id="R943d1e5acec1454a"/>
    <p:sldId xmlns:r="http://schemas.openxmlformats.org/officeDocument/2006/relationships" id="263" r:id="Rf203c2fa7b914eed"/>
    <p:sldId xmlns:r="http://schemas.openxmlformats.org/officeDocument/2006/relationships" id="264" r:id="R00a8b7cccccf4307"/>
    <p:sldId xmlns:r="http://schemas.openxmlformats.org/officeDocument/2006/relationships" id="265" r:id="R09982ce09ff74c58"/>
    <p:sldId xmlns:r="http://schemas.openxmlformats.org/officeDocument/2006/relationships" id="266" r:id="Rb8a23855c347418d"/>
    <p:sldId xmlns:r="http://schemas.openxmlformats.org/officeDocument/2006/relationships" id="267" r:id="R32778efcc91649af"/>
    <p:sldId xmlns:r="http://schemas.openxmlformats.org/officeDocument/2006/relationships" id="268" r:id="R35a24be70d0b4f45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4f7ed76834b43bc" /><Relationship Type="http://schemas.openxmlformats.org/officeDocument/2006/relationships/slideMaster" Target="/ppt/slideMasters/slideMaster1.xml" Id="R539d6426229b4d14" /><Relationship Type="http://schemas.openxmlformats.org/officeDocument/2006/relationships/notesMaster" Target="/ppt/notesMasters/notesMaster1.xml" Id="Rc88d9a8767a84b65" /><Relationship Type="http://schemas.openxmlformats.org/officeDocument/2006/relationships/presProps" Target="/ppt/presProps.xml" Id="R727a43d8df9240ad" /><Relationship Type="http://schemas.openxmlformats.org/officeDocument/2006/relationships/tableStyles" Target="/ppt/tableStyles.xml" Id="Re27cb76ca03840ff" /><Relationship Type="http://schemas.openxmlformats.org/officeDocument/2006/relationships/slide" Target="/ppt/slides/slide1.xml" Id="R6bb1e3d70e31486a" /><Relationship Type="http://schemas.openxmlformats.org/officeDocument/2006/relationships/slide" Target="/ppt/slides/slide2.xml" Id="R76688f9a493f4abc" /><Relationship Type="http://schemas.openxmlformats.org/officeDocument/2006/relationships/slide" Target="/ppt/slides/slide3.xml" Id="R18fc8220e529478d" /><Relationship Type="http://schemas.openxmlformats.org/officeDocument/2006/relationships/slide" Target="/ppt/slides/slide4.xml" Id="Rf82d79fe4a024026" /><Relationship Type="http://schemas.openxmlformats.org/officeDocument/2006/relationships/slide" Target="/ppt/slides/slide5.xml" Id="R183accf601be4cc5" /><Relationship Type="http://schemas.openxmlformats.org/officeDocument/2006/relationships/slide" Target="/ppt/slides/slide6.xml" Id="R92435d99fcc9480e" /><Relationship Type="http://schemas.openxmlformats.org/officeDocument/2006/relationships/slide" Target="/ppt/slides/slide7.xml" Id="R943d1e5acec1454a" /><Relationship Type="http://schemas.openxmlformats.org/officeDocument/2006/relationships/slide" Target="/ppt/slides/slide8.xml" Id="Rf203c2fa7b914eed" /><Relationship Type="http://schemas.openxmlformats.org/officeDocument/2006/relationships/slide" Target="/ppt/slides/slide9.xml" Id="R00a8b7cccccf4307" /><Relationship Type="http://schemas.openxmlformats.org/officeDocument/2006/relationships/slide" Target="/ppt/slides/slide10.xml" Id="R09982ce09ff74c58" /><Relationship Type="http://schemas.openxmlformats.org/officeDocument/2006/relationships/slide" Target="/ppt/slides/slide11.xml" Id="Rb8a23855c347418d" /><Relationship Type="http://schemas.openxmlformats.org/officeDocument/2006/relationships/slide" Target="/ppt/slides/slide12.xml" Id="R32778efcc91649af" /><Relationship Type="http://schemas.openxmlformats.org/officeDocument/2006/relationships/slide" Target="/ppt/slides/slide13.xml" Id="R35a24be70d0b4f4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f09b5238acb4a0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a52208c64114ce7" /><Relationship Type="http://schemas.openxmlformats.org/officeDocument/2006/relationships/notesMaster" Target="/ppt/notesMasters/notesMaster1.xml" Id="Rd717d47db3e445e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08149f8568a461e" /><Relationship Type="http://schemas.openxmlformats.org/officeDocument/2006/relationships/notesMaster" Target="/ppt/notesMasters/notesMaster1.xml" Id="R946b650f47a147b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a5c6888c508402e" /><Relationship Type="http://schemas.openxmlformats.org/officeDocument/2006/relationships/notesMaster" Target="/ppt/notesMasters/notesMaster1.xml" Id="Rd096b463d8b14d6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efe6a516d4943ad" /><Relationship Type="http://schemas.openxmlformats.org/officeDocument/2006/relationships/notesMaster" Target="/ppt/notesMasters/notesMaster1.xml" Id="Re0edd4fca7c840e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cf828fa720542cd" /><Relationship Type="http://schemas.openxmlformats.org/officeDocument/2006/relationships/notesMaster" Target="/ppt/notesMasters/notesMaster1.xml" Id="Rc54493c86c4244b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4d7430f833641c2" /><Relationship Type="http://schemas.openxmlformats.org/officeDocument/2006/relationships/notesMaster" Target="/ppt/notesMasters/notesMaster1.xml" Id="R656346fbdfab448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a6ccf8bac614082" /><Relationship Type="http://schemas.openxmlformats.org/officeDocument/2006/relationships/notesMaster" Target="/ppt/notesMasters/notesMaster1.xml" Id="Rea3df201e8c146d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69b52c84ada4b73" /><Relationship Type="http://schemas.openxmlformats.org/officeDocument/2006/relationships/notesMaster" Target="/ppt/notesMasters/notesMaster1.xml" Id="Rcdfa72e6d7254d8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87e504282b44898" /><Relationship Type="http://schemas.openxmlformats.org/officeDocument/2006/relationships/notesMaster" Target="/ppt/notesMasters/notesMaster1.xml" Id="Rf058f9eff4f84bf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ffc5a89bdb04130" /><Relationship Type="http://schemas.openxmlformats.org/officeDocument/2006/relationships/notesMaster" Target="/ppt/notesMasters/notesMaster1.xml" Id="Rfc391156b8834fd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3ec6fde39b24f59" /><Relationship Type="http://schemas.openxmlformats.org/officeDocument/2006/relationships/notesMaster" Target="/ppt/notesMasters/notesMaster1.xml" Id="R723b31b3faca410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3b52fbcfee74097" /><Relationship Type="http://schemas.openxmlformats.org/officeDocument/2006/relationships/notesMaster" Target="/ppt/notesMasters/notesMaster1.xml" Id="R2c3cb730a1da492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b4dcc647a8b4931" /><Relationship Type="http://schemas.openxmlformats.org/officeDocument/2006/relationships/notesMaster" Target="/ppt/notesMasters/notesMaster1.xml" Id="R45f838b7e45f481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fcdbcffdb7c459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7cb8357f86443dd" /><Relationship Type="http://schemas.openxmlformats.org/officeDocument/2006/relationships/slideLayout" Target="/ppt/slideLayouts/slideLayout1.xml" Id="Rff6fab76828f4e0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f6fab76828f4e0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594fa5c4c54835" /><Relationship Type="http://schemas.openxmlformats.org/officeDocument/2006/relationships/image" Target="/ppt/media/image.bin" Id="R8393cf02b2b749b3" /><Relationship Type="http://schemas.openxmlformats.org/officeDocument/2006/relationships/notesSlide" Target="/ppt/notesSlides/notesSlide1.xml" Id="R0c67531c35a0493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5a6a5a2c0145a5" /><Relationship Type="http://schemas.openxmlformats.org/officeDocument/2006/relationships/notesSlide" Target="/ppt/notesSlides/notesSlide2.xml" Id="R57cfade58df740e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256181e2154f3c" /><Relationship Type="http://schemas.openxmlformats.org/officeDocument/2006/relationships/notesSlide" Target="/ppt/notesSlides/notesSlide3.xml" Id="R66a75f381dcb4db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3ec50539384a65" /><Relationship Type="http://schemas.openxmlformats.org/officeDocument/2006/relationships/notesSlide" Target="/ppt/notesSlides/notesSlide4.xml" Id="R606c13b5b66c473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e40901cde741f6" /><Relationship Type="http://schemas.openxmlformats.org/officeDocument/2006/relationships/image" Target="/ppt/media/image2.bin" Id="Rbc5ea900683244b3" /><Relationship Type="http://schemas.openxmlformats.org/officeDocument/2006/relationships/notesSlide" Target="/ppt/notesSlides/notesSlide5.xml" Id="R78f9044c233244e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ed1c6bbf2b493d" /><Relationship Type="http://schemas.openxmlformats.org/officeDocument/2006/relationships/image" Target="/ppt/media/image3.bin" Id="Rd57d2677c4b84692" /><Relationship Type="http://schemas.openxmlformats.org/officeDocument/2006/relationships/notesSlide" Target="/ppt/notesSlides/notesSlide6.xml" Id="R01915af81a3a40e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c22c4f9d824dd5" /><Relationship Type="http://schemas.openxmlformats.org/officeDocument/2006/relationships/notesSlide" Target="/ppt/notesSlides/notesSlide7.xml" Id="Red8f56ec1434427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8f608b5609438a" /><Relationship Type="http://schemas.openxmlformats.org/officeDocument/2006/relationships/image" Target="/ppt/media/image4.bin" Id="R42ee6917e9fa495c" /><Relationship Type="http://schemas.openxmlformats.org/officeDocument/2006/relationships/notesSlide" Target="/ppt/notesSlides/notesSlide8.xml" Id="R6714f335701b419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b4b8642f974292" /><Relationship Type="http://schemas.openxmlformats.org/officeDocument/2006/relationships/notesSlide" Target="/ppt/notesSlides/notesSlide9.xml" Id="R9007c736e659484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acc1c7250542b8" /><Relationship Type="http://schemas.openxmlformats.org/officeDocument/2006/relationships/notesSlide" Target="/ppt/notesSlides/notesSlide10.xml" Id="Rb7a6d358f94b4a4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54e73cd7ce4bcf" /><Relationship Type="http://schemas.openxmlformats.org/officeDocument/2006/relationships/notesSlide" Target="/ppt/notesSlides/notesSlide11.xml" Id="Rba23e066e36c4f4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55dbd91e7647cc" /><Relationship Type="http://schemas.openxmlformats.org/officeDocument/2006/relationships/notesSlide" Target="/ppt/notesSlides/notesSlide12.xml" Id="Rc456b5ccb8ff463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b12b990627488f" /><Relationship Type="http://schemas.openxmlformats.org/officeDocument/2006/relationships/notesSlide" Target="/ppt/notesSlides/notesSlide13.xml" Id="R060c2b2b999c496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282E93F-AD4C-41D8-A203-2C6C33BEAB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16EF78-6DDE-40F9-B443-241FD4BD9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DAFB291-3795-407E-939C-E209DBC704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F65C3C-D59B-4DF2-9AAD-29A08F254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682088-BEC0-4012-AE57-699684EAA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2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 You Measure Something as Fuzzy as Speech?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9B3817-A41D-4D94-88B8-1A13233A7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you turn a fuzzy idea like 'good speech' into something you can measure fairly and identically for hundreds of different children?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6B59CF3-3D6D-49E2-A748-F182CBE81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An operational definition makes speech scoring repeatable, while patient-reported outcomes capture effects clinician scores can miss.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93cf02b2b749b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98266119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4EA44CA-0883-473B-928C-055020336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B467CF-749C-4F38-AEDD-D111F1DF6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10DAB7-05D0-419A-A413-1233EE7EF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D0A600-0D71-4E9D-B5E7-138A72B04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6BA372-F79D-43D3-9301-DC76E3785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6232B8-AFCA-4C17-AA73-3BBD3C218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BC1FA82-4DAD-4A82-96DA-982D4E287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5516251-19BB-4029-B61B-214B4E017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TOPS supports a narrow claim: earlier repair lowered VPI in its eligible population, with uncertainty and limits.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B8F2D1-C8CE-4AB3-A2CC-F6EDBF558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32247353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C10824A-5B6D-46B5-AC1C-4F43B9332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184180-7C83-4396-85DF-16787D6A7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914FA9-A4E3-429D-BD3F-5ED8AA147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A9C032-A5F3-4CCF-8582-8FA875F0C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65621C-BB5A-46A8-81C2-CEEBF0616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725924-07EC-4392-ADEA-68925396D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7B61B29-ED09-4B5C-A18B-D91898882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77585C-5955-43C9-8BCE-932A71B93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1D60655-2B1B-45BC-A712-B3FCA6789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4837B80-F5CD-4A33-8914-7C2E5C45B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BE9523-756D-4E80-9D33-09BAECBCC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F6591BF-D4C2-4E5C-AA07-FB23B2BA0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284DC78-3B5B-48B2-99E2-DC7478E7F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D4CB774-694F-4EDE-ABEF-BDDE7A6B7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69C96C1-A702-4B33-9F60-834765878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70975846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C515ACA-0514-4D10-A271-E4183D961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FCFB6B-DFBF-453A-8898-6AF5132BB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A46C3F-16C6-4F1D-AB9D-9B194A3D6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5254A3-4C8B-4FC6-AD43-414A8E38B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4D7911-015A-4AC7-B103-90A040E55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A2CB82-CB4F-42E1-8C7A-4FF24F8A4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 operational definition makes speech scoring repeatable, while patient-reported outcomes capture effects clinician scores can miss.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ADB28EF-53A9-424F-B636-4D474ED03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838BFBC-5669-407D-B8A7-5CBF78602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0773A5F-D08C-4520-B155-DCD0D2830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B1C13CA-3929-4430-9C16-7F60C5FD6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FBAD07D-1644-415F-887A-70DE72C0B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236292E-F3BE-41EE-84B3-CA4CE7D84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5F1855C-6C81-4A62-A78F-6E07D8360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11D206F-C6C7-4779-B882-293BACA41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127FD9F-9DD0-4E4B-A307-D7CB44A62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35960455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C8DB6B8-D527-4593-A37C-94839CC0F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0CE84F-7953-4828-A22A-DF80C560F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5B66F2-4279-4BCB-9BE7-D6F6882ED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301C02-6E58-4665-8DDE-689E05774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DA7F97-9E94-4182-93EC-47E8A5C70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6CF010-EE39-454D-9C6A-2C0873E61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c5ea900683244b3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02441729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0C58D98-7F3E-40CD-A19D-9182F3438D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E9AA32-CAAF-4246-A17D-1401D3EB0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1BDE6D-0B6F-41F4-A597-C1D555FA5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9B32E9-1086-4400-AE6C-47E1DAD7F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CD6F80-306C-4102-8E2D-13766F613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B8330D-F18A-48F0-A6CA-E861B2DBA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calibrated ruler and several listeners turn a fuzzy judgment into a shared measure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57d2677c4b8469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985606-9E19-4C9E-8527-F416A98CF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BEFF1A6-3C54-4072-B195-533D998F6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4451227-3108-40AD-B811-CC93BEF5C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are the scoring boundaries?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E9752F-4290-4661-9975-FD8613FC3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BAA65D4-1EB7-43AB-9850-F567AFD7D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F582248-4720-4864-94FB-E6BD1E360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do listeners use the same examples?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2BD1A85-9202-49ED-8EEC-730448C8B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10D136C-736E-4FCB-A02E-491C79E08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A5453AC-89F6-442D-B78F-D264762F6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experience is only visible to the speaker?</a:t>
            </a:r>
          </a:p>
        </p:txBody>
      </p:sp>
    </p:spTree>
    <p:extLst>
      <p:ext uri="{BB962C8B-B14F-4D97-AF65-F5344CB8AC3E}">
        <p14:creationId xmlns:p14="http://schemas.microsoft.com/office/powerpoint/2010/main" val="19376071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F5B5CA-0383-4BAE-AEE3-0ABCDA35F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4E974A-5908-44CA-A8E8-61425AB03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CC5A38-2187-426F-9199-A05AD8E82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C5FCC5-DAAD-4648-8152-E8E25919D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DAB0FD-06A0-45A7-AC82-F56DE7B00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6695C4-F315-4F85-B2B5-C6B77870A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7403C39-EA56-44EE-B0C6-22E92A9D0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AADE3DB-E81C-4DB7-90B8-CAB324875E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0D74458-695E-44C1-B759-014AFEB8C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Define each outcome before data collection.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B3C110A-038C-4088-8C08-86AD9C527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1249F11-5785-4F3C-8E11-EF78DAB8C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B39AA8A-EA03-4D81-B6E0-D3425EFF7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Train and test raters with coded samples.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ECC1057-7524-44C2-846A-3633394E3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D5CF9E1-F0E9-43E4-A484-547473522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A6C3DA8-6A8E-47DC-B4AC-3EB31B7D8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Pair clinical measures with validated patient-reported outcomes when relevant.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F59721B-CF4D-4434-B7AD-0CC2C1F5B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Speech varies by language, dialect, development, task, and context, so no single score captures the whole experience.</a:t>
            </a:r>
          </a:p>
        </p:txBody>
      </p:sp>
    </p:spTree>
    <p:extLst>
      <p:ext uri="{BB962C8B-B14F-4D97-AF65-F5344CB8AC3E}">
        <p14:creationId xmlns:p14="http://schemas.microsoft.com/office/powerpoint/2010/main" val="25975384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67C9844-3D51-430E-9E59-CAAD9D802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86C54D-C4AE-4E28-AF96-7AE9B8708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BD3AFC-6A86-4990-8B98-D0D077A99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021E65-6B87-42D1-8D7C-A79027FA1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7F81BC-2326-4838-AF98-4D9077B24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Operationalize VPI and speech participation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DCD95A-E60A-4F31-AFF4-E7866F41C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ee6917e9fa495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C1AD042-9EDB-44CA-89B3-6C1A8E431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7D91262-E7AC-450E-BFA2-E422361AE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EXP15-E1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759CB04-2786-40DE-A0F7-9136C9F9E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protocol defines VPI using specified ratings from standardized speech samples.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FBD44F3-9B86-4076-AD7E-516E6301C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C6B6800-C035-498D-9FD7-2FFA113EF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EXP15-E2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DA5A28C-5718-401F-ABEF-FA7F09133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Assessors are trained, blinded to timing, and agreement is checked on duplicate coded recordings.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46000A5-1E51-4999-A358-1CCD74F58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4A062D5-BF99-4C70-B451-29F77FD7A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EXP15-E3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2B934FE-DA9D-44B5-90D9-7CEA5539E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validated child or caregiver measure records speech participation and burden.</a:t>
            </a:r>
          </a:p>
        </p:txBody>
      </p:sp>
    </p:spTree>
    <p:extLst>
      <p:ext uri="{BB962C8B-B14F-4D97-AF65-F5344CB8AC3E}">
        <p14:creationId xmlns:p14="http://schemas.microsoft.com/office/powerpoint/2010/main" val="107298213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DD07DE-E3B1-4547-966D-A5AA4C561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4D4B52-9885-4D49-BB70-32054E673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B69FD12-31D2-4610-A301-BD2AF7989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463FD05-4313-4223-8DD5-F0653C9E6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12E967-07E3-4A64-AAED-52A62DC3F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D936F1D-D004-457B-800C-C4BE6D1C9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A2FA9E-287D-4C5B-9FCD-6A8E35BEA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2CFA423-F886-421D-B487-3808D91FF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Calibrated ruler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8C7911D-FFA1-4FCA-BE67-3B3C1E1EE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01BF923-C962-4EF4-A5C2-CA8D187A2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74E9E43-FAFD-42B7-8D93-CFF0F273B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Operational definition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76B89D0-5BD0-4D79-A9B1-5FA5E1DDB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5D8188-36AA-4024-BC65-C66E917C4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Trained listeners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F7B2DB5-A303-40EC-8427-A986978E8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2C0C150-9C7D-4281-B304-7610E365F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7618407-D21A-4404-8150-A7D802A8C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Rater standardization and reliability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20462DB-52BF-4125-B3AF-14669B21D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A63107F-FF5C-46AD-A18C-88ABAA7BB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Speaker card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82CE517-4086-4B5C-99BC-95655F88B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F46B505-7FFE-4B8F-8C55-08993E68C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2053C28-EB05-49F8-A440-80629FD7A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Patient-reported outcome</a:t>
            </a:r>
          </a:p>
        </p:txBody>
      </p:sp>
    </p:spTree>
    <p:extLst>
      <p:ext uri="{BB962C8B-B14F-4D97-AF65-F5344CB8AC3E}">
        <p14:creationId xmlns:p14="http://schemas.microsoft.com/office/powerpoint/2010/main" val="473660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E86CFA3-008C-404D-BBA0-9C2E72836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2DD7A6-2578-4CAF-8597-CAC04D1EA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C9CCB2-B6ED-4D0C-9BC5-786CD3271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D0167D-4BE0-4F07-B2E3-5190AE355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7786EF-4361-4DA5-A48F-9EF3BB923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A3B84E-3971-4A35-9C8A-D59789E66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speech-outcomes lead finalizing the protocol.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78220E-A731-441A-8CB7-D1F06397E3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A2455AB-8669-45B3-96A2-C12214097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draft outcome is simply 'speech sounds better,' with no…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34A7FF-5304-4017-9228-998B7FC37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85BF04C-3B18-430C-8D1C-FFD7FDABC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4FED044-0C22-4041-81B1-070B76E57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Define the task, rubric, training, blinding, reliability…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4F7223-AD77-4BEF-9015-5503BEF04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57E1F50-E8D1-4AD6-BCC7-5FED309A8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9E00907-BAE8-4EC6-A141-098001292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 the phrase because every listener knows…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0EA7943-F7EA-437B-9239-4FEEBA553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8571CDF-5A84-4716-B89E-BDC3D926B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C56530A-D79F-414D-B9A6-307EC8592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only one surgeon's impression.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A7283DC-741D-439A-8021-50A3B2C3C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measurement plan and explain what each…</a:t>
            </a:r>
          </a:p>
        </p:txBody>
      </p:sp>
    </p:spTree>
    <p:extLst>
      <p:ext uri="{BB962C8B-B14F-4D97-AF65-F5344CB8AC3E}">
        <p14:creationId xmlns:p14="http://schemas.microsoft.com/office/powerpoint/2010/main" val="111438105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36E0EAC-7486-4EFD-8777-912FB70D3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84CBC1-F7AD-43D3-9E31-6EE314958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995205-0074-44EE-8505-E1447EABF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77C67D-C70D-4EEC-9436-3181EDECB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C9B713-0D24-4C1B-9D09-17A829351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B91DB5-A958-4636-8652-CF7312766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864397A-0D0E-4D7B-8E7D-86159CFB0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44B9CAC-37DF-4235-B642-3AE4E8421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Define the task, rubric, training, blinding, reliability check, and reported outcome.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257F61D-01C0-48BC-9B45-F1CBD2236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433549E-0CEA-43A5-A4B9-0CC084AAB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E41C916-464B-4CD7-A242-1EB1847AE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EXP15-E1 + EXP15-E2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7C95D23-2920-42EB-B29E-B93BBA283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3885E83-8E30-49EE-A800-E09CB3B43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AD5E8C7-4EA9-4080-A5B9-5017A7B37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define reliable study outcomes. You may not claim one score represents every language, dialect, or lived experience.</a:t>
            </a:r>
          </a:p>
        </p:txBody>
      </p:sp>
    </p:spTree>
    <p:extLst>
      <p:ext uri="{BB962C8B-B14F-4D97-AF65-F5344CB8AC3E}">
        <p14:creationId xmlns:p14="http://schemas.microsoft.com/office/powerpoint/2010/main" val="106813925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781FA63-4774-4AF2-95E7-EB44C5975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640920-54BB-45DD-B80A-15802768B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CDF33A-8E4F-40FC-B77A-E48B038F1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2729A7-731D-47AC-A87A-C2A4D3C104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64F956-BE79-4BFA-AC1A-3BF60FCC2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547153-27A2-4D4A-843C-25B9FDF27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8284F4F-DF09-42B4-B00B-B8C700443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FE8964F-16C0-41A2-BE63-6FE9E3DF6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 operational definition makes speech scoring repeatable, while patient-reported outcomes capture effects clinician scores can miss.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19A7D0C-24BA-4C7F-AA4D-E438A6A22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F827096-B91C-4B0B-BD38-FB51596BD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1123CA0-8405-4804-B094-BD5A0F113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now know how to measure a fuzzy outcome like speech carefully and the same way for every…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249CD6C-934C-4A60-B5A8-F8EFD30C6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0346313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491AF5F-0754-4AAA-B0E6-4BA83FE6A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BFC20A-ADA2-41CE-BEC7-3E0D33F46D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0FFB80-1B56-418A-AB6C-276F5F1BE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15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576565-3D23-4756-860E-B6DCF6A6E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371927-9012-4463-B7AE-433E62D69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39315DF-4FF6-4814-9425-A252C7F51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D751761-ED97-4FF0-9F54-FF811EE3C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NEJM. Timing of Primary Surgery for Cleft Palate (TOPS), 2023.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et al. 2023, TOPS trial primary outcome (VPC-Sum, blinded central assessors, NEJM)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3702342-5CC3-44E8-97C7-A06C62B6F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F949B63-3465-4A3A-A409-2CB860558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547AD9C-407D-4407-A51F-607141DA5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Defining and standardizing outcome measures; patient-reported outcomes and validated instruments • Operational definitions and reliable measurement in investigations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76DC4CA-3B6C-49E9-87AC-7E8651CC0B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FE6F008-49BF-449B-8BEA-389F97552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14069B-EF2B-435E-B5FF-AC0B5D64C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80399724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2026-07-11T05:13:01.8870000Z</dcterms:created>
  <dcterms:modified xsi:type="dcterms:W3CDTF">2026-07-11T05:13:01.8870000Z</dcterms:modified>
</coreProperties>
</file>