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5c309499ac5a43ac" /><Relationship Type="http://schemas.openxmlformats.org/officeDocument/2006/relationships/extended-properties" Target="/docProps/app.xml" Id="Reaf3c273b44a4c8c" /><Relationship Type="http://schemas.openxmlformats.org/officeDocument/2006/relationships/officeDocument" Target="/ppt/presentation.xml" Id="R5fc90b054e504179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075f321bc57b4ac2"/>
  </p:sldMasterIdLst>
  <p:notesMasterIdLst>
    <p:notesMasterId xmlns:r="http://schemas.openxmlformats.org/officeDocument/2006/relationships" r:id="Rfabeb90aecf9411b"/>
  </p:notesMasterIdLst>
  <p:sldIdLst>
    <p:sldId xmlns:r="http://schemas.openxmlformats.org/officeDocument/2006/relationships" id="256" r:id="Rc715f22e0b044de5"/>
    <p:sldId xmlns:r="http://schemas.openxmlformats.org/officeDocument/2006/relationships" id="257" r:id="R012016ade5d947c5"/>
    <p:sldId xmlns:r="http://schemas.openxmlformats.org/officeDocument/2006/relationships" id="258" r:id="Rd3472eadc02442d4"/>
    <p:sldId xmlns:r="http://schemas.openxmlformats.org/officeDocument/2006/relationships" id="259" r:id="Rd2d0afd983c74cca"/>
    <p:sldId xmlns:r="http://schemas.openxmlformats.org/officeDocument/2006/relationships" id="260" r:id="R6cf4eeb2ad19430a"/>
    <p:sldId xmlns:r="http://schemas.openxmlformats.org/officeDocument/2006/relationships" id="261" r:id="R9761fa3c2fa24a33"/>
    <p:sldId xmlns:r="http://schemas.openxmlformats.org/officeDocument/2006/relationships" id="262" r:id="Rc1db95e5026a4f2f"/>
    <p:sldId xmlns:r="http://schemas.openxmlformats.org/officeDocument/2006/relationships" id="263" r:id="R8b8166aa3d1a4475"/>
    <p:sldId xmlns:r="http://schemas.openxmlformats.org/officeDocument/2006/relationships" id="264" r:id="R2a93ed00c2564a69"/>
    <p:sldId xmlns:r="http://schemas.openxmlformats.org/officeDocument/2006/relationships" id="265" r:id="R7737ece47be341f9"/>
    <p:sldId xmlns:r="http://schemas.openxmlformats.org/officeDocument/2006/relationships" id="266" r:id="R931caae9b383407e"/>
    <p:sldId xmlns:r="http://schemas.openxmlformats.org/officeDocument/2006/relationships" id="267" r:id="Rfb095eb01c8444b3"/>
    <p:sldId xmlns:r="http://schemas.openxmlformats.org/officeDocument/2006/relationships" id="268" r:id="R71579b58e0d44cb5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b8e28d2a117d4228" /><Relationship Type="http://schemas.openxmlformats.org/officeDocument/2006/relationships/slideMaster" Target="/ppt/slideMasters/slideMaster1.xml" Id="R075f321bc57b4ac2" /><Relationship Type="http://schemas.openxmlformats.org/officeDocument/2006/relationships/notesMaster" Target="/ppt/notesMasters/notesMaster1.xml" Id="Rfabeb90aecf9411b" /><Relationship Type="http://schemas.openxmlformats.org/officeDocument/2006/relationships/presProps" Target="/ppt/presProps.xml" Id="R2cc47e1950a14bf0" /><Relationship Type="http://schemas.openxmlformats.org/officeDocument/2006/relationships/tableStyles" Target="/ppt/tableStyles.xml" Id="Rc0a7c86d5f49486c" /><Relationship Type="http://schemas.openxmlformats.org/officeDocument/2006/relationships/slide" Target="/ppt/slides/slide1.xml" Id="Rc715f22e0b044de5" /><Relationship Type="http://schemas.openxmlformats.org/officeDocument/2006/relationships/slide" Target="/ppt/slides/slide2.xml" Id="R012016ade5d947c5" /><Relationship Type="http://schemas.openxmlformats.org/officeDocument/2006/relationships/slide" Target="/ppt/slides/slide3.xml" Id="Rd3472eadc02442d4" /><Relationship Type="http://schemas.openxmlformats.org/officeDocument/2006/relationships/slide" Target="/ppt/slides/slide4.xml" Id="Rd2d0afd983c74cca" /><Relationship Type="http://schemas.openxmlformats.org/officeDocument/2006/relationships/slide" Target="/ppt/slides/slide5.xml" Id="R6cf4eeb2ad19430a" /><Relationship Type="http://schemas.openxmlformats.org/officeDocument/2006/relationships/slide" Target="/ppt/slides/slide6.xml" Id="R9761fa3c2fa24a33" /><Relationship Type="http://schemas.openxmlformats.org/officeDocument/2006/relationships/slide" Target="/ppt/slides/slide7.xml" Id="Rc1db95e5026a4f2f" /><Relationship Type="http://schemas.openxmlformats.org/officeDocument/2006/relationships/slide" Target="/ppt/slides/slide8.xml" Id="R8b8166aa3d1a4475" /><Relationship Type="http://schemas.openxmlformats.org/officeDocument/2006/relationships/slide" Target="/ppt/slides/slide9.xml" Id="R2a93ed00c2564a69" /><Relationship Type="http://schemas.openxmlformats.org/officeDocument/2006/relationships/slide" Target="/ppt/slides/slide10.xml" Id="R7737ece47be341f9" /><Relationship Type="http://schemas.openxmlformats.org/officeDocument/2006/relationships/slide" Target="/ppt/slides/slide11.xml" Id="R931caae9b383407e" /><Relationship Type="http://schemas.openxmlformats.org/officeDocument/2006/relationships/slide" Target="/ppt/slides/slide12.xml" Id="Rfb095eb01c8444b3" /><Relationship Type="http://schemas.openxmlformats.org/officeDocument/2006/relationships/slide" Target="/ppt/slides/slide13.xml" Id="R71579b58e0d44cb5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8be11d4dc5c84be3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d025cda9194d4c79" /><Relationship Type="http://schemas.openxmlformats.org/officeDocument/2006/relationships/notesMaster" Target="/ppt/notesMasters/notesMaster1.xml" Id="R36332f6184b24d36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13098672edc9431b" /><Relationship Type="http://schemas.openxmlformats.org/officeDocument/2006/relationships/notesMaster" Target="/ppt/notesMasters/notesMaster1.xml" Id="Rfa392e8d61064eb7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222210963c0e446d" /><Relationship Type="http://schemas.openxmlformats.org/officeDocument/2006/relationships/notesMaster" Target="/ppt/notesMasters/notesMaster1.xml" Id="Re413d029bca24e68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1f21c16d81064b37" /><Relationship Type="http://schemas.openxmlformats.org/officeDocument/2006/relationships/notesMaster" Target="/ppt/notesMasters/notesMaster1.xml" Id="Rcf3638e25bfa4336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1354db03b4fe49b9" /><Relationship Type="http://schemas.openxmlformats.org/officeDocument/2006/relationships/notesMaster" Target="/ppt/notesMasters/notesMaster1.xml" Id="R05aa796314e74225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d31a5d4e21854682" /><Relationship Type="http://schemas.openxmlformats.org/officeDocument/2006/relationships/notesMaster" Target="/ppt/notesMasters/notesMaster1.xml" Id="R7d8a7c5926f1440b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c138a13cfaf74a3c" /><Relationship Type="http://schemas.openxmlformats.org/officeDocument/2006/relationships/notesMaster" Target="/ppt/notesMasters/notesMaster1.xml" Id="R92243517455a4ffa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87dc4ebb46164e2f" /><Relationship Type="http://schemas.openxmlformats.org/officeDocument/2006/relationships/notesMaster" Target="/ppt/notesMasters/notesMaster1.xml" Id="R2401fda3a4f94ada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09eef184dbfb4673" /><Relationship Type="http://schemas.openxmlformats.org/officeDocument/2006/relationships/notesMaster" Target="/ppt/notesMasters/notesMaster1.xml" Id="R059a4fa095ad4a77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40565dff378d4fe9" /><Relationship Type="http://schemas.openxmlformats.org/officeDocument/2006/relationships/notesMaster" Target="/ppt/notesMasters/notesMaster1.xml" Id="R544dd99878724951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1964449a9306480f" /><Relationship Type="http://schemas.openxmlformats.org/officeDocument/2006/relationships/notesMaster" Target="/ppt/notesMasters/notesMaster1.xml" Id="R55b8b6d8cfe9453f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9eec8960de5840ba" /><Relationship Type="http://schemas.openxmlformats.org/officeDocument/2006/relationships/notesMaster" Target="/ppt/notesMasters/notesMaster1.xml" Id="Rf74f41e0ca4d4646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e6d3d781599548fd" /><Relationship Type="http://schemas.openxmlformats.org/officeDocument/2006/relationships/notesMaster" Target="/ppt/notesMasters/notesMaster1.xml" Id="R77184b7a6b9b4902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472cdf55c574e2c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3ea97411f6e543f8" /><Relationship Type="http://schemas.openxmlformats.org/officeDocument/2006/relationships/slideLayout" Target="/ppt/slideLayouts/slideLayout1.xml" Id="Rec51e743dae74af8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ec51e743dae74af8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c4547e6a4da4bf3" /><Relationship Type="http://schemas.openxmlformats.org/officeDocument/2006/relationships/image" Target="/ppt/media/image.bin" Id="Rb92510d3349340f7" /><Relationship Type="http://schemas.openxmlformats.org/officeDocument/2006/relationships/notesSlide" Target="/ppt/notesSlides/notesSlide1.xml" Id="Rd8961eadf8fa4f58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bcb45389db94164" /><Relationship Type="http://schemas.openxmlformats.org/officeDocument/2006/relationships/notesSlide" Target="/ppt/notesSlides/notesSlide2.xml" Id="R14de7ee82ad04bd8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b0ae452c31a4c1b" /><Relationship Type="http://schemas.openxmlformats.org/officeDocument/2006/relationships/notesSlide" Target="/ppt/notesSlides/notesSlide3.xml" Id="Rd04995cdecad4155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74ad0faa73f40ce" /><Relationship Type="http://schemas.openxmlformats.org/officeDocument/2006/relationships/notesSlide" Target="/ppt/notesSlides/notesSlide4.xml" Id="R2547e35b9ca141ec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91bc640ab05447a" /><Relationship Type="http://schemas.openxmlformats.org/officeDocument/2006/relationships/image" Target="/ppt/media/image2.bin" Id="Rb0d179996bc748c6" /><Relationship Type="http://schemas.openxmlformats.org/officeDocument/2006/relationships/notesSlide" Target="/ppt/notesSlides/notesSlide5.xml" Id="Ra472a48cdba145fc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b42b95b94a54418" /><Relationship Type="http://schemas.openxmlformats.org/officeDocument/2006/relationships/image" Target="/ppt/media/image3.bin" Id="Re44e4c8e1ae14202" /><Relationship Type="http://schemas.openxmlformats.org/officeDocument/2006/relationships/notesSlide" Target="/ppt/notesSlides/notesSlide6.xml" Id="R00fb1b0f2f414f47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58c2fe39c7f4c4f" /><Relationship Type="http://schemas.openxmlformats.org/officeDocument/2006/relationships/notesSlide" Target="/ppt/notesSlides/notesSlide7.xml" Id="R6c3869f585b94b97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eed5d7e1bbf4b02" /><Relationship Type="http://schemas.openxmlformats.org/officeDocument/2006/relationships/image" Target="/ppt/media/image4.bin" Id="R3e0dd20e33314590" /><Relationship Type="http://schemas.openxmlformats.org/officeDocument/2006/relationships/notesSlide" Target="/ppt/notesSlides/notesSlide8.xml" Id="Rf0652b6bd8e145c8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dcc34bcf444431d" /><Relationship Type="http://schemas.openxmlformats.org/officeDocument/2006/relationships/notesSlide" Target="/ppt/notesSlides/notesSlide9.xml" Id="R4987acfd1af94d70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dfc1f4b93f44692" /><Relationship Type="http://schemas.openxmlformats.org/officeDocument/2006/relationships/notesSlide" Target="/ppt/notesSlides/notesSlide10.xml" Id="R249c2651830f4592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17f980607bc4e79" /><Relationship Type="http://schemas.openxmlformats.org/officeDocument/2006/relationships/notesSlide" Target="/ppt/notesSlides/notesSlide11.xml" Id="R693f9b4b753e4565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b2c4084196944ee" /><Relationship Type="http://schemas.openxmlformats.org/officeDocument/2006/relationships/notesSlide" Target="/ppt/notesSlides/notesSlide12.xml" Id="Rbab23f40355b499c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310c56795e246cf" /><Relationship Type="http://schemas.openxmlformats.org/officeDocument/2006/relationships/notesSlide" Target="/ppt/notesSlides/notesSlide13.xml" Id="Re3df80e3ac9842ee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A9375C3-65F4-4344-B076-EC14791149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123AD6F-F798-4B53-AA75-D04565A3A4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A7E9F2E-EAE8-429D-8030-14BBDB9B45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14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001A465-BBDB-45BB-BB89-9F079323AF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E363AD9-B23E-4EEA-A170-0D19A053C1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8398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TOPS Trial: How Surgeons Tested the Best Time to Repair a Palate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6B03CB3-B5ED-414C-BD49-C2F3EF94D2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How did one real randomized trial test the best timing of cleft palate surgery, and what exactly did its main result prove?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6C28805-E2E2-4CD7-8EA8-518DE08E30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TOPS supports a narrow claim: earlier repair lowered VPI in its eligible population, with uncertainty and limits.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92510d3349340f7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1912323431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502FC36-6CC2-4736-9C21-698CCE23D4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0308EDF-9C3E-44BD-A897-36B1166371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8AF80CC-95E5-4323-870C-D41370F382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14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1BF4934-2B90-410A-9C47-15AA470723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33E2359-3F41-429E-9342-1EC3A6FC31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60F7340-3C6B-437A-B5BE-2D2B51185B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1D73A5D-AB3D-4C93-ABFA-F86E686690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997CBFA-72BC-444D-8966-BE7D75D36E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Fair treatment trials require equipoise, concealed randomization, unbiased outcome assessment, and analysis by assigned group.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9140C05-B65B-41A1-AFFC-5A4AD909D8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792232269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4C59C40-6D19-491E-9787-5BCB376D34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473F19A-757D-45F8-8869-1F0AE2A9AF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26C0DF6-598F-4DFD-B9D9-718A65EE6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14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718BB91-75F5-499F-9823-09AC3A3BC0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D79E539-039B-450F-A6C7-6245113E97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045FCC5-C08F-4584-8405-522C4FDDD9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2115635-9041-4CC0-A78F-93FA6A57A5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A4D25DF-6DFA-4B50-88A2-5EFA59BAD0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0A9AE5A-E42F-467D-9956-E51A38163E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D2A18791-1A86-4597-A640-F983BE6918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DCA128F-807B-4997-BF4E-63B3E330FD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45FAED0-F16C-410F-9575-826B48A339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D2BF8A0-2A4E-414F-98CE-28223D3CF8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D5BFDA5-2225-4ECF-9F6C-7DE7233738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6FFAC7F-BB28-4906-A3C3-C4FA8AE426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Development sculpts</a:t>
            </a:r>
          </a:p>
        </p:txBody>
      </p:sp>
    </p:spTree>
    <p:extLst>
      <p:ext uri="{BB962C8B-B14F-4D97-AF65-F5344CB8AC3E}">
        <p14:creationId xmlns:p14="http://schemas.microsoft.com/office/powerpoint/2010/main" val="418957196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045875F-DE17-4E97-8BB8-87B8608AF2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2BF783A-D3CD-4BA8-AC20-CA9B91EF72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C11CE87-9D75-4667-A7FE-53612AF4BF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14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9F30561-02CA-4274-9407-077E1815D5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52E58C9-463A-4972-AC4C-F931B23A89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05C7D27-CC50-4483-B451-BB628E2B50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TOPS supports a narrow claim: earlier repair lowered VPI in its eligible population, with uncertainty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BDFA698-9744-46FA-9D38-24FAAF6D42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A8516C2-8630-420D-8063-6358A484FE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A56C74A-37FB-47A8-AB7D-272C347978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D1B8B7D-3B43-4A02-9255-D8C033F739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50EEA07-383C-4D18-81C7-678C260CA8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A0E293F-C906-4D48-9681-960052C865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6483A8E-A098-4CB4-850A-DF2179FCF6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DAF6B63-276D-413B-8EF1-A964EFDF3A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1E8DEA1-182E-41DA-A360-E899DEC5B2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1394544841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41BF370-5C9B-441A-9206-CF4C478C6A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AEC79D5-86A9-4A7F-A6AD-67A28C9936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B576CB0-7636-449C-BA2D-E35B30C37F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14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A8A7A3A-28E1-44C3-8D25-DD6A9A208B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9CBFF28-B44F-4187-BCCF-0F46AEA8B6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94A3082-C06D-43B3-9367-09FC824A52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0d179996bc748c6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157764842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37B077D-3446-4BB0-BC90-67F0458E02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98709B7-3623-43CE-AE1B-DA8396EE82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A6D4816-E557-4960-9335-446EFE50FA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14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762C676-3803-4150-A3BB-B5174FC0C6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8B8ED97-B243-4E6B-A07D-2334E09112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A2780CF-5CE4-4BFF-9550-CA0F4AE28D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Two calendar windows lead to one coded five-year review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44e4c8e1ae14202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5CC0A12-CDAD-4FF6-AF5D-768F3B281A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7FE8D42-34FE-4A30-AACF-85C767D64D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7F77313B-2EDF-4D86-BBEE-A551FDD914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differs between the two paths?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279890C-E39B-44DA-9443-DFB48E57B0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DABC9FF-E1D2-4D03-B3B8-80662FF499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C0BDBF8-B8FC-44C5-A60A-2EBE60D5A4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remains standardized?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FE44CA9-7A8A-4682-8EE6-D3F4401548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E8C59CFB-794D-4D20-BF2B-047A6EF36D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24D4F252-C832-4AE9-8832-A8DC127DC2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Why are the final recordings coded?</a:t>
            </a:r>
          </a:p>
        </p:txBody>
      </p:sp>
    </p:spTree>
    <p:extLst>
      <p:ext uri="{BB962C8B-B14F-4D97-AF65-F5344CB8AC3E}">
        <p14:creationId xmlns:p14="http://schemas.microsoft.com/office/powerpoint/2010/main" val="1312847494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8660932-0943-400C-807D-1444153C29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E90990C-B2C8-4C17-AB8F-E8D66DE13C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1F5D758-7631-4E0F-BA03-FE68581538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14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C7299CC-9C6B-4B1F-9820-AAFE2C7F88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78B131D-EA28-482F-B332-6B159B3BDA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667E213-0164-42C8-851C-30DFC0A115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22F555C-2096-4385-9ABE-96BBD44CCA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5E4707F-0AE8-402D-A1A0-5E5CB67787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C10F1ED-E9FC-47E3-A44C-BE3C72E8F8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Read eligibility before applying the result.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3768C17-6CD4-4D7D-B173-360BBC51F2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61439E9-A4A7-4529-92F2-317507CEAE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8302FB6-591D-4E41-A1B0-D8325556EE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Report effect size, interval, and outcome definition.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08265F7-1BED-473A-A387-67C22ABCE0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83B7E6C-0100-418D-9011-F3A22D6019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D9796620-E00A-45BF-BD74-9ED6509AB4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safety, setting, and cleft-type limits into the conclusion.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A011C1B-C655-44C3-9A22-6ABEB4D52F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A calendar image hides clinical work, follow-up losses, and other outcomes that shape a real trial.</a:t>
            </a:r>
          </a:p>
        </p:txBody>
      </p:sp>
    </p:spTree>
    <p:extLst>
      <p:ext uri="{BB962C8B-B14F-4D97-AF65-F5344CB8AC3E}">
        <p14:creationId xmlns:p14="http://schemas.microsoft.com/office/powerpoint/2010/main" val="1180976555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B5EA82AC-78C2-4BEB-A4A2-CCC394FD1A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4089B86-D879-44FF-BF2B-FE201EFD1C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3CF9986-A931-420A-87B9-15C6659BF5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14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B5DDF80-6C6B-43C2-8B65-9E8EA2D90D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943BEF7-708E-42D4-A82E-2274761958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Read the TOPS trial from eligibility to claim ceiling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DDA3C0B-6A7D-4C04-A2CF-CD99D5A11D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e0dd20e33314590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C5C9F57-092B-4A3C-9AB7-01C3195A39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322EAC1-3D9F-4664-BC59-0C0C79FADF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EXP14-E1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7F895BB-6484-4089-B16F-83A5BFECEB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TOPS randomized 558 medically fit infants with nonsyndromic isolated cleft palate at 23 centers.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9935D26-AF7F-41FB-9B8D-490867778C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3581F36-5079-4199-9D1F-94D3BC346B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EXP14-E2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1BD5E84-FB84-48CA-91C6-DA5B27DF67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VPI at age 5 occurred in 8.9 percent of the 6-month group and 15.0 percent of the 12-month group among analyzable p…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1B02AD4-AB50-4C2D-A99D-53CD5A45F4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C49B4CE-B74C-49D7-B7A0-C12CBB48D2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EXP14-E3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76A5E5A3-1480-4B91-B089-9CBE584674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risk ratio was 0.59 with a 95 percent interval from 0.36 to 0.99.</a:t>
            </a:r>
          </a:p>
        </p:txBody>
      </p:sp>
    </p:spTree>
    <p:extLst>
      <p:ext uri="{BB962C8B-B14F-4D97-AF65-F5344CB8AC3E}">
        <p14:creationId xmlns:p14="http://schemas.microsoft.com/office/powerpoint/2010/main" val="268217871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3231FA0-FD59-4A9C-9681-4C40690C9B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1CF3B7D-7336-433E-BE18-27843B5352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8FFAAA5-DF09-4CC3-B595-C3A777541E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14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46FF80B-05FB-4E88-839B-B460077DE1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729A8B1-3E79-428C-B4E3-F00340DDFA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AE53CC4-B820-4303-8A93-E7E09D57F4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C8E121A-EBDF-4D7A-B48A-00DFD96B5F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50E8A0A-5466-4293-92A6-A348D36207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Two calendar windows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BCEC208-9498-4170-8069-26F3A5CD3A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10AD9A95-9DD5-4E6E-A937-3EA89988B1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CA1A8C7-2AF6-435C-B7AD-94DB2C7EEC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6-month and 12-month repair groups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CDA6A81-7478-4CD5-BB18-D0CD5896A2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281A115-DD59-422E-A7C2-3DD2E30216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Coded review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E36DD6A-C39E-4CF1-B773-013E81ACA8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21B2DD3-D319-4C41-91EF-440851096B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02B96929-5BC4-47A9-B928-E17CA35597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Blinded VPI assessment at age 5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7DD00A89-85BC-4B01-A149-93D129C775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AC801B9B-9E24-4227-A6B2-854151CA82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Boundary frame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65E779FF-DB17-4352-8880-3D216060DF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A0D832BB-D802-461B-9A45-745071E319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F0A5542B-6791-41C0-821C-CF366F6458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Eligibility and setting limits</a:t>
            </a:r>
          </a:p>
        </p:txBody>
      </p:sp>
    </p:spTree>
    <p:extLst>
      <p:ext uri="{BB962C8B-B14F-4D97-AF65-F5344CB8AC3E}">
        <p14:creationId xmlns:p14="http://schemas.microsoft.com/office/powerpoint/2010/main" val="423723681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C96F045-B7D0-4D0D-BCF2-E9B5EEDC8D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B77BBA6-53F1-4823-8066-A5660338DC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C340FF3-EEF3-42E3-A041-4DC458B14C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14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EA6D9A3-17D3-476E-95A9-1C1FC71A5F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9BA7484-64F6-4CCD-814C-5BF6141126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F23973E-D6A1-4F44-B7F6-5BEB81F5FC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the evidence lead briefing a cleft team.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ADB62E0-DBBC-4011-9BAC-3358B01E58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0696FBE-0CEE-44A1-9443-E6CCA4E299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team asks whether TOPS proves every infant with cleft…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0852C90-FF2F-4BE2-A475-5B7B78F1DA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9F0C5307-4FD4-4615-8D39-2B00CE4566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1757C87-91B4-4965-86F7-C1055C1F9C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Apply the result to similar eligible infants…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DD11619-20DD-40CF-8551-C97755B519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A98CD80-D6A5-4114-AD91-F56608D354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E414592-1C0F-4FBB-8488-A2577F01C9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Generalize the result to every cleft type…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9D396E84-E5CF-4647-8AE5-9F11BAEB02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192B3C44-9A3D-49E3-B327-0150116B18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5FFC5F90-998B-453D-AB97-027E823BDF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Ignore the trial because its interval approaches…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FA6389B8-47D6-45C7-AA9C-41D3C488DE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briefing and cite population, event rates…</a:t>
            </a:r>
          </a:p>
        </p:txBody>
      </p:sp>
    </p:spTree>
    <p:extLst>
      <p:ext uri="{BB962C8B-B14F-4D97-AF65-F5344CB8AC3E}">
        <p14:creationId xmlns:p14="http://schemas.microsoft.com/office/powerpoint/2010/main" val="178274277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F04F867E-F9CA-488B-AAED-CF6C1A035A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80C6A56-641B-4F5F-BCD2-FC6A99FD89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AF3912D-FF54-4DA5-A6B9-0B50011955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14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5FCC07B-72FD-4866-85C5-286366F2E8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E2DAB7B-F550-4EA0-BA14-65CF0376E6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F4DF466-65F3-4A34-885A-86ADAA79D4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F0EFD1B-C9F9-4045-8B37-4DF737BED8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B47ACA6-FF7A-4A8D-A5BB-CDEE201006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Apply the result to similar eligible infants while discussing uncertainty, setting, and other outcomes.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252FBF7-600B-46EE-BF2D-BE2F3031AF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91CD59E4-26CA-4223-83F3-C7389519F0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B92A268-5AF2-47AD-AE21-785DA1EC77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EXP14-E1 + EXP14-E2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B682CBE-9FE8-4816-ACA6-E09EDF087D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FCD89CCC-7BC1-440D-83FF-445B55C2C3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22AAD31-86C0-46C6-BDA5-6DF9000C5F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5721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state the primary TOPS finding for its eligible population. You may not prescribe timing for Mateo or generalize to all clefts and settings.</a:t>
            </a:r>
          </a:p>
        </p:txBody>
      </p:sp>
    </p:spTree>
    <p:extLst>
      <p:ext uri="{BB962C8B-B14F-4D97-AF65-F5344CB8AC3E}">
        <p14:creationId xmlns:p14="http://schemas.microsoft.com/office/powerpoint/2010/main" val="2075528720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97FADCA-6EDC-4687-8264-98C74E2068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76172EF-6AAA-442B-BA6A-18E6701E38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C6830B7-C404-491A-89EE-A8CEA81195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14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EE9A474-CC5D-45DC-9EA3-08C90E0123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B0D701C-135F-4156-BD14-7ECBE20CE6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70A65B2-B7F1-4491-8628-A8424D78D1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84AF116-63CC-481A-9FDB-5BB0A3D05F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2DB2B22-7846-4581-BB37-092FF9D5AA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TOPS supports a narrow claim: earlier repair lowered VPI in its eligible population, with uncertainty and limits.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99D801D-95D4-4775-9EB5-D259C794AE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7B8E192-3742-490A-A57D-C7EA98EC5E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75305F7-0192-42B1-AC23-399107D84A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TOPS rested on one judgment for every child: did this 5-year-old's speech sound right, or was it nasal…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AB9CDE4-285B-48FE-B57A-1C8604DB8C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283191298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4452A69-C56B-4170-AD6F-84096CCF35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51B8198-1566-4367-927E-7312655E5F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8159228-2B3E-4A7E-B58B-A308901EF4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14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CAD9404-6FD0-40A0-B2E3-FDECE3AA97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40462EE-A780-4F8E-9193-D6CFF230E3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6A81767-C94C-4E41-A072-E85D001DA3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CFE4D2A-50F5-4B3B-8ECE-468CF866C4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NEJM. Timing of Primary Surgery for Cleft Palate (TOPS), 2023.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CONSORT 2025. Updated reporting guidance for randomized trials.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Gamble et al. 2023, Timing of Primary Surgery for Cleft Palate (TOPS trial, NEJM)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9691C39-06FA-404F-AEAA-3DE12F7CB6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B45B62F-E808-4D22-978A-4D4CF9806D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9C407FC-B486-4B99-98EF-B6D1D8571F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8039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Reading a real RCT: primary outcome, risk ratio, confidence interval, power, generalizability • Analyzing and interpreting quantitative data with uncertainty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8047373-53DF-4804-9CC1-30E62F231D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6A84EEC-EBD2-49EB-A8C2-D3CA7FFE97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2A9786F-3A50-4B6A-9326-611D871C91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1157915228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2026-07-11T05:13:01.4360000Z</dcterms:created>
  <dcterms:modified xsi:type="dcterms:W3CDTF">2026-07-11T05:13:01.4360000Z</dcterms:modified>
</coreProperties>
</file>