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3785117841e44fef" /><Relationship Type="http://schemas.openxmlformats.org/officeDocument/2006/relationships/extended-properties" Target="/docProps/app.xml" Id="R9ff5b39b115a4fb7" /><Relationship Type="http://schemas.openxmlformats.org/officeDocument/2006/relationships/officeDocument" Target="/ppt/presentation.xml" Id="R0ae90d49c4a943ed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dce69f6d27964cf1"/>
  </p:sldMasterIdLst>
  <p:notesMasterIdLst>
    <p:notesMasterId xmlns:r="http://schemas.openxmlformats.org/officeDocument/2006/relationships" r:id="R7b9037089e584a4c"/>
  </p:notesMasterIdLst>
  <p:sldIdLst>
    <p:sldId xmlns:r="http://schemas.openxmlformats.org/officeDocument/2006/relationships" id="256" r:id="R770ecb3273b84d77"/>
    <p:sldId xmlns:r="http://schemas.openxmlformats.org/officeDocument/2006/relationships" id="257" r:id="Rbe92dfac1e9644f5"/>
    <p:sldId xmlns:r="http://schemas.openxmlformats.org/officeDocument/2006/relationships" id="258" r:id="R6e7b41d75fe84d2b"/>
    <p:sldId xmlns:r="http://schemas.openxmlformats.org/officeDocument/2006/relationships" id="259" r:id="Rd2220fd708f74843"/>
    <p:sldId xmlns:r="http://schemas.openxmlformats.org/officeDocument/2006/relationships" id="260" r:id="Rf48add8b8ca14cd6"/>
    <p:sldId xmlns:r="http://schemas.openxmlformats.org/officeDocument/2006/relationships" id="261" r:id="Re31c1a15070f40fe"/>
    <p:sldId xmlns:r="http://schemas.openxmlformats.org/officeDocument/2006/relationships" id="262" r:id="Ra40bf88498c44314"/>
    <p:sldId xmlns:r="http://schemas.openxmlformats.org/officeDocument/2006/relationships" id="263" r:id="Rf0a5632c45914cc5"/>
    <p:sldId xmlns:r="http://schemas.openxmlformats.org/officeDocument/2006/relationships" id="264" r:id="R5608b26b078c46d4"/>
    <p:sldId xmlns:r="http://schemas.openxmlformats.org/officeDocument/2006/relationships" id="265" r:id="Rf4adbc605e6149b3"/>
    <p:sldId xmlns:r="http://schemas.openxmlformats.org/officeDocument/2006/relationships" id="266" r:id="R6cb3992b79ee4d06"/>
    <p:sldId xmlns:r="http://schemas.openxmlformats.org/officeDocument/2006/relationships" id="267" r:id="R629f1fb91e4b48f5"/>
    <p:sldId xmlns:r="http://schemas.openxmlformats.org/officeDocument/2006/relationships" id="268" r:id="Rc3016f7e6f794a47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8d2d3b710ef04d41" /><Relationship Type="http://schemas.openxmlformats.org/officeDocument/2006/relationships/slideMaster" Target="/ppt/slideMasters/slideMaster1.xml" Id="Rdce69f6d27964cf1" /><Relationship Type="http://schemas.openxmlformats.org/officeDocument/2006/relationships/notesMaster" Target="/ppt/notesMasters/notesMaster1.xml" Id="R7b9037089e584a4c" /><Relationship Type="http://schemas.openxmlformats.org/officeDocument/2006/relationships/presProps" Target="/ppt/presProps.xml" Id="R1ac981ea6a47414b" /><Relationship Type="http://schemas.openxmlformats.org/officeDocument/2006/relationships/tableStyles" Target="/ppt/tableStyles.xml" Id="Rf4dbdfc3259a4777" /><Relationship Type="http://schemas.openxmlformats.org/officeDocument/2006/relationships/slide" Target="/ppt/slides/slide1.xml" Id="R770ecb3273b84d77" /><Relationship Type="http://schemas.openxmlformats.org/officeDocument/2006/relationships/slide" Target="/ppt/slides/slide2.xml" Id="Rbe92dfac1e9644f5" /><Relationship Type="http://schemas.openxmlformats.org/officeDocument/2006/relationships/slide" Target="/ppt/slides/slide3.xml" Id="R6e7b41d75fe84d2b" /><Relationship Type="http://schemas.openxmlformats.org/officeDocument/2006/relationships/slide" Target="/ppt/slides/slide4.xml" Id="Rd2220fd708f74843" /><Relationship Type="http://schemas.openxmlformats.org/officeDocument/2006/relationships/slide" Target="/ppt/slides/slide5.xml" Id="Rf48add8b8ca14cd6" /><Relationship Type="http://schemas.openxmlformats.org/officeDocument/2006/relationships/slide" Target="/ppt/slides/slide6.xml" Id="Re31c1a15070f40fe" /><Relationship Type="http://schemas.openxmlformats.org/officeDocument/2006/relationships/slide" Target="/ppt/slides/slide7.xml" Id="Ra40bf88498c44314" /><Relationship Type="http://schemas.openxmlformats.org/officeDocument/2006/relationships/slide" Target="/ppt/slides/slide8.xml" Id="Rf0a5632c45914cc5" /><Relationship Type="http://schemas.openxmlformats.org/officeDocument/2006/relationships/slide" Target="/ppt/slides/slide9.xml" Id="R5608b26b078c46d4" /><Relationship Type="http://schemas.openxmlformats.org/officeDocument/2006/relationships/slide" Target="/ppt/slides/slide10.xml" Id="Rf4adbc605e6149b3" /><Relationship Type="http://schemas.openxmlformats.org/officeDocument/2006/relationships/slide" Target="/ppt/slides/slide11.xml" Id="R6cb3992b79ee4d06" /><Relationship Type="http://schemas.openxmlformats.org/officeDocument/2006/relationships/slide" Target="/ppt/slides/slide12.xml" Id="R629f1fb91e4b48f5" /><Relationship Type="http://schemas.openxmlformats.org/officeDocument/2006/relationships/slide" Target="/ppt/slides/slide13.xml" Id="Rc3016f7e6f794a47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bfb52d24e7214e63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3bd28a6eb8af46a6" /><Relationship Type="http://schemas.openxmlformats.org/officeDocument/2006/relationships/notesMaster" Target="/ppt/notesMasters/notesMaster1.xml" Id="R84ae3c3135c348c7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04adc57018974643" /><Relationship Type="http://schemas.openxmlformats.org/officeDocument/2006/relationships/notesMaster" Target="/ppt/notesMasters/notesMaster1.xml" Id="R7af97c80d8a74e5a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3f3bfd9b44504070" /><Relationship Type="http://schemas.openxmlformats.org/officeDocument/2006/relationships/notesMaster" Target="/ppt/notesMasters/notesMaster1.xml" Id="R627bd97177d64a4d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228306fd79de4e42" /><Relationship Type="http://schemas.openxmlformats.org/officeDocument/2006/relationships/notesMaster" Target="/ppt/notesMasters/notesMaster1.xml" Id="R26c9f5b9208b4add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82c25fe4f94d4b3f" /><Relationship Type="http://schemas.openxmlformats.org/officeDocument/2006/relationships/notesMaster" Target="/ppt/notesMasters/notesMaster1.xml" Id="R961411370f864bf4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2c2a511dff214cfd" /><Relationship Type="http://schemas.openxmlformats.org/officeDocument/2006/relationships/notesMaster" Target="/ppt/notesMasters/notesMaster1.xml" Id="Rce20650b07ca4299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4c6ef95c41454600" /><Relationship Type="http://schemas.openxmlformats.org/officeDocument/2006/relationships/notesMaster" Target="/ppt/notesMasters/notesMaster1.xml" Id="R960e10341c8942a5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c4384c91827b46fb" /><Relationship Type="http://schemas.openxmlformats.org/officeDocument/2006/relationships/notesMaster" Target="/ppt/notesMasters/notesMaster1.xml" Id="R895509b839804077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947ebdb697964d27" /><Relationship Type="http://schemas.openxmlformats.org/officeDocument/2006/relationships/notesMaster" Target="/ppt/notesMasters/notesMaster1.xml" Id="Rcad8643dc0b0483c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0ac6ed61aae64d1f" /><Relationship Type="http://schemas.openxmlformats.org/officeDocument/2006/relationships/notesMaster" Target="/ppt/notesMasters/notesMaster1.xml" Id="R33845d2fd9124cba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22ea1a71d946494b" /><Relationship Type="http://schemas.openxmlformats.org/officeDocument/2006/relationships/notesMaster" Target="/ppt/notesMasters/notesMaster1.xml" Id="Rd0fe13e594714555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a1c292e87b874945" /><Relationship Type="http://schemas.openxmlformats.org/officeDocument/2006/relationships/notesMaster" Target="/ppt/notesMasters/notesMaster1.xml" Id="R3f1f1d432a3a4c17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a49acc80a2764ca8" /><Relationship Type="http://schemas.openxmlformats.org/officeDocument/2006/relationships/notesMaster" Target="/ppt/notesMasters/notesMaster1.xml" Id="R077fc2a893d144ac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e5ed59f8ee44666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170a80e43d2a4d90" /><Relationship Type="http://schemas.openxmlformats.org/officeDocument/2006/relationships/slideLayout" Target="/ppt/slideLayouts/slideLayout1.xml" Id="R59705f8728de4937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59705f8728de4937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ce6763cbece4cf3" /><Relationship Type="http://schemas.openxmlformats.org/officeDocument/2006/relationships/image" Target="/ppt/media/image.bin" Id="Rafa039b8c65f4516" /><Relationship Type="http://schemas.openxmlformats.org/officeDocument/2006/relationships/notesSlide" Target="/ppt/notesSlides/notesSlide1.xml" Id="R9662f647bb4340aa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6f74ef50566404d" /><Relationship Type="http://schemas.openxmlformats.org/officeDocument/2006/relationships/notesSlide" Target="/ppt/notesSlides/notesSlide2.xml" Id="Rf8d4bb1c05864eea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1a176430e0841bf" /><Relationship Type="http://schemas.openxmlformats.org/officeDocument/2006/relationships/notesSlide" Target="/ppt/notesSlides/notesSlide3.xml" Id="Rbd84ed898dfb43bf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705f999a01641b3" /><Relationship Type="http://schemas.openxmlformats.org/officeDocument/2006/relationships/notesSlide" Target="/ppt/notesSlides/notesSlide4.xml" Id="R5fac311448634eb6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35d176f5ac94d77" /><Relationship Type="http://schemas.openxmlformats.org/officeDocument/2006/relationships/image" Target="/ppt/media/image2.bin" Id="R8ce10518e0124ab1" /><Relationship Type="http://schemas.openxmlformats.org/officeDocument/2006/relationships/notesSlide" Target="/ppt/notesSlides/notesSlide5.xml" Id="R3de0a617864e47da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e4f2f6c790f4293" /><Relationship Type="http://schemas.openxmlformats.org/officeDocument/2006/relationships/image" Target="/ppt/media/image3.bin" Id="R0f1c420382324c54" /><Relationship Type="http://schemas.openxmlformats.org/officeDocument/2006/relationships/notesSlide" Target="/ppt/notesSlides/notesSlide6.xml" Id="R0498fe3cff034f65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5decb7eb1254eaa" /><Relationship Type="http://schemas.openxmlformats.org/officeDocument/2006/relationships/notesSlide" Target="/ppt/notesSlides/notesSlide7.xml" Id="R850e2488187947d8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6a27bd1a2674812" /><Relationship Type="http://schemas.openxmlformats.org/officeDocument/2006/relationships/image" Target="/ppt/media/image4.bin" Id="R6ea2d6d6a74c4bcf" /><Relationship Type="http://schemas.openxmlformats.org/officeDocument/2006/relationships/notesSlide" Target="/ppt/notesSlides/notesSlide8.xml" Id="R11775caa5e64488b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74035b115ab413d" /><Relationship Type="http://schemas.openxmlformats.org/officeDocument/2006/relationships/notesSlide" Target="/ppt/notesSlides/notesSlide9.xml" Id="R867fe9a351314ae7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51d77d51c6f4c2a" /><Relationship Type="http://schemas.openxmlformats.org/officeDocument/2006/relationships/notesSlide" Target="/ppt/notesSlides/notesSlide10.xml" Id="R2d7f75233b7a4894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16aa397684542d9" /><Relationship Type="http://schemas.openxmlformats.org/officeDocument/2006/relationships/notesSlide" Target="/ppt/notesSlides/notesSlide11.xml" Id="Rce70f220ca6241c3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963ae0acccf4dba" /><Relationship Type="http://schemas.openxmlformats.org/officeDocument/2006/relationships/notesSlide" Target="/ppt/notesSlides/notesSlide12.xml" Id="Rc1b42b8178854b0b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3aa022b4b354c1f" /><Relationship Type="http://schemas.openxmlformats.org/officeDocument/2006/relationships/notesSlide" Target="/ppt/notesSlides/notesSlide13.xml" Id="R923045b881de4d80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47D9E60-79CE-4A0B-B42C-22060C2DA9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1F4692A-83D4-453A-BDC7-5467D275B3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7A57E7F-9D8B-4E2A-8FD7-D1B9868FE8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13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9B50E4F-183A-4A55-B9A7-59488F314F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D9D012A-123E-4657-B991-30C87201D2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3832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Fairest Test: How to Compare Two Treatments in Real Children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0E28FBF-C1D3-4453-8593-CB2B910E23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When you cannot control a child's biology, what makes a comparison of two treatments actually fair?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205F26D-023C-469D-B2CC-0F6A37D659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Fair treatment trials require equipoise, concealed randomization, unbiased outcome assessment, and analysis by assigned group.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fa039b8c65f4516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628960109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FEB1F2B-EA8C-439E-B0E0-BBCF49EED8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708F94C-B9A9-4D95-84F5-FF6AC1A9C0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875CD39-473C-44C2-986E-63E2B44B1F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13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0F8431D-68AF-40E6-995F-C403740246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F682E56-C3AB-4267-A25E-19D6FAC3D8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58DCEA0-EC8B-4FA1-97A5-1E19CFC8DD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EDCE84C-2FCC-4536-919C-BA0A4CE37E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A857F77-CD84-4B85-AF49-CD1309409A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Loss plus targeted rescue strengthens causation when the rescue is specific, verified, and compared with controls.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9CF4CEF-354C-4409-8AA8-D14ACE663D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1800467984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E992C28-A9CF-47CE-8AB8-014B2CDFB0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EDBC742-96FC-4928-92AE-9783880F1F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A3A74D3-33FC-4681-B74A-F511D30C0A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13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5E955B7-BE80-4E66-A13C-1CC9669C1D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5263EC7-8CAE-4595-AE34-884A724DAE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28FAD88-0AC1-4E20-ABA1-6B85F620FB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027D66E-5408-4FAE-A78D-F4CAA608AE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E54AFCD-6A71-4642-B5AE-66C8824D71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26B7832-5134-419A-BE6E-0F57871A6E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11A512F-D419-4081-8FE9-87BC167713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BC047AB-9FF2-46E7-94ED-F0FDF10E3B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DEFDA2B-3120-4AB9-AD04-ED48634DE5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B82729B-29DF-43D5-B66C-D2F9AF9632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1B9FEE2D-B4C0-4F40-AAA8-7FCB2537C5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CD4CC8F-7086-4570-9FEA-CBDB637F60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Cells move</a:t>
            </a:r>
          </a:p>
        </p:txBody>
      </p:sp>
    </p:spTree>
    <p:extLst>
      <p:ext uri="{BB962C8B-B14F-4D97-AF65-F5344CB8AC3E}">
        <p14:creationId xmlns:p14="http://schemas.microsoft.com/office/powerpoint/2010/main" val="2123595872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E6A1D7B-8A78-4680-BA46-8791878D42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2C7676B-85DE-45EE-A0C2-72DBB631A4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7D04695-A27E-420A-AC04-829B2557DC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13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5AE95C5-1882-476A-9AE5-D128D12ED1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20BB066-B746-4D65-B823-CF7A68A84E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8569EB3-FE97-4644-9924-5147733F3E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Fair treatment trials require equipoise, concealed randomization, unbiased outcome assessment, and analysis by assigned group.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9B9FF10-70BF-4274-AB9D-1C5E7F2961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091ABCD-5325-48EA-AA42-20C0726E61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BD3FB31-C803-400A-82ED-2D97E7A972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8C857F4-672E-462A-806D-1936FA3298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97088AB-45BE-42A2-9E2E-29CCA3CDD3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A1E815A-7B06-4F8E-892C-BFD231EA7B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13C1FBA-332F-4250-AF13-E97073015E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1C90ACC-C748-4E8E-B3CF-1FE5959AFE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846AEDD-31DD-4D21-8905-0A30893E74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1472026500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132BB37-929C-48FA-A266-D83522C5C0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4151EE6-BDD0-4A3A-8CAD-7D1D1FD5AA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20CAE31-EFF3-44FE-8238-B8CF3AA4CB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13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9207241-2A4C-4154-927F-FFC5C42102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DC727B7-0915-4C7E-B9D5-8FE14640A6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24E4181-E1F3-44C2-B36B-E6C5884035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ce10518e0124ab1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258687308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DDB83E9-A6FE-4506-8EE4-F9864E5399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C985F69-F9AE-4BC7-8335-8EFB202EE5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234874A-566F-4CE1-B7F1-56BADAD6AA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13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906F41F-E391-4441-958A-C5A378BA97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D7CDEA2-25B4-4500-8542-E6738632FB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7FE68E4-A7B1-47C7-96E4-C625C48267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fair race uses concealed lanes, blinded judges, and every assigned runner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f1c420382324c54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678D776-31DF-4396-8CBF-F2C333C95A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06320B4-B550-44B3-A22F-882B1D2944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B21D782-66F3-4FB7-8C95-D323F4A01B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Who knows the lane before assignment?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0A4DBB7-F92F-4830-8F9A-075C6BA685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E9FB97F-DE7A-4736-BED6-CF1CEDAA0C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983D9CF-FBCD-47A6-A5D8-A2ED76DF39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is hidden from judges?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1213B84-4759-4C03-BB8B-FED117E0F2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D15DD7B-458D-4069-874B-263726E4EF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60FF15BC-DE30-4A67-ACBD-4724B5A7F0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Why keep runners in their assigned lane during analysis?</a:t>
            </a:r>
          </a:p>
        </p:txBody>
      </p:sp>
    </p:spTree>
    <p:extLst>
      <p:ext uri="{BB962C8B-B14F-4D97-AF65-F5344CB8AC3E}">
        <p14:creationId xmlns:p14="http://schemas.microsoft.com/office/powerpoint/2010/main" val="450876291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0BBA26A-CDBA-4895-AD33-37888A856C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6F5CA69-7C4C-413D-9BB6-808EBA7F19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8F029EE-26C8-4CED-8A66-1671C40221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13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AE0A2A0-212D-49E0-8E7D-65B83D300F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CDBA090-FDFC-4139-9A6A-AC280E70E7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D0E6A92-05D1-4611-A2DE-22CB33BFFC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ACB385B-9D43-42AC-9371-BBF3D9C57D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0D42037-C381-4D4F-AC9B-580A8BDCFA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7DE545D-D35E-4A3F-A4E0-925576474C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Randomize only between acceptable options under genuine uncertainty.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57BEBE3-8BD9-4068-84C3-CB3F6C0104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81EB3D5-AE58-4C22-892F-C8A7D0A3A3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2BEDE81-6162-4860-ABD9-60686CFFC4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Conceal assignment and blind outcome assessment when feasible.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DA247C6-94F4-4E7C-9755-6396D52C61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F33DA81-3D30-417D-94BE-02DC325035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EB5932A-822E-4B0E-8A56-0A8A528C3D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intention-to-treat to preserve the assigned comparison.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6601DBB0-85C2-4C6D-B0FF-7AC463D7EA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Clinical trials cannot blind every participant or clinician, and patient care must continue throughout the study.</a:t>
            </a:r>
          </a:p>
        </p:txBody>
      </p:sp>
    </p:spTree>
    <p:extLst>
      <p:ext uri="{BB962C8B-B14F-4D97-AF65-F5344CB8AC3E}">
        <p14:creationId xmlns:p14="http://schemas.microsoft.com/office/powerpoint/2010/main" val="741477490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00DE6F9-08A5-427E-9E4B-D4A40E02FC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CB0479E-38AA-4DDE-9E11-EA29FA0FFC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D17AB21-7F3F-42E4-A9FD-73118B44EB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13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F88F88C-019B-44C2-A9AE-C396E7F475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BAAEE1F-2C8A-4946-B0F5-F42020DE00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Design a fair comparison of two accepted palate-repair timings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4022078-6D73-460F-AE65-40F898095C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ea2d6d6a74c4bcf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20B2E2A-6D1F-4D29-A5F8-48B8585111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5A90AD1-B111-4BFA-83C6-16DE2DCE89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EXP13-E1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356D2B2-07A1-413A-A393-DB92AAC61C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Both timings are accepted options and experts remain uncertain about their balance of outcomes.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D79F1E3-4418-4EAC-BD42-5FC07B7BCD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A60BC2B-9DFB-491F-B9E9-58D3159852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EXP13-E2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F6C395A-672D-42AA-A337-D0AC6B9D72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central system reveals assignment only after an eligible infant is enrolled.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F1B0FB7-E4C1-4A48-B7A6-F06FF0D274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D0AE4E6-CCD4-4512-BF1B-AD4393B724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EXP13-E3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BA7EF42-37FF-4CDC-8336-DE09AEEEE3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Speech assessors receive coded recordings and analysis keeps participants in assigned groups.</a:t>
            </a:r>
          </a:p>
        </p:txBody>
      </p:sp>
    </p:spTree>
    <p:extLst>
      <p:ext uri="{BB962C8B-B14F-4D97-AF65-F5344CB8AC3E}">
        <p14:creationId xmlns:p14="http://schemas.microsoft.com/office/powerpoint/2010/main" val="1262754554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32BD31FB-1F2B-4873-9FE3-DCE58ECD0C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F11338F-E4B3-47E1-AE19-19EF207FD9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084A9B4-8947-4255-A029-65EA8F3B4B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13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CE15D57-69E5-4AFE-A829-F9F6375E45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14BEE23-6A2A-4921-BAAD-0021BD2CBE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196A600-F8E1-4AFF-934F-84C232E00B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408B574-CBDA-48F2-B2B0-09AF85F57A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EB0604D-15BF-43AB-ABCE-477D375219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Concealed lane draw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466E557-805B-47F4-BF49-FE7F220225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54DBE39-8317-4232-8DE3-7A88B9AE0B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80FFF55-C064-4673-8043-D9A219BF59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Allocation concealment and randomization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1C5E001-50C8-4632-A18F-E7AD3EE6C5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8357A51-7F76-405A-9376-BE43A6F78F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Coded judges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1D361DA-7293-4902-A87C-20961ACC41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2E0E74D-6E5E-4664-A3DA-D723CE0B44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DAC4EB9E-FB54-45F5-B7C2-49AB4C4C3C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Blinded outcome assessment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383B4C7D-1538-498D-83B3-E18C59FE9A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57119557-3A8D-4E5D-9846-78754F0F31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Assigned-runner roster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1FD278EA-B322-479F-A7F7-AE62D16CB8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5D9863A6-CB36-441D-8D46-1FDAB5F392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B4978572-87A9-43B9-AFB6-960997CC6B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Intention-to-treat analysis</a:t>
            </a:r>
          </a:p>
        </p:txBody>
      </p:sp>
    </p:spTree>
    <p:extLst>
      <p:ext uri="{BB962C8B-B14F-4D97-AF65-F5344CB8AC3E}">
        <p14:creationId xmlns:p14="http://schemas.microsoft.com/office/powerpoint/2010/main" val="1623917582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22910B4-17D9-4474-9880-F7B50AF663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2876098-44FB-453A-8CBA-502B893F34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002F934-158A-448D-9F22-9E0A1CF89A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13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C6B9A71-70F2-4DF7-87BC-BD7F7B453A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2A7172D-2FEB-4869-89FE-9E79477F8F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01856C8-0C01-427B-A973-9C0F5C03DE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the clinical-trial methods chair.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0F76186-1CF5-452E-9064-45D337FCB4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432EF91-A0B6-498C-9E40-187BE3A6F0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 surgeon wants to choose timing after seeing the next…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07E1C0F-DA74-4883-9E8C-80889A525D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DF18E171-28C8-4966-A496-8BBE3DDC83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12C10C7-7483-4486-BFCC-0B0DA49BEA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concealed randomization, coded assessment, and intention-to-treat.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7D4277C-5B3B-4588-B131-18008E761F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7BFFE30-0ACE-4A06-B5AE-DD66F79352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2C2F85A-A12B-490A-BB16-C99D8FCE06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Let the recruiter predict and change assignments.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7FEC9B0-8FA8-4EB9-AC2A-0043C5E583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B623F22-474C-4762-A554-FC5D9643D0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30E09531-CD31-4B5C-A650-8747CBE0B5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Analyze only participants who perfectly followed the…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4E1778BC-2AA9-49A0-B9FC-80D35BB5E7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fair-trial plan and explain the threat…</a:t>
            </a:r>
          </a:p>
        </p:txBody>
      </p:sp>
    </p:spTree>
    <p:extLst>
      <p:ext uri="{BB962C8B-B14F-4D97-AF65-F5344CB8AC3E}">
        <p14:creationId xmlns:p14="http://schemas.microsoft.com/office/powerpoint/2010/main" val="583065106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F6DA769-B45D-4495-8B50-D098766048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F71B51A-817B-4CDA-A4FA-6669D1D19E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FEDFDA6-1791-4B61-922D-513A28C0FA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13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4BF186A-E0D1-489B-9496-F99229562E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302A1C2-7947-42C6-8501-28ED6645AA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A580A29-49DC-486E-B635-836B241EF4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1B60C4D-106D-4910-AE00-AF057798E5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9E87B1F-3B28-49D5-A76E-F80745FA06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Use concealed randomization, coded assessment, and intention-to-treat.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96661AC-C135-44E3-9CAD-E6DE3B8461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4F7DD76-7E55-41FC-BEF5-DB9A65F17C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CE0FA41-2FFC-406E-BD8C-FC2E1CA88A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EXP13-E1 + EXP13-E2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8C21FC0-06AC-4A26-BE7F-3E167B000C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A706079-08DD-4E5D-8E4C-A70134A318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773751E-2F31-4B05-8EDB-3ED11C48C6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design the comparison when both options are acceptable. You may not randomize repair versus knowingly harmful no repair.</a:t>
            </a:r>
          </a:p>
        </p:txBody>
      </p:sp>
    </p:spTree>
    <p:extLst>
      <p:ext uri="{BB962C8B-B14F-4D97-AF65-F5344CB8AC3E}">
        <p14:creationId xmlns:p14="http://schemas.microsoft.com/office/powerpoint/2010/main" val="898625774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E3F8E4E-F007-4CF2-8970-6BA0459880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ECCCDF0-7279-43E9-95B7-B2102FECC5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8B787D1-2357-476F-9982-CC68004484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13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B9BD7C4-6AEB-4831-B0C3-D51010AC94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6BC567F-01B5-4F63-8221-A846AFB988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0319E32-54A0-45BD-9EFD-5EEFB87E7B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D1B4228-3F62-41BD-B8C8-B9E2D9D00C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770BA71-68FA-47A8-9BE4-D255B032FA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Fair treatment trials require equipoise, concealed randomization, unbiased outcome assessment, and analysis by assigned group.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A974864-6E63-41BF-A087-B5BE553688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C6745B6-7410-497C-A884-44012FDAB3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E849025-8F22-4462-9991-EF39DCE2B4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We can design a fair trial on paper. But for Mateo's care, families face a real fight that…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6000E8B-2995-4492-88BC-DA997C794E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1031876693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E7F50E3-F8F7-46A1-A06F-5AAA634AF8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B67BBB6-7E6A-42FB-9ACA-2F20BE4DC5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AF5C073-054C-4015-B775-314C8301AD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13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D9D93A2-4E34-4821-BBDD-F7066035D6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FEA5382-688F-49CD-85E0-F7BEB82C41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0206B14-2633-4183-8BCB-6A9BEB0ED8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312136A-3500-4BBF-9774-1C6BE89190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NEJM. Timing of Primary Surgery for Cleft Palate (TOPS), 2023.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CONSORT 2025. Updated reporting guidance for randomized trials.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Gamble et al. 2023, Timing of Primary Surgery for Cleft Palate (TOPS trial, NEJM)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Ozawa et al. 2020, Surgical technique and timing in UCLP, a randomized clinical trial (Orthod Craniofac Res)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4EAA5B4-A295-4C93-953D-D41CE35275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EF36FF8-0D3B-4893-A151-6DF1EB76B3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608EF2B-ADAD-4F75-9FA0-A2653D7B76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8039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Randomized controlled trial design; randomization, blinding, intention-to-treat, equipoise • Experimental design, controls, and reducing bias in investigations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56DBCAE-47C3-4966-A484-6D610701FF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E9937C7-FA05-43B2-97B5-68478A84A0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298F73F-BBC2-4596-BCFF-3CC0D24FEA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2020888800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2026-07-11T05:13:00.9310000Z</dcterms:created>
  <dcterms:modified xsi:type="dcterms:W3CDTF">2026-07-11T05:13:00.9310000Z</dcterms:modified>
</coreProperties>
</file>