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b432ab012a44faf" /><Relationship Type="http://schemas.openxmlformats.org/officeDocument/2006/relationships/extended-properties" Target="/docProps/app.xml" Id="R0516fc87080547ac" /><Relationship Type="http://schemas.openxmlformats.org/officeDocument/2006/relationships/officeDocument" Target="/ppt/presentation.xml" Id="R045ad8b0ef6e431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6e12b59e37c44a0"/>
  </p:sldMasterIdLst>
  <p:notesMasterIdLst>
    <p:notesMasterId xmlns:r="http://schemas.openxmlformats.org/officeDocument/2006/relationships" r:id="R91cd44da15df4c6c"/>
  </p:notesMasterIdLst>
  <p:sldIdLst>
    <p:sldId xmlns:r="http://schemas.openxmlformats.org/officeDocument/2006/relationships" id="256" r:id="R1516a162b0ec4871"/>
    <p:sldId xmlns:r="http://schemas.openxmlformats.org/officeDocument/2006/relationships" id="257" r:id="R7dfd31752be14152"/>
    <p:sldId xmlns:r="http://schemas.openxmlformats.org/officeDocument/2006/relationships" id="258" r:id="Rc911890a117a4a91"/>
    <p:sldId xmlns:r="http://schemas.openxmlformats.org/officeDocument/2006/relationships" id="259" r:id="R80a771c66fb0429a"/>
    <p:sldId xmlns:r="http://schemas.openxmlformats.org/officeDocument/2006/relationships" id="260" r:id="R275fb4b585e54b58"/>
    <p:sldId xmlns:r="http://schemas.openxmlformats.org/officeDocument/2006/relationships" id="261" r:id="R682ae6ca3b5e4eb0"/>
    <p:sldId xmlns:r="http://schemas.openxmlformats.org/officeDocument/2006/relationships" id="262" r:id="R59227a5c46bf455c"/>
    <p:sldId xmlns:r="http://schemas.openxmlformats.org/officeDocument/2006/relationships" id="263" r:id="R0e202244105d4edf"/>
    <p:sldId xmlns:r="http://schemas.openxmlformats.org/officeDocument/2006/relationships" id="264" r:id="R6f7e502c6ad445b9"/>
    <p:sldId xmlns:r="http://schemas.openxmlformats.org/officeDocument/2006/relationships" id="265" r:id="R4d063aa80c194192"/>
    <p:sldId xmlns:r="http://schemas.openxmlformats.org/officeDocument/2006/relationships" id="266" r:id="Rf7842c20f3984e11"/>
    <p:sldId xmlns:r="http://schemas.openxmlformats.org/officeDocument/2006/relationships" id="267" r:id="Rc6778c2dac994338"/>
    <p:sldId xmlns:r="http://schemas.openxmlformats.org/officeDocument/2006/relationships" id="268" r:id="R0c5acbd4d9b74594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60220f5c8e5433f" /><Relationship Type="http://schemas.openxmlformats.org/officeDocument/2006/relationships/slideMaster" Target="/ppt/slideMasters/slideMaster1.xml" Id="R96e12b59e37c44a0" /><Relationship Type="http://schemas.openxmlformats.org/officeDocument/2006/relationships/notesMaster" Target="/ppt/notesMasters/notesMaster1.xml" Id="R91cd44da15df4c6c" /><Relationship Type="http://schemas.openxmlformats.org/officeDocument/2006/relationships/presProps" Target="/ppt/presProps.xml" Id="R5e0c0c4145354025" /><Relationship Type="http://schemas.openxmlformats.org/officeDocument/2006/relationships/tableStyles" Target="/ppt/tableStyles.xml" Id="Rf26350f18bd14829" /><Relationship Type="http://schemas.openxmlformats.org/officeDocument/2006/relationships/slide" Target="/ppt/slides/slide1.xml" Id="R1516a162b0ec4871" /><Relationship Type="http://schemas.openxmlformats.org/officeDocument/2006/relationships/slide" Target="/ppt/slides/slide2.xml" Id="R7dfd31752be14152" /><Relationship Type="http://schemas.openxmlformats.org/officeDocument/2006/relationships/slide" Target="/ppt/slides/slide3.xml" Id="Rc911890a117a4a91" /><Relationship Type="http://schemas.openxmlformats.org/officeDocument/2006/relationships/slide" Target="/ppt/slides/slide4.xml" Id="R80a771c66fb0429a" /><Relationship Type="http://schemas.openxmlformats.org/officeDocument/2006/relationships/slide" Target="/ppt/slides/slide5.xml" Id="R275fb4b585e54b58" /><Relationship Type="http://schemas.openxmlformats.org/officeDocument/2006/relationships/slide" Target="/ppt/slides/slide6.xml" Id="R682ae6ca3b5e4eb0" /><Relationship Type="http://schemas.openxmlformats.org/officeDocument/2006/relationships/slide" Target="/ppt/slides/slide7.xml" Id="R59227a5c46bf455c" /><Relationship Type="http://schemas.openxmlformats.org/officeDocument/2006/relationships/slide" Target="/ppt/slides/slide8.xml" Id="R0e202244105d4edf" /><Relationship Type="http://schemas.openxmlformats.org/officeDocument/2006/relationships/slide" Target="/ppt/slides/slide9.xml" Id="R6f7e502c6ad445b9" /><Relationship Type="http://schemas.openxmlformats.org/officeDocument/2006/relationships/slide" Target="/ppt/slides/slide10.xml" Id="R4d063aa80c194192" /><Relationship Type="http://schemas.openxmlformats.org/officeDocument/2006/relationships/slide" Target="/ppt/slides/slide11.xml" Id="Rf7842c20f3984e11" /><Relationship Type="http://schemas.openxmlformats.org/officeDocument/2006/relationships/slide" Target="/ppt/slides/slide12.xml" Id="Rc6778c2dac994338" /><Relationship Type="http://schemas.openxmlformats.org/officeDocument/2006/relationships/slide" Target="/ppt/slides/slide13.xml" Id="R0c5acbd4d9b7459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47ae78f31704d5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bc2dbc3389e47f2" /><Relationship Type="http://schemas.openxmlformats.org/officeDocument/2006/relationships/notesMaster" Target="/ppt/notesMasters/notesMaster1.xml" Id="Rf7b31cc708c8427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0b7c9f840114fe7" /><Relationship Type="http://schemas.openxmlformats.org/officeDocument/2006/relationships/notesMaster" Target="/ppt/notesMasters/notesMaster1.xml" Id="R7e78b38e44c941a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606a8e3861b4c54" /><Relationship Type="http://schemas.openxmlformats.org/officeDocument/2006/relationships/notesMaster" Target="/ppt/notesMasters/notesMaster1.xml" Id="R5c1b8cc4b03d464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fde9cfff9624b49" /><Relationship Type="http://schemas.openxmlformats.org/officeDocument/2006/relationships/notesMaster" Target="/ppt/notesMasters/notesMaster1.xml" Id="R6fdcac952e5b4d6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36dc066df0e44d0" /><Relationship Type="http://schemas.openxmlformats.org/officeDocument/2006/relationships/notesMaster" Target="/ppt/notesMasters/notesMaster1.xml" Id="R498ace4b929f4b7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8cb923269784e4a" /><Relationship Type="http://schemas.openxmlformats.org/officeDocument/2006/relationships/notesMaster" Target="/ppt/notesMasters/notesMaster1.xml" Id="R09f1c0b7ef74434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e5c2a1f8c314664" /><Relationship Type="http://schemas.openxmlformats.org/officeDocument/2006/relationships/notesMaster" Target="/ppt/notesMasters/notesMaster1.xml" Id="R681f886a0f5243e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6432270f2e84332" /><Relationship Type="http://schemas.openxmlformats.org/officeDocument/2006/relationships/notesMaster" Target="/ppt/notesMasters/notesMaster1.xml" Id="R47047a62ccb3442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72a0b571a4c4b4f" /><Relationship Type="http://schemas.openxmlformats.org/officeDocument/2006/relationships/notesMaster" Target="/ppt/notesMasters/notesMaster1.xml" Id="Rcba0d661ebe64fb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c37f139e00047fe" /><Relationship Type="http://schemas.openxmlformats.org/officeDocument/2006/relationships/notesMaster" Target="/ppt/notesMasters/notesMaster1.xml" Id="R25bedea6c2534ad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306faf3b0b84816" /><Relationship Type="http://schemas.openxmlformats.org/officeDocument/2006/relationships/notesMaster" Target="/ppt/notesMasters/notesMaster1.xml" Id="R6549ba4e48a8478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1a593298559495d" /><Relationship Type="http://schemas.openxmlformats.org/officeDocument/2006/relationships/notesMaster" Target="/ppt/notesMasters/notesMaster1.xml" Id="Rc9cceec13444488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6cf9b5dfed340c0" /><Relationship Type="http://schemas.openxmlformats.org/officeDocument/2006/relationships/notesMaster" Target="/ppt/notesMasters/notesMaster1.xml" Id="Rf0fd84a34b4241b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bf94dd50d644d80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ce2bc83d2804335" /><Relationship Type="http://schemas.openxmlformats.org/officeDocument/2006/relationships/slideLayout" Target="/ppt/slideLayouts/slideLayout1.xml" Id="R03a2da2f28af4443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3a2da2f28af4443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583a1dc17d64c3c" /><Relationship Type="http://schemas.openxmlformats.org/officeDocument/2006/relationships/image" Target="/ppt/media/image.bin" Id="R51bd05a025ce40a9" /><Relationship Type="http://schemas.openxmlformats.org/officeDocument/2006/relationships/notesSlide" Target="/ppt/notesSlides/notesSlide1.xml" Id="R2f98443cdc854f8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401a08b69c641e1" /><Relationship Type="http://schemas.openxmlformats.org/officeDocument/2006/relationships/notesSlide" Target="/ppt/notesSlides/notesSlide2.xml" Id="R1cda3e41af22491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46dd19b7b2a4936" /><Relationship Type="http://schemas.openxmlformats.org/officeDocument/2006/relationships/notesSlide" Target="/ppt/notesSlides/notesSlide3.xml" Id="Rd51fbb77a0874ce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56c68bf400e4f18" /><Relationship Type="http://schemas.openxmlformats.org/officeDocument/2006/relationships/notesSlide" Target="/ppt/notesSlides/notesSlide4.xml" Id="R29de82105b6a4c9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725b32eb63040b1" /><Relationship Type="http://schemas.openxmlformats.org/officeDocument/2006/relationships/image" Target="/ppt/media/image2.bin" Id="R002478f4043f4cd6" /><Relationship Type="http://schemas.openxmlformats.org/officeDocument/2006/relationships/notesSlide" Target="/ppt/notesSlides/notesSlide5.xml" Id="R84bb786f8920490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bf522e8ca864aef" /><Relationship Type="http://schemas.openxmlformats.org/officeDocument/2006/relationships/image" Target="/ppt/media/image3.bin" Id="Rded2e9b6816d4145" /><Relationship Type="http://schemas.openxmlformats.org/officeDocument/2006/relationships/notesSlide" Target="/ppt/notesSlides/notesSlide6.xml" Id="Rf2108ef2483e4fe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3e7614fa8844027" /><Relationship Type="http://schemas.openxmlformats.org/officeDocument/2006/relationships/notesSlide" Target="/ppt/notesSlides/notesSlide7.xml" Id="R91788e2be2b34cb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088e11f31164f09" /><Relationship Type="http://schemas.openxmlformats.org/officeDocument/2006/relationships/image" Target="/ppt/media/image4.bin" Id="R9dbc58a5616f4bc5" /><Relationship Type="http://schemas.openxmlformats.org/officeDocument/2006/relationships/notesSlide" Target="/ppt/notesSlides/notesSlide8.xml" Id="Ra7382f87bc9c41d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79406739010446d" /><Relationship Type="http://schemas.openxmlformats.org/officeDocument/2006/relationships/notesSlide" Target="/ppt/notesSlides/notesSlide9.xml" Id="R8e0c37ac6826408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ac4d6714a6a43f9" /><Relationship Type="http://schemas.openxmlformats.org/officeDocument/2006/relationships/notesSlide" Target="/ppt/notesSlides/notesSlide10.xml" Id="R07842a95814d4fd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ae4dc2841ab4830" /><Relationship Type="http://schemas.openxmlformats.org/officeDocument/2006/relationships/notesSlide" Target="/ppt/notesSlides/notesSlide11.xml" Id="R16c6f159acc44b8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13e32fe096a489b" /><Relationship Type="http://schemas.openxmlformats.org/officeDocument/2006/relationships/notesSlide" Target="/ppt/notesSlides/notesSlide12.xml" Id="R9091a0578f0d44a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5523573ae104e7e" /><Relationship Type="http://schemas.openxmlformats.org/officeDocument/2006/relationships/notesSlide" Target="/ppt/notesSlides/notesSlide13.xml" Id="R138a1f368f88418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44DEE61-6060-418F-809A-C9FB7E731F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9843A87-D9C2-4FD5-912D-AFF2D06C83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F103BA0-77AB-4A8A-933F-7B2225863F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12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6147EA0-CC37-4653-B9B8-5F8EB9AD4B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5E37479-3111-465E-87AE-4E180FED1D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384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Knock It Out, Then Put It Back: Proving a Gene Causes a Defect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C2009D-39AB-4462-BCF2-1822E06BCE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extra experiment turns 'knock out the gene and a cleft appears' into proof the gene itself caused the cleft?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8BC104F-B758-4BBC-9A2E-FF048BBB38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Loss plus targeted rescue strengthens causation when the rescue is specific, verified, and compared with controls.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1bd05a025ce40a9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86105298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1C57A90-E092-47FF-89D8-D23BBFFEC8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8F969FE-1623-4B87-A791-65E291D5C3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437C06A-8B30-4A3A-A46E-C52EFD2FA6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12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E5106A5-8AEE-4E5F-86B8-D88B6BF818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600A086-9A18-4A40-B732-158498B083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B72A0D9-CAA8-4843-8928-791B906664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B0FBB30-1A9A-4F75-BFAF-5522C29E77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47C2EF5-1E2C-473F-BC68-47E13299B7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model earns relevance by matching the mechanism and outcome needed for the question while following Replace, Reduce, and Refine.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A65F39B-8127-4A3B-99A7-DEB17EBD4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687323153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D9F0E16-035E-4267-B5BF-BBC49C85D4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F8BE4BF-35D3-46D8-AACB-F081C8D65F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ABFF74F-380C-4577-93B6-D6710725F4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12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5911772-D9EE-442D-B0D5-FEC40A1990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39779B-1FF0-47CE-96EC-F86279041A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CEFC87D-32CD-4DEE-9124-AB3AA3EFB7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E7F035B-69AF-45E6-A88B-0EE8FE14B8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F29EECC-47D1-4B8D-9D74-7EF2055B8A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8745894-3995-4593-98B4-5DE5095BDF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1A4DE54-E25F-4176-B550-A414B241FC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801FD91-0B28-4BD8-9553-F70EF75A75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B7BAADE-05DF-42C6-9C02-9E7B318625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E85DC8A-856B-43B2-B5A2-592CB4D503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9DB2ED8-D082-4B7A-823A-3C05ADE2F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ECF547F-CBA1-4687-BA1D-A4047CCBCA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01740309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030058D-2C09-47A1-AC92-060E823884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A1FAB72-71DE-424E-8AA3-3640BEFCBF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F31ADCE-13DF-4D3B-87CF-8A362779ED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12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56F3042-1193-48E5-B317-CD68D5EA4F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10CC611-618A-4B00-87D1-90F923F9F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1EBDF8E-074F-43DB-88EF-03D1883C0E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Loss plus targeted rescue strengthens causation when the rescue is specific, verified, and compared with controls.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55F8A41-4350-4A74-9B54-412B9D80CF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514E090-B603-4A0B-92DA-D27338F9F8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BE2DF75-FF1D-4928-AB09-3940FC16C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D85BE39-54DE-4D7B-972F-13E448784A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2BC6CA7-D21D-43CA-98C1-4CBB11784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7D973B5-351E-4322-9956-D98BA24C6E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0E9D165-9D9D-4EB5-B268-EF388A19D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C0EF5CD-1F0C-43DC-AADB-2A3CF97CA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5CE5A02-C11A-488C-83D3-373E23EC6B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804110319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4A7E1BC-9127-4207-9335-BF10713FAB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6E4CD48-BF3F-49AE-95A9-D805A72330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827C58D-F3F8-41CA-B63A-E1E4876F67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12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CA14094-539E-49E4-97CF-1898098CE9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2733D65-97CC-4397-A83C-FC11742DD1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6420AE4-E2EB-4FDA-997D-D02E2C895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02478f4043f4cd6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923951298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0B58820-75A5-4470-820A-A09D594280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85F374-D2A5-4DC8-8377-93068C099A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7C306D-DE9E-408A-95C5-FE3E7944FA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12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EB43A63-D33C-4531-BC35-EE8AE87C5A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D5701DD-5F4D-47C0-A7FC-4EADD67379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56498EA-6F91-41A1-AF2B-C9958ADF95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Remove one circuit part, then restore that same part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ed2e9b6816d414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E7DABD8-8373-43C7-ADF8-6328DFD005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C21CD1A-09F3-43B7-BDD8-408C0D2E27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1C7D894-717A-4EF5-8B29-6767CD77DE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changes after the part is removed?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C105BDE-C58E-48D8-B27C-BF2ED0A799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ECB1023-2B5F-4676-A701-905EE85736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0AEBB3D-7221-4E6E-B286-8E95AC8FEF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replacement restores function?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436DF39-A74C-4F4A-8147-C7F4FA0E72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BD1BE19-66E9-498D-9717-64EB2EDFD5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A8720F7-6E6F-4357-A5F3-D95F88D163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test a wrong or empty replacement?</a:t>
            </a:r>
          </a:p>
        </p:txBody>
      </p:sp>
    </p:spTree>
    <p:extLst>
      <p:ext uri="{BB962C8B-B14F-4D97-AF65-F5344CB8AC3E}">
        <p14:creationId xmlns:p14="http://schemas.microsoft.com/office/powerpoint/2010/main" val="488888192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C849E8D-1EE9-4478-A81F-A0FE10A24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9D7F2A8-FB61-4285-B55E-E62636CD21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FBE7919-31D0-45D8-8FA1-63513E2849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12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6719678-64A4-4E78-A564-1197942210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5203D1F-9523-4BD8-9F7C-2685D90D40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9A6B80E-CFE4-4B56-94F7-97A04072AA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B251052-A68B-4E30-A2BC-C39DEDCF6C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C7A5F17-B1F8-402B-A31C-7DB7BD3DD2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1666A6F-B08E-4C1D-8A97-90EB93AEA3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Show a phenotype after specific loss of function.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D4EC3FD-B48A-4A9B-9B67-22B74B3E5B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8F283C1-EFCF-49D5-965E-1068AF9937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8500C27-A3A7-41AA-B1C6-B04B980EB5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Restore the targeted function in the relevant place and time.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BBB3FAB-2B2A-4B7A-8FB4-882FF4738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801AFAA-AE29-42C0-875B-A592DE345B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2A30EE1-2FE2-4D83-B415-0E0ECE65AB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Compare rescue with mock and unrelated controls.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D9567E2-545A-4118-B02F-25C240925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Genes act in networks, so a rescue can be partial and may work through more than one pathway.</a:t>
            </a:r>
          </a:p>
        </p:txBody>
      </p:sp>
    </p:spTree>
    <p:extLst>
      <p:ext uri="{BB962C8B-B14F-4D97-AF65-F5344CB8AC3E}">
        <p14:creationId xmlns:p14="http://schemas.microsoft.com/office/powerpoint/2010/main" val="280311550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C9F39DE-494E-4324-879F-9F3DB43D09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98F124E-BA8F-4133-8074-B3C2962D79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FA60FBF-C78B-4386-AA4E-DA6AAD5846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12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DB6FD2E-78E7-47D7-80B5-2C830F7552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B8071AE-6911-4C4D-9085-7C0CCA7A79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Test knockout and epithelial rescue of a palate phenotype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9426E91-DB31-429C-8EA7-346D8262B2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dbc58a5616f4bc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BA6F5C4-A85B-4383-8531-C5377FF8C3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17D6EC8-930D-4678-A84B-72AAE6602B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EXP12-E1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08BF573-0186-4621-8AAF-2986D7AC8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Wild-type cultures fuse in 18 of 20 samples, while knockout cultures fuse in 4 of 20.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02E8426-9F03-4F2F-BD61-873EE7F354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E0DA334-25A4-4128-A08F-FE05FC8386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EXP12-E2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366A835-8FC1-4867-BF48-7CBE93895F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Targeted epithelial rescue restores fusion in 15 of 20 knockout samples.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C04526B-B089-4D6F-9469-321B8017D6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5C163CC-2B36-4B3B-97A6-3EA728662A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EXP12-E3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DA41B2B-D594-4EE9-BFCD-669A8ABE5B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Empty-vector rescue produces fusion in 5 of 20 samples.</a:t>
            </a:r>
          </a:p>
        </p:txBody>
      </p:sp>
    </p:spTree>
    <p:extLst>
      <p:ext uri="{BB962C8B-B14F-4D97-AF65-F5344CB8AC3E}">
        <p14:creationId xmlns:p14="http://schemas.microsoft.com/office/powerpoint/2010/main" val="838720888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C5F1141-798B-47BE-B5D7-CD65E6F1D2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5599CAF-3DE0-4248-88B8-26312BC17F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00B2688-AE7C-4A1E-ABFF-F8BF2AADA6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12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A234FD4-04C7-41EC-A0AC-96800FC12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43C02FE-852E-4271-A602-6F3CB288C2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C45A254-9BDD-4EE0-8354-DE0CEC482B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F2C53F4-6429-41D2-B161-3DDD563138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B7FD67C-D86F-4753-A98C-3B9CC3F7B0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Working circuit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B55B7C7-A539-4978-8793-BFA826C182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ABDE7AC-7ADC-407D-B32D-7D4F2694FC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2C4B1C2-CA6C-4B1F-BBBB-DB4D4ED754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Wild-type development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7DD6F75-E0D5-4F05-A945-578EDDFD0E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030899D-4AD9-44E4-A694-4802D9FE77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Missing component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86964DD-4184-48EF-8AE9-AE08B3032E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CD41889-32DC-4185-BCC8-758BD8D3C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ED9E1B1-1DEE-4440-B67D-4D49CDD03B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Specific loss of gene function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82C4726-CA5C-4DC7-A3A5-C250019C0A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B8AB016-322B-4E67-AC25-EE0183DC40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Targeted replacement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D5FE845-ECEB-4C58-8E99-D74C7661D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1BD9162-79AA-4B20-B1AA-47503E18C6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2B8CEA9-E334-4E3B-81E3-BFEF85DD5D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Tissue and time-matched rescue</a:t>
            </a:r>
          </a:p>
        </p:txBody>
      </p:sp>
    </p:spTree>
    <p:extLst>
      <p:ext uri="{BB962C8B-B14F-4D97-AF65-F5344CB8AC3E}">
        <p14:creationId xmlns:p14="http://schemas.microsoft.com/office/powerpoint/2010/main" val="187589775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886D5A9-DB07-4B59-88C3-B38FB0D65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439122-E9EF-4E8D-A24D-E41F4787AE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4D76E1C-B1CC-408D-8C9A-FA4A7F015E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12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F54B796-03C6-46F5-B198-51D78030D7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077200E-7311-49F4-A684-49FDFD7FA0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CDED779-CD38-44E0-B7CA-7723A4B13B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mechanism-review panelist.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A396843-197B-4006-9421-D366106C10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6DE6EE2-1136-42A8-90BA-875E67A3D6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team must decide whether knockout alone is enough for…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949C65B-5879-415C-B317-E30AF6A533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34C91CE-09B1-4FEE-8D5D-85090A9552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F9CFCDA-1A8F-45B7-95AF-AB5AABF547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knockout plus targeted rescue and controls…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D9334BD-1635-499C-B37E-8DA62B753A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91B5189-CF0D-45A6-8584-8F0DEBBB6F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2444B8F-0438-4CAE-8200-7EC97EE069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Claim the gene is sufficient for normal…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E611CB9-C579-47BF-96C9-B933B6F59A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DB1644D-A62C-46BA-8E08-05F67A0784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90B9FBA-78D9-4226-A0ED-1F9970218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Ignore the empty-vector group because rescue improved.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746F7A3-2EE3-4F72-B4D2-74AAAE8B3F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claim and compare all four supplied…</a:t>
            </a:r>
          </a:p>
        </p:txBody>
      </p:sp>
    </p:spTree>
    <p:extLst>
      <p:ext uri="{BB962C8B-B14F-4D97-AF65-F5344CB8AC3E}">
        <p14:creationId xmlns:p14="http://schemas.microsoft.com/office/powerpoint/2010/main" val="766547942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561F398-7EAA-4C65-8AB8-52FBDEFF8C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F36AC03-67A7-4A89-815B-E0BB8141DA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8BBBA9C-B4E5-4E8E-8217-283D1F9BA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12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B0D1D34-1ECB-4798-89F1-5D889B93C6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D434094-8A3C-4E5A-82D6-51FB408EB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57991E4-68C8-497E-98C8-EA5DFC3046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4ADD386-28C1-48AC-B20C-53DC89B89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04E0EC0-DA11-4FF2-A841-79EE9C424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Use knockout plus targeted rescue and controls to strengthen the model-specific causal claim.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56D455E-E47F-45B6-9BFD-17836258F0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D089FA6-BEDF-47C3-A508-B83F6B516E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43369A4-6926-4B44-9045-500C8F973F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EXP12-E1 + EXP12-E2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6F5604C-0971-4641-93C7-AAA41C4BD0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A21F6A7-4FF8-4BD3-9F66-8C963816B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0562B01-98F4-4CFF-A00E-3387C4326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797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claim that targeted restoration strengthens causation in this model. You may not claim strict sufficiency or a patient-specific cause.</a:t>
            </a:r>
          </a:p>
        </p:txBody>
      </p:sp>
    </p:spTree>
    <p:extLst>
      <p:ext uri="{BB962C8B-B14F-4D97-AF65-F5344CB8AC3E}">
        <p14:creationId xmlns:p14="http://schemas.microsoft.com/office/powerpoint/2010/main" val="469476530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FDE3EEB-9456-45CD-91DC-83AE8387F3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7CF7678-ECDA-4AFF-A42C-DB38FC716D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C5C6F2D-CD07-463D-8EDA-EFE2C60FA8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12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E9D84A3-512F-47A0-8558-66DC84BBDA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299190D-ED57-4422-AD3C-52ABB144BE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07DBB14-E057-4F95-9A29-9C71FE136D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08BB2FF-0048-438C-B407-D3C78EF3F0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F28EDD5-3F56-4107-9602-BEFAA4A83B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Loss plus targeted rescue strengthens causation when the rescue is specific, verified, and compared with controls.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B85C554-A7EE-48BB-848B-06EEFC1C0E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11FDDA8-6763-4E1F-B84D-DBFB9C67FF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CC5A500-FF65-4C0A-9F1C-8BC8796AB4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 a mouse we control everything, so we can prove cause by cutting a gene and putting it…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80A3145-C23E-41FA-B283-AD49F1B7DD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425938116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26565C0-5704-446C-AABA-69B814E8B2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4FF9AC7-E10F-4904-B788-C20E1F8AB8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B14F387-217F-4CDF-B955-A2B94F9F4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12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6494453-900D-4772-B858-A9100F868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53EC38B-7A37-4113-B024-15E6F688D0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1990CB8-328F-4C30-BE06-3D2282CDB3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8EDC801-DDB1-4FF1-94E4-06F49C8C0F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Sun et al. 2023, Ezh2 conditional knockout and Ezh1 redundancy in palatogenesis (Birth Defects Res)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AAA2D54-4E2F-47E4-9A80-1501880C06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E19C1C2-83F7-4714-89D2-AE6078DF9E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FF53243-DE29-4998-ACB0-031E28AA3D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0168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Causal inference; necessity and sufficiency through knockout-plus-rescue and redundancy controls • Gene function and experimental controls in molecular genetics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1C25DBF-01D9-4DF2-A452-74A5EE3B6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6B7F867-9194-4A36-97D8-DD687E4704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FE95016-2895-4FD9-A9F7-1E7F25D996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184968210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2026-07-11T05:13:00.4190000Z</dcterms:created>
  <dcterms:modified xsi:type="dcterms:W3CDTF">2026-07-11T05:13:00.4190000Z</dcterms:modified>
</coreProperties>
</file>