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c8985ae59a504b37" /><Relationship Type="http://schemas.openxmlformats.org/officeDocument/2006/relationships/extended-properties" Target="/docProps/app.xml" Id="R6a99e7ac3b564068" /><Relationship Type="http://schemas.openxmlformats.org/officeDocument/2006/relationships/officeDocument" Target="/ppt/presentation.xml" Id="Rfe6e0ab435924885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f25631f93c8e4b00"/>
  </p:sldMasterIdLst>
  <p:notesMasterIdLst>
    <p:notesMasterId xmlns:r="http://schemas.openxmlformats.org/officeDocument/2006/relationships" r:id="R93cadc8ad5934595"/>
  </p:notesMasterIdLst>
  <p:sldIdLst>
    <p:sldId xmlns:r="http://schemas.openxmlformats.org/officeDocument/2006/relationships" id="256" r:id="R86075ed532994d16"/>
    <p:sldId xmlns:r="http://schemas.openxmlformats.org/officeDocument/2006/relationships" id="257" r:id="Rc7628ee4700146b6"/>
    <p:sldId xmlns:r="http://schemas.openxmlformats.org/officeDocument/2006/relationships" id="258" r:id="R6811fd9477c74e1f"/>
    <p:sldId xmlns:r="http://schemas.openxmlformats.org/officeDocument/2006/relationships" id="259" r:id="R7469978a14fb416e"/>
    <p:sldId xmlns:r="http://schemas.openxmlformats.org/officeDocument/2006/relationships" id="260" r:id="R9e198a4e7d8a4d03"/>
    <p:sldId xmlns:r="http://schemas.openxmlformats.org/officeDocument/2006/relationships" id="261" r:id="R778a6284316e475f"/>
    <p:sldId xmlns:r="http://schemas.openxmlformats.org/officeDocument/2006/relationships" id="262" r:id="R1d0c0af8ee1b4971"/>
    <p:sldId xmlns:r="http://schemas.openxmlformats.org/officeDocument/2006/relationships" id="263" r:id="Rc011c297b4904b0a"/>
    <p:sldId xmlns:r="http://schemas.openxmlformats.org/officeDocument/2006/relationships" id="264" r:id="Rb18a830850b148ab"/>
    <p:sldId xmlns:r="http://schemas.openxmlformats.org/officeDocument/2006/relationships" id="265" r:id="Rb7e273d51db84baf"/>
    <p:sldId xmlns:r="http://schemas.openxmlformats.org/officeDocument/2006/relationships" id="266" r:id="Rb36f4db809c84a05"/>
    <p:sldId xmlns:r="http://schemas.openxmlformats.org/officeDocument/2006/relationships" id="267" r:id="Rd142061d350544ae"/>
    <p:sldId xmlns:r="http://schemas.openxmlformats.org/officeDocument/2006/relationships" id="268" r:id="R8be5e4cca66f47d7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4cc8ed7445be4c95" /><Relationship Type="http://schemas.openxmlformats.org/officeDocument/2006/relationships/slideMaster" Target="/ppt/slideMasters/slideMaster1.xml" Id="Rf25631f93c8e4b00" /><Relationship Type="http://schemas.openxmlformats.org/officeDocument/2006/relationships/notesMaster" Target="/ppt/notesMasters/notesMaster1.xml" Id="R93cadc8ad5934595" /><Relationship Type="http://schemas.openxmlformats.org/officeDocument/2006/relationships/presProps" Target="/ppt/presProps.xml" Id="R3cead73aace44a90" /><Relationship Type="http://schemas.openxmlformats.org/officeDocument/2006/relationships/tableStyles" Target="/ppt/tableStyles.xml" Id="Rb99a6047e5c94f21" /><Relationship Type="http://schemas.openxmlformats.org/officeDocument/2006/relationships/slide" Target="/ppt/slides/slide1.xml" Id="R86075ed532994d16" /><Relationship Type="http://schemas.openxmlformats.org/officeDocument/2006/relationships/slide" Target="/ppt/slides/slide2.xml" Id="Rc7628ee4700146b6" /><Relationship Type="http://schemas.openxmlformats.org/officeDocument/2006/relationships/slide" Target="/ppt/slides/slide3.xml" Id="R6811fd9477c74e1f" /><Relationship Type="http://schemas.openxmlformats.org/officeDocument/2006/relationships/slide" Target="/ppt/slides/slide4.xml" Id="R7469978a14fb416e" /><Relationship Type="http://schemas.openxmlformats.org/officeDocument/2006/relationships/slide" Target="/ppt/slides/slide5.xml" Id="R9e198a4e7d8a4d03" /><Relationship Type="http://schemas.openxmlformats.org/officeDocument/2006/relationships/slide" Target="/ppt/slides/slide6.xml" Id="R778a6284316e475f" /><Relationship Type="http://schemas.openxmlformats.org/officeDocument/2006/relationships/slide" Target="/ppt/slides/slide7.xml" Id="R1d0c0af8ee1b4971" /><Relationship Type="http://schemas.openxmlformats.org/officeDocument/2006/relationships/slide" Target="/ppt/slides/slide8.xml" Id="Rc011c297b4904b0a" /><Relationship Type="http://schemas.openxmlformats.org/officeDocument/2006/relationships/slide" Target="/ppt/slides/slide9.xml" Id="Rb18a830850b148ab" /><Relationship Type="http://schemas.openxmlformats.org/officeDocument/2006/relationships/slide" Target="/ppt/slides/slide10.xml" Id="Rb7e273d51db84baf" /><Relationship Type="http://schemas.openxmlformats.org/officeDocument/2006/relationships/slide" Target="/ppt/slides/slide11.xml" Id="Rb36f4db809c84a05" /><Relationship Type="http://schemas.openxmlformats.org/officeDocument/2006/relationships/slide" Target="/ppt/slides/slide12.xml" Id="Rd142061d350544ae" /><Relationship Type="http://schemas.openxmlformats.org/officeDocument/2006/relationships/slide" Target="/ppt/slides/slide13.xml" Id="R8be5e4cca66f47d7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9d32c1b7a4224f6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719f0168cc424b23" /><Relationship Type="http://schemas.openxmlformats.org/officeDocument/2006/relationships/notesMaster" Target="/ppt/notesMasters/notesMaster1.xml" Id="Rd788b45088174f44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10b51ef2beb44cfc" /><Relationship Type="http://schemas.openxmlformats.org/officeDocument/2006/relationships/notesMaster" Target="/ppt/notesMasters/notesMaster1.xml" Id="Rdafdb01ea67c424d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c7a3e7e9722f43aa" /><Relationship Type="http://schemas.openxmlformats.org/officeDocument/2006/relationships/notesMaster" Target="/ppt/notesMasters/notesMaster1.xml" Id="R9c5046b3f8dd48e5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786384ec85a14c51" /><Relationship Type="http://schemas.openxmlformats.org/officeDocument/2006/relationships/notesMaster" Target="/ppt/notesMasters/notesMaster1.xml" Id="R9e651c36321e4d05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84880231d6024878" /><Relationship Type="http://schemas.openxmlformats.org/officeDocument/2006/relationships/notesMaster" Target="/ppt/notesMasters/notesMaster1.xml" Id="R77c60738ac344585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6eb93e6771e74d5d" /><Relationship Type="http://schemas.openxmlformats.org/officeDocument/2006/relationships/notesMaster" Target="/ppt/notesMasters/notesMaster1.xml" Id="R1bbf5e6bca8c4ca2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121c1e91d60c4e3b" /><Relationship Type="http://schemas.openxmlformats.org/officeDocument/2006/relationships/notesMaster" Target="/ppt/notesMasters/notesMaster1.xml" Id="Rae27d2f422cf4003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dd3cee80d7634caa" /><Relationship Type="http://schemas.openxmlformats.org/officeDocument/2006/relationships/notesMaster" Target="/ppt/notesMasters/notesMaster1.xml" Id="Rf5349d7af6414a59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96945290f3514b10" /><Relationship Type="http://schemas.openxmlformats.org/officeDocument/2006/relationships/notesMaster" Target="/ppt/notesMasters/notesMaster1.xml" Id="R57e7f9065ef34b0c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fb0a94c9199d4b76" /><Relationship Type="http://schemas.openxmlformats.org/officeDocument/2006/relationships/notesMaster" Target="/ppt/notesMasters/notesMaster1.xml" Id="R4bc6593a3fef4a8b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37566531bee943ff" /><Relationship Type="http://schemas.openxmlformats.org/officeDocument/2006/relationships/notesMaster" Target="/ppt/notesMasters/notesMaster1.xml" Id="Rabc4177e03704e15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4274dd107f2c471d" /><Relationship Type="http://schemas.openxmlformats.org/officeDocument/2006/relationships/notesMaster" Target="/ppt/notesMasters/notesMaster1.xml" Id="R27f09bdc50da4717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d5596699d3b74481" /><Relationship Type="http://schemas.openxmlformats.org/officeDocument/2006/relationships/notesMaster" Target="/ppt/notesMasters/notesMaster1.xml" Id="R186242c51f694355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a648edf48e94af5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52078326ca1414b" /><Relationship Type="http://schemas.openxmlformats.org/officeDocument/2006/relationships/slideLayout" Target="/ppt/slideLayouts/slideLayout1.xml" Id="Rf22a2068a13f4393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f22a2068a13f4393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10e7de9112f4653" /><Relationship Type="http://schemas.openxmlformats.org/officeDocument/2006/relationships/image" Target="/ppt/media/image.bin" Id="Rc0e882ab770a4dda" /><Relationship Type="http://schemas.openxmlformats.org/officeDocument/2006/relationships/notesSlide" Target="/ppt/notesSlides/notesSlide1.xml" Id="R3446de07564c451f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2a1c124e4854296" /><Relationship Type="http://schemas.openxmlformats.org/officeDocument/2006/relationships/notesSlide" Target="/ppt/notesSlides/notesSlide2.xml" Id="R439a72419bd645d8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3f682b3528d4f83" /><Relationship Type="http://schemas.openxmlformats.org/officeDocument/2006/relationships/notesSlide" Target="/ppt/notesSlides/notesSlide3.xml" Id="R34cda1aacb5845bb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53b9e3565614ba0" /><Relationship Type="http://schemas.openxmlformats.org/officeDocument/2006/relationships/notesSlide" Target="/ppt/notesSlides/notesSlide4.xml" Id="R32fa2ba711334f13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9f547f5e3c24fc6" /><Relationship Type="http://schemas.openxmlformats.org/officeDocument/2006/relationships/image" Target="/ppt/media/image2.bin" Id="R7bc113777fd24ecd" /><Relationship Type="http://schemas.openxmlformats.org/officeDocument/2006/relationships/notesSlide" Target="/ppt/notesSlides/notesSlide5.xml" Id="Rbd2a0ab64b7048fa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6758b332052423a" /><Relationship Type="http://schemas.openxmlformats.org/officeDocument/2006/relationships/image" Target="/ppt/media/image3.bin" Id="Rf430a5a1b2a74b6f" /><Relationship Type="http://schemas.openxmlformats.org/officeDocument/2006/relationships/notesSlide" Target="/ppt/notesSlides/notesSlide6.xml" Id="R4abf562e7d0544ca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9662400000b4659" /><Relationship Type="http://schemas.openxmlformats.org/officeDocument/2006/relationships/notesSlide" Target="/ppt/notesSlides/notesSlide7.xml" Id="R31a5173422eb41ec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19a5c9144f94122" /><Relationship Type="http://schemas.openxmlformats.org/officeDocument/2006/relationships/image" Target="/ppt/media/image4.bin" Id="R176aad0506134e3d" /><Relationship Type="http://schemas.openxmlformats.org/officeDocument/2006/relationships/notesSlide" Target="/ppt/notesSlides/notesSlide8.xml" Id="R0ccf7c590b1542d3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11f1f75eb1d404a" /><Relationship Type="http://schemas.openxmlformats.org/officeDocument/2006/relationships/notesSlide" Target="/ppt/notesSlides/notesSlide9.xml" Id="R5ffe1a8c4fb24e39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aec06285a28463d" /><Relationship Type="http://schemas.openxmlformats.org/officeDocument/2006/relationships/notesSlide" Target="/ppt/notesSlides/notesSlide10.xml" Id="Ra68af92562d94de7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664034bc36d438f" /><Relationship Type="http://schemas.openxmlformats.org/officeDocument/2006/relationships/notesSlide" Target="/ppt/notesSlides/notesSlide11.xml" Id="Ra93b52e48f104b46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81f7138ab514e9d" /><Relationship Type="http://schemas.openxmlformats.org/officeDocument/2006/relationships/notesSlide" Target="/ppt/notesSlides/notesSlide12.xml" Id="R439e9c2ea59e4f56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18a3bd6c46b4f34" /><Relationship Type="http://schemas.openxmlformats.org/officeDocument/2006/relationships/notesSlide" Target="/ppt/notesSlides/notesSlide13.xml" Id="Rb54c5b71da0f48b3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216F16E-E9AD-4CE3-B786-2BDC2B20E5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D30FCCC-B0AD-4684-BA40-AAFD8B2D9C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B8F88DE-BE7E-4989-8198-D9BB9B7706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11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DD50CC2-4A42-44E6-87E8-82995ECF94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41DBB77-2B2A-4BEE-9D39-E00876C340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When Is a Mouse a Good Stand-In for Mateo?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921E732-1394-4F42-827C-1122B710A2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When does studying a mouse actually teach us something true about Mateo, and when does it fool us?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BC68F58-7703-40AC-96DD-3A8E6F2676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A model earns relevance by matching the mechanism and outcome needed for the question while following Replace, Reduce, and Refine.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0e882ab770a4dda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856411383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56026AB-E01C-4ACD-8D6F-F39E2F73CE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B577B73-ED14-47A3-92FC-A826DAB8A2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3143C7C-762D-454B-B70C-B01086B17F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11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5923CD8-C2E8-4FB3-81E8-BD8AEEE990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7851009-CAFC-4BFA-BF4E-BD8F64F627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9171B03-21FA-4662-8173-7A971B8A11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B663F42-2F91-44BF-B565-7DB7672590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7F439F1-6F6A-4FD5-9E7B-D275145931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CRISPR is a controlled perturbation only when the edit, mosaicism, phenotype, and off-target controls are verified.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995E80E-8E97-4128-B232-F462B776F7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355453401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774BB87-F37C-4CA9-80BE-A590FE946D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F94B367-802E-4078-AFB5-898113BA41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DE43D6B-DC3C-4342-BF8C-D88EADDBA2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11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8802400-E2FC-40DF-ADC4-ACE504B205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5E5C531-04CA-41A0-9F4F-FBF23B8BE0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4255217-403A-4A5B-BD5E-F2FD4DEEB9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D6A0FA8-15DE-4000-A27E-45F2BBA048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772C3F4-7E77-4390-8CC9-0778B6D347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FF4A2CE-4A0D-4EB2-ACDE-B9AF8AE17E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988AAD7-E74D-4834-A7AD-06A9924DEA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7095B53-BC72-400C-9E1C-CA3D32883F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86D0AAE-4C29-4B9D-B834-6FC97CCB17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3CF283D-03B7-4CD7-888D-5AFEDFD182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91A977A-4961-47C8-9A57-C0F33E96CC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316CB82-01FD-4240-8D80-5FA4BBBA59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sculpts</a:t>
            </a:r>
          </a:p>
        </p:txBody>
      </p:sp>
    </p:spTree>
    <p:extLst>
      <p:ext uri="{BB962C8B-B14F-4D97-AF65-F5344CB8AC3E}">
        <p14:creationId xmlns:p14="http://schemas.microsoft.com/office/powerpoint/2010/main" val="1345318123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AFC6967-F28A-4831-B677-B55C61A1CD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CB26EA4-01F0-4F9F-A20B-814AF35437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79CC75E-E3EF-4753-8917-56A676278E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11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023D594-EDCF-429A-ABEF-0E011F2FC0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4703F6D-94A8-4B2D-BF8A-16198DF381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2E3415A-3AA7-41F3-9FDE-6B91C64140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model earns relevance by matching the mechanism and outcome needed for the question while following Replace, Reduce, and Refine.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F311AA5-9169-475A-83EA-3FCAE567AA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CEBC4E1-342D-4148-85DC-CDD01826B4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5A2F0A2-2F93-4C60-9342-4D4748D443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E4B56CF-BA61-4104-A428-5916D42DA6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C4EF4EF-4622-47F8-B4AD-415268F36F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8FB1084-9BA7-4BEB-8FF4-2B5EB65E67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54C06A3-FE98-49AB-9EC0-B052F4B998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67D1151-8596-4C63-B1B4-86F5948460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27620A4-DDB1-440A-A85B-43DC8662B0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176165381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A993B5D-7D37-4957-A0D5-FFA607A2AA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8259BC8-BC26-4250-887D-F05613D8AC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694D3E1-4DA1-415A-83C6-35EA999E80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11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51938DA-93D6-4228-A218-E218D8C956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3442B0B-90F8-4813-9380-818B2B59F6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599BBB5-D24B-46B1-B652-553BAE1378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bc113777fd24ecd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951646556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60FB592-FD71-4604-ADC9-F6691CFC17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2A66F6B-394C-44FC-8695-8C9CD67DFD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F5561A5-3143-4870-AA74-AF9BD3625A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11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1747097-F868-421A-9314-060C568F40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04C147C-4769-4851-8090-F112130440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0160566-20DC-412E-B866-8C9EF9A948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scale model is useful only for the feature being tested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430a5a1b2a74b6f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0A55108-3467-4D11-A6DB-A3676123FE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4254805-F474-42EF-A5C6-6E93FD4F5C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8FE9F0D-9B05-4E04-AB11-EE10441BE9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model can test load?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7DB67A9-0353-4883-84FC-ACBBBAE24D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0E15731-4F64-42ED-84BC-DC7D7B4DB2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8187295-8D3A-42EA-AAEF-62BAC43417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model only matches appearance?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8BDD736-184E-42B9-A4DA-61DC5AE468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E1E2144-06ED-40D7-8AA4-BDF2AB83FF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4FB2CD2-0D29-4FED-8ED4-05F13BFA54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question could be answered without a whole animal?</a:t>
            </a:r>
          </a:p>
        </p:txBody>
      </p:sp>
    </p:spTree>
    <p:extLst>
      <p:ext uri="{BB962C8B-B14F-4D97-AF65-F5344CB8AC3E}">
        <p14:creationId xmlns:p14="http://schemas.microsoft.com/office/powerpoint/2010/main" val="1699216695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BE6FA9A-1E72-4502-B4C6-A13542D528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2DA457E-E7E0-48E5-8CB5-217CC4C84F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B6F67D2-B7F6-4045-B528-C7C27F4662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11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530EBD1-BC79-43E1-A5BF-194193809C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A6FD097-75FB-4C94-A8B6-8D0ABA0824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C394F1F-9292-4F91-8134-BAC2FBE539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B4CD27B-8BCA-4308-A4AB-3DEC1023E4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8F957D4-261E-4541-93FE-CAC5BBA695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22D1B34-B21B-4173-868A-8CAB9C45D7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Define the exact mechanism and outcome the model must reproduce.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42BCD5A-B865-40F5-956C-BAB0946238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7DD99AC-0429-4742-9D82-6A61C34F2D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3CB57E8-9209-4FE8-A741-74D450926A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the least sentient suitable system.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FDB108E-0025-47A6-9038-EA6673249C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80EAAC5-BA32-4F52-BB68-E7788B7CC6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07C7064-1AD0-40E0-BDB3-8E97798120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Replace, Reduce, and Refine animal use while preserving a valid answer.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489C755-6366-4EBE-B898-2CC1F1EE20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Living models can share pathways without copying every feature of human development or care.</a:t>
            </a:r>
          </a:p>
        </p:txBody>
      </p:sp>
    </p:spTree>
    <p:extLst>
      <p:ext uri="{BB962C8B-B14F-4D97-AF65-F5344CB8AC3E}">
        <p14:creationId xmlns:p14="http://schemas.microsoft.com/office/powerpoint/2010/main" val="233149344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B67C682-0695-48D4-A586-135199B86B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A44D358-D6CB-4314-A041-8558D191A5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142F4FA-D06E-4C2C-AF56-42E8508F1C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11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050AAD0-F01B-40F4-B4B4-6851F51FA9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99EA136-95C3-4A06-B80B-CB395C2D43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Select a model for palatal shelf elevation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452DA4C-803E-4086-AE62-8F82E86BCB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76aad0506134e3d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A337869-0A47-4042-9EDF-B290D51D79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279B9A3-E84E-4845-AFAC-36CC80E14A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EXP11-E1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0211A32-6D50-44AF-A2BE-F651F412C5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question asks whether a pathway changes mammalian palatal shelf elevation and fusion.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99B8ECD-2EE8-47E2-B700-A3130516C8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38C8284-7EB2-4231-897F-A3489253FE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EXP11-E2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AA9888A-A403-48CA-AEAF-559F603BC9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cell culture can test signaling but cannot reproduce whole-palate elevation.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0E111D3-D6E2-4F30-B8E3-82A45660A6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AB01112-2161-4FFB-9AD9-98C13D2F05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EXP11-E3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7BDF169-AAD8-4900-BAE7-DA34A33049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mouse study uses prior data for sample size, shared controls, analgesia, humane endpoints, and blinded scoring.</a:t>
            </a:r>
          </a:p>
        </p:txBody>
      </p:sp>
    </p:spTree>
    <p:extLst>
      <p:ext uri="{BB962C8B-B14F-4D97-AF65-F5344CB8AC3E}">
        <p14:creationId xmlns:p14="http://schemas.microsoft.com/office/powerpoint/2010/main" val="181446596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33D39AE-024D-4553-BC83-B8D23B1CB6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8630A59-2E20-4DA8-A2F6-BA0F773F78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79EC18E-3AE8-4458-B82F-8E35A2107E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11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9022B9D-924F-4CBB-AC5E-6D8055E49B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649A1D0-58A5-473F-BFA7-31E759F7E7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3131405-BBB8-4CEF-85FE-400B9C45BF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F484ABF-97B4-4F08-9F2A-78D44F25E4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33B536D-EFB1-43E6-93B0-3A3B6783C4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Feature under test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3B015D7-1D03-4DF2-8032-EE0CE62AD3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81854A4-4E78-4976-84B7-A46868EC2D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6DEBA54-9D96-4D24-992C-2D81685C63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Construct and functional relevance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8C55C7E-DD09-4524-BD49-6D915438B0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D52425C-D6D6-4AF0-A672-2D76B4CDEA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Visible similarity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3CC2871-1972-412B-ACCF-4A92F19C5F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D2B249A-272D-4544-B384-7F8C990FA9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28F94CA-21B9-49DE-BEB1-C40F5AEE38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Face validity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C3F2527-7E6E-43A5-B79C-6CDFA4F56F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98DB9408-EBA4-4ED1-8F14-4338727FBF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Least burdensome model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87F390B9-A51D-430C-BA17-ED77E2F2CC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E845038F-0476-4FAC-9DB5-72F4A7250B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BCAAA516-286C-4DB1-BB3D-37590EE3F1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Replace, Reduce, Refine</a:t>
            </a:r>
          </a:p>
        </p:txBody>
      </p:sp>
    </p:spTree>
    <p:extLst>
      <p:ext uri="{BB962C8B-B14F-4D97-AF65-F5344CB8AC3E}">
        <p14:creationId xmlns:p14="http://schemas.microsoft.com/office/powerpoint/2010/main" val="207116310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FCE31BC-15EE-498E-8D91-8047EE85B6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871E019-61A9-4C83-B4E0-03DD79224D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766DE68-42C2-473A-BF3B-E553CBAA90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11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6557DE6-5893-4122-AED2-F68D10F834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FD58DBA-4857-41D5-8D7D-1613437230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25929C6-867C-4FA8-A707-3B69EB0063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model-selection and animal-welfare reviewer.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54679D4-8284-4B61-80D4-56211DE192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F0F4318-550A-4122-92AD-22A585AC8F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team wants to use the largest animal available because…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0D5D060-DE85-4A9B-A28C-509E778280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7BFCBB3-6FEB-4C08-9C5F-EEF4E31F85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2A3CFF0-578C-4555-894F-F4C1A1B36B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Choose the least burdensome model that can…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537A776-DF66-4706-8393-4CAB98C1AF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05EB85A-8FFD-4329-AC0B-9A08CF6D8B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D9BB858-D9ED-4FF1-83BE-FC98707785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Choose by body size alone.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2991137-BE30-4F11-AE33-05B270E909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D6D3F8C-A65F-47E0-9BF8-F0E66F6EFD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05BBCCD-D252-4C54-AC9B-30C755AE58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Reject all nonhuman and cell models as…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FC181E27-6B05-406D-B1BE-3125ADE525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model sequence and justify it with…</a:t>
            </a:r>
          </a:p>
        </p:txBody>
      </p:sp>
    </p:spTree>
    <p:extLst>
      <p:ext uri="{BB962C8B-B14F-4D97-AF65-F5344CB8AC3E}">
        <p14:creationId xmlns:p14="http://schemas.microsoft.com/office/powerpoint/2010/main" val="303341609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12C43CA-EB13-4767-B280-999461F0F5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34FAF7A-0C17-4D4A-B8DC-D11810CB5A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965BCDC-518B-4991-900E-1A97846AFD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11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223B94F-0B2F-49B8-9099-AD301DE71E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62DA133-E385-465A-BFC7-824E57ACC0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46241FC-7516-4BC6-9BE7-1F059544F7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8F58277-3D37-4038-B9BD-6C6F627A16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2735363-A1E8-4D4F-BC9D-7D6B13BC8F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Choose the least burdensome model that can measure the required mechanism and outcome.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A77C437-213D-477C-8CEE-A12123F73D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52E520F-F280-49C7-A9F4-9B997FA1C4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842A3F2-7967-4EF4-9D20-2E4A6AA9E5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EXP11-E1 + EXP11-E2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D23B1B1-1466-424E-8102-D8AB943D21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4A21A83-069B-4E48-A125-ECB3D4D702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1561907-8190-410C-8CD1-AD61E31451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judge fitness for the stated question. You may not call any model a complete stand-in for Mateo.</a:t>
            </a:r>
          </a:p>
        </p:txBody>
      </p:sp>
    </p:spTree>
    <p:extLst>
      <p:ext uri="{BB962C8B-B14F-4D97-AF65-F5344CB8AC3E}">
        <p14:creationId xmlns:p14="http://schemas.microsoft.com/office/powerpoint/2010/main" val="451688201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444D05F-D137-46EB-A575-5802500D88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D48E875-A9E1-426E-877E-58B9CFD572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FBCA630-32F3-419E-816F-F773E75A9E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11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F254308-A8B7-4E2C-895A-1BCDE50DAF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5E6B4AF-86EC-4A74-B008-68F47A962C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AB774D4-818A-428F-AC95-95C514E154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7427018-0A08-4FD8-BD54-89C3E06FB6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A41B6C2-9768-43CA-AC0E-51034D6ADE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model earns relevance by matching the mechanism and outcome needed for the question while following Replace, Reduce…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BB48FD2-B1EA-4069-8BFD-11D3BA1674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4E4042F-D81C-42CD-B3C4-6CDE36CAB1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3466D6C-AF30-4306-8DA4-E3F8A41851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decided a mouse can be a fair stand-in when its construct and face validity hold up. But…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6174A58-F154-439A-83AA-F30BF64B37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1346584496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9811BB5-A0C0-4730-BDD7-3D7FBD9045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B6DBA02-0992-4656-B397-EAD6AD5255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70A7F75-57D2-48CD-B1BC-20FFC0264B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11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325C09D-BF0D-4CA3-8CBE-4E48060DBB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A819EA6-36C1-4ADA-8A8B-08604C1BDD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AAE15D2-AD94-4DD4-963E-CF66BF4642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F553ED7-090A-4BE5-BA81-67BC3D66DE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NC3Rs. Replacement, Reduction, and Refinement.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ARRIVE 2.0. Reporting guidance for animal research.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Sun et al. 2023, Ezh2 methylation in oral epithelia promotes palatogenesis (Birth Defects Res)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Percie du Sert et al. 2020, ARRIVE guidelines 2.0 for reporting animal research (PLoS Biol)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4B65B97-FAC1-4B94-A95E-896349A6D7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D284F1A-FE7C-41F8-BC56-68A6F9EF32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12B9804-5727-4495-BC8E-21FE7903F4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8039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Model design and validity; the 3Rs and ARRIVE reporting in animal research • Using model organisms and conserved developmental pathways as evidence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A0BAA01-4308-4704-9EDC-5BB6628215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35E96B9-F294-4C2A-8B10-C5526D443C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3AAFB9B-42FA-4357-8856-3F687DFAA9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1169004573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2026-07-11T05:12:59.9480000Z</dcterms:created>
  <dcterms:modified xsi:type="dcterms:W3CDTF">2026-07-11T05:12:59.9480000Z</dcterms:modified>
</coreProperties>
</file>