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76489bee498c47e4" /><Relationship Type="http://schemas.openxmlformats.org/officeDocument/2006/relationships/extended-properties" Target="/docProps/app.xml" Id="Rd6c56037a0234127" /><Relationship Type="http://schemas.openxmlformats.org/officeDocument/2006/relationships/officeDocument" Target="/ppt/presentation.xml" Id="R60df285490c3406a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b0f33c4fa5fb48ba"/>
  </p:sldMasterIdLst>
  <p:notesMasterIdLst>
    <p:notesMasterId xmlns:r="http://schemas.openxmlformats.org/officeDocument/2006/relationships" r:id="R49bed170920c4aff"/>
  </p:notesMasterIdLst>
  <p:sldIdLst>
    <p:sldId xmlns:r="http://schemas.openxmlformats.org/officeDocument/2006/relationships" id="256" r:id="Rdbabc234ef754dbf"/>
    <p:sldId xmlns:r="http://schemas.openxmlformats.org/officeDocument/2006/relationships" id="257" r:id="R34c4057d81564613"/>
    <p:sldId xmlns:r="http://schemas.openxmlformats.org/officeDocument/2006/relationships" id="258" r:id="Ra9baf1d461de43ca"/>
    <p:sldId xmlns:r="http://schemas.openxmlformats.org/officeDocument/2006/relationships" id="259" r:id="Rfd2990afaeb1440e"/>
    <p:sldId xmlns:r="http://schemas.openxmlformats.org/officeDocument/2006/relationships" id="260" r:id="R0e189c15fb4b4e1e"/>
    <p:sldId xmlns:r="http://schemas.openxmlformats.org/officeDocument/2006/relationships" id="261" r:id="R661649c35db74294"/>
    <p:sldId xmlns:r="http://schemas.openxmlformats.org/officeDocument/2006/relationships" id="262" r:id="Rd575ccba06a642a9"/>
    <p:sldId xmlns:r="http://schemas.openxmlformats.org/officeDocument/2006/relationships" id="263" r:id="Reb78d145dd5545e0"/>
    <p:sldId xmlns:r="http://schemas.openxmlformats.org/officeDocument/2006/relationships" id="264" r:id="R00875e53523c4d46"/>
    <p:sldId xmlns:r="http://schemas.openxmlformats.org/officeDocument/2006/relationships" id="265" r:id="R21306454dac940d8"/>
    <p:sldId xmlns:r="http://schemas.openxmlformats.org/officeDocument/2006/relationships" id="266" r:id="R2bca64d20f49485d"/>
    <p:sldId xmlns:r="http://schemas.openxmlformats.org/officeDocument/2006/relationships" id="267" r:id="Ra782b14378664ee4"/>
    <p:sldId xmlns:r="http://schemas.openxmlformats.org/officeDocument/2006/relationships" id="268" r:id="R00c13a2e1ec4412c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c32fc7179de040ed" /><Relationship Type="http://schemas.openxmlformats.org/officeDocument/2006/relationships/slideMaster" Target="/ppt/slideMasters/slideMaster1.xml" Id="Rb0f33c4fa5fb48ba" /><Relationship Type="http://schemas.openxmlformats.org/officeDocument/2006/relationships/notesMaster" Target="/ppt/notesMasters/notesMaster1.xml" Id="R49bed170920c4aff" /><Relationship Type="http://schemas.openxmlformats.org/officeDocument/2006/relationships/presProps" Target="/ppt/presProps.xml" Id="R487a17c1ea3f4307" /><Relationship Type="http://schemas.openxmlformats.org/officeDocument/2006/relationships/tableStyles" Target="/ppt/tableStyles.xml" Id="R3616e61105d1450c" /><Relationship Type="http://schemas.openxmlformats.org/officeDocument/2006/relationships/slide" Target="/ppt/slides/slide1.xml" Id="Rdbabc234ef754dbf" /><Relationship Type="http://schemas.openxmlformats.org/officeDocument/2006/relationships/slide" Target="/ppt/slides/slide2.xml" Id="R34c4057d81564613" /><Relationship Type="http://schemas.openxmlformats.org/officeDocument/2006/relationships/slide" Target="/ppt/slides/slide3.xml" Id="Ra9baf1d461de43ca" /><Relationship Type="http://schemas.openxmlformats.org/officeDocument/2006/relationships/slide" Target="/ppt/slides/slide4.xml" Id="Rfd2990afaeb1440e" /><Relationship Type="http://schemas.openxmlformats.org/officeDocument/2006/relationships/slide" Target="/ppt/slides/slide5.xml" Id="R0e189c15fb4b4e1e" /><Relationship Type="http://schemas.openxmlformats.org/officeDocument/2006/relationships/slide" Target="/ppt/slides/slide6.xml" Id="R661649c35db74294" /><Relationship Type="http://schemas.openxmlformats.org/officeDocument/2006/relationships/slide" Target="/ppt/slides/slide7.xml" Id="Rd575ccba06a642a9" /><Relationship Type="http://schemas.openxmlformats.org/officeDocument/2006/relationships/slide" Target="/ppt/slides/slide8.xml" Id="Reb78d145dd5545e0" /><Relationship Type="http://schemas.openxmlformats.org/officeDocument/2006/relationships/slide" Target="/ppt/slides/slide9.xml" Id="R00875e53523c4d46" /><Relationship Type="http://schemas.openxmlformats.org/officeDocument/2006/relationships/slide" Target="/ppt/slides/slide10.xml" Id="R21306454dac940d8" /><Relationship Type="http://schemas.openxmlformats.org/officeDocument/2006/relationships/slide" Target="/ppt/slides/slide11.xml" Id="R2bca64d20f49485d" /><Relationship Type="http://schemas.openxmlformats.org/officeDocument/2006/relationships/slide" Target="/ppt/slides/slide12.xml" Id="Ra782b14378664ee4" /><Relationship Type="http://schemas.openxmlformats.org/officeDocument/2006/relationships/slide" Target="/ppt/slides/slide13.xml" Id="R00c13a2e1ec4412c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03135dd598fe4bb7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0ad26bbd771248cd" /><Relationship Type="http://schemas.openxmlformats.org/officeDocument/2006/relationships/notesMaster" Target="/ppt/notesMasters/notesMaster1.xml" Id="Rf952f3b2605b4dfb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f1300802e3b24331" /><Relationship Type="http://schemas.openxmlformats.org/officeDocument/2006/relationships/notesMaster" Target="/ppt/notesMasters/notesMaster1.xml" Id="R43d6eb4191cb4aa9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fe73e4e9996e4f99" /><Relationship Type="http://schemas.openxmlformats.org/officeDocument/2006/relationships/notesMaster" Target="/ppt/notesMasters/notesMaster1.xml" Id="R9ce8e0e060fd4747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e46899ba058d4b40" /><Relationship Type="http://schemas.openxmlformats.org/officeDocument/2006/relationships/notesMaster" Target="/ppt/notesMasters/notesMaster1.xml" Id="Re0118aa6527c4152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dd6f22afe41d4428" /><Relationship Type="http://schemas.openxmlformats.org/officeDocument/2006/relationships/notesMaster" Target="/ppt/notesMasters/notesMaster1.xml" Id="R34723795ed5b4580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74e1df62f50e4e4f" /><Relationship Type="http://schemas.openxmlformats.org/officeDocument/2006/relationships/notesMaster" Target="/ppt/notesMasters/notesMaster1.xml" Id="R976ba7f3b82448cf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af234ef8c20d42a8" /><Relationship Type="http://schemas.openxmlformats.org/officeDocument/2006/relationships/notesMaster" Target="/ppt/notesMasters/notesMaster1.xml" Id="R4e7f926aa9614fd0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cea80e5f99ed44f9" /><Relationship Type="http://schemas.openxmlformats.org/officeDocument/2006/relationships/notesMaster" Target="/ppt/notesMasters/notesMaster1.xml" Id="R9dca8158be9b4932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1dc6e4522a6f40b4" /><Relationship Type="http://schemas.openxmlformats.org/officeDocument/2006/relationships/notesMaster" Target="/ppt/notesMasters/notesMaster1.xml" Id="R12d0762d877e445c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8707a6e5bb294f98" /><Relationship Type="http://schemas.openxmlformats.org/officeDocument/2006/relationships/notesMaster" Target="/ppt/notesMasters/notesMaster1.xml" Id="R6117e336cbcb4522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4c53327c323341d3" /><Relationship Type="http://schemas.openxmlformats.org/officeDocument/2006/relationships/notesMaster" Target="/ppt/notesMasters/notesMaster1.xml" Id="R62308db958ec4ebc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4d08fa96008c46f7" /><Relationship Type="http://schemas.openxmlformats.org/officeDocument/2006/relationships/notesMaster" Target="/ppt/notesMasters/notesMaster1.xml" Id="Re7b0a2c1d23f41d2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214048c8aaab476e" /><Relationship Type="http://schemas.openxmlformats.org/officeDocument/2006/relationships/notesMaster" Target="/ppt/notesMasters/notesMaster1.xml" Id="R555867cac0f6442a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25b6c4868bf444f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aca227f31a7d4af4" /><Relationship Type="http://schemas.openxmlformats.org/officeDocument/2006/relationships/slideLayout" Target="/ppt/slideLayouts/slideLayout1.xml" Id="R62f543908b8343e7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62f543908b8343e7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6cde0b6274f436a" /><Relationship Type="http://schemas.openxmlformats.org/officeDocument/2006/relationships/image" Target="/ppt/media/image.bin" Id="R955e4741bbf14953" /><Relationship Type="http://schemas.openxmlformats.org/officeDocument/2006/relationships/notesSlide" Target="/ppt/notesSlides/notesSlide1.xml" Id="Re79e250563b049dc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c48e72e798e45ed" /><Relationship Type="http://schemas.openxmlformats.org/officeDocument/2006/relationships/notesSlide" Target="/ppt/notesSlides/notesSlide2.xml" Id="Rada0d69a54f349b3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5a149780e004942" /><Relationship Type="http://schemas.openxmlformats.org/officeDocument/2006/relationships/notesSlide" Target="/ppt/notesSlides/notesSlide3.xml" Id="R326f47a733ba4fe3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e256fc2d8c841e2" /><Relationship Type="http://schemas.openxmlformats.org/officeDocument/2006/relationships/notesSlide" Target="/ppt/notesSlides/notesSlide4.xml" Id="Rc284fffd3c454954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66d481309294e38" /><Relationship Type="http://schemas.openxmlformats.org/officeDocument/2006/relationships/image" Target="/ppt/media/image2.bin" Id="R75554c88461845e1" /><Relationship Type="http://schemas.openxmlformats.org/officeDocument/2006/relationships/notesSlide" Target="/ppt/notesSlides/notesSlide5.xml" Id="R3624a5ea11ae4e4d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a72cd601c914bc3" /><Relationship Type="http://schemas.openxmlformats.org/officeDocument/2006/relationships/image" Target="/ppt/media/image3.bin" Id="Rc76df7296f8248c9" /><Relationship Type="http://schemas.openxmlformats.org/officeDocument/2006/relationships/notesSlide" Target="/ppt/notesSlides/notesSlide6.xml" Id="R8918c3870af04567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ab6594bfb404099" /><Relationship Type="http://schemas.openxmlformats.org/officeDocument/2006/relationships/notesSlide" Target="/ppt/notesSlides/notesSlide7.xml" Id="Rd4e56201f744416f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77d5634590d4632" /><Relationship Type="http://schemas.openxmlformats.org/officeDocument/2006/relationships/image" Target="/ppt/media/image4.bin" Id="R6cd2bbc154d74bcf" /><Relationship Type="http://schemas.openxmlformats.org/officeDocument/2006/relationships/notesSlide" Target="/ppt/notesSlides/notesSlide8.xml" Id="Recc191a70ec948b6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393e836060e4ef5" /><Relationship Type="http://schemas.openxmlformats.org/officeDocument/2006/relationships/notesSlide" Target="/ppt/notesSlides/notesSlide9.xml" Id="R1b76461e734c4b18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39a31d2535b42d1" /><Relationship Type="http://schemas.openxmlformats.org/officeDocument/2006/relationships/notesSlide" Target="/ppt/notesSlides/notesSlide10.xml" Id="R3f1c176393be4361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211b73d16594dbb" /><Relationship Type="http://schemas.openxmlformats.org/officeDocument/2006/relationships/notesSlide" Target="/ppt/notesSlides/notesSlide11.xml" Id="Rab111c9b5ba540ce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3679bfe7d564f9c" /><Relationship Type="http://schemas.openxmlformats.org/officeDocument/2006/relationships/notesSlide" Target="/ppt/notesSlides/notesSlide12.xml" Id="R92c411b4a0a24615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9bb5401465b4524" /><Relationship Type="http://schemas.openxmlformats.org/officeDocument/2006/relationships/notesSlide" Target="/ppt/notesSlides/notesSlide13.xml" Id="Raa937196fc834be9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5E88CAF-8BBF-4FBC-9253-D64947CE13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F353C89-00CD-4255-8096-BBC1F3C3B0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CA490C2-85FF-4836-A22D-25A19299D7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10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0A65A6A-1C9A-46FC-A52D-050EBD0FC9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CE2D579-833C-42B0-A3FD-9821350C9B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CRISPR as an Experimental Tool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31CF75B-2F72-4FAB-A1C3-A42BAB52AA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How do we edit a specific gene to test exactly what it does?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7FC1AB3-3CDE-4FCA-A08D-0D9F2A37A7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CRISPR is a controlled perturbation only when the edit, mosaicism, phenotype, and off-target controls are verified.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55e4741bbf14953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95288670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79920FF-590D-4608-AFB5-41F1B950B4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2568F58-3318-4B5B-BF6C-74D07DA254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D97539B-DC2A-48AE-88BC-41E169D5EF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10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47B066C-B711-45FD-AF6C-D1AC8DCCAB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B66B1F1-7C9B-4F44-B898-7FBB8AD2D2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B3AD319-9B2A-4A8C-B9FE-0080184B9E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1A67918-3E2B-4537-AD3F-ADA2404C9E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1A44468-1911-4321-8D1A-192A9C1298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Orthogonal assays answer different mechanism questions: where RNA or protein is and what changes after perturbation.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81138EC-3265-4560-BED2-9B473BC935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1178296699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417D5AF-9213-4AC1-8935-2C8D8B373C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66F6FCC-8F30-45C6-82E6-2EA27380D1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EFDA955-BE76-4673-9466-64A86F56E9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10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7F84FCD-5723-4836-9790-065DCB0BEB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C14D199-7CF4-4CA3-8FE6-AEC6A96011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367273A-20C5-4917-96F9-44DCC4E68B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17B3367-CAF0-4731-80B3-AC9375AC87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02E5B25-AFEA-4479-847D-A4309C2DA2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24AA1E9-065E-4D33-8892-94184A49CE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9381819-4CEC-4840-B2EE-105E5195BD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A279CCE-C731-402F-A223-9E9B00E145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68D784A-D3B4-4F8B-BEBD-6AF3436279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4D9E70C-4CE7-477F-A955-AA6ACCF285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A85272B-824A-4654-8FFC-925D4EFE78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896C0EE-D3A1-40D8-BAC7-F84E943CFB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Development can go wrong</a:t>
            </a:r>
          </a:p>
        </p:txBody>
      </p:sp>
    </p:spTree>
    <p:extLst>
      <p:ext uri="{BB962C8B-B14F-4D97-AF65-F5344CB8AC3E}">
        <p14:creationId xmlns:p14="http://schemas.microsoft.com/office/powerpoint/2010/main" val="179389586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BD9E4CB-8E3D-4540-A4D4-D88388C8D3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641E2C1-4EBD-4FEE-9A0B-85E2E0C76E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FF9A981-8267-4611-B85A-A577A50109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10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A6915D1-F6AB-4884-B195-958598FC7C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3A1053E-EE68-4E39-8576-D48213C7CB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4448096-2AB2-4D5C-AB84-AD17C57F10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CRISPR is a controlled perturbation only when the edit, mosaicism, phenotype, and off-target controls are verified.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F8465B2-E9A2-48BD-B305-5833D8D7CF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D7C66E2-1E83-43B2-87DA-3C06A4CAE3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826E86D-8CA1-4C3B-B180-08F2B77521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3858389-17D2-499B-8843-45327D4AB1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7DF47B6-D553-4C46-82E4-E264DD185A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622481C-7A1A-4DBB-8E55-7F8BBF9124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E041715-0D41-46E0-852A-D9B2F1F481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0737147-2E53-4398-9EDB-BC5AE57FBB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E151C83-1859-47A6-9650-4BF6AEBAB1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233090690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6A78A82-7F9B-4CBA-B6F2-3DADEE0689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A325F4F-EF7D-4053-B33C-AAE96D6414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BB1A1C6-D813-40B5-B38E-44E98B4EAF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10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A8BE0D9-CEE6-4F18-943D-9D5A0C3FB5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5C343AB-17E3-4063-97F1-E6F78ADE04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2FA9B93-ED1C-4F58-9A77-FBFF343600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5554c88461845e1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818218606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1AFB774-484D-452E-8C64-42F98FE507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DC3E8C2-3C6D-44E5-A518-38D8909F1F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00917EF-2120-47EA-8362-26956BE2B3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10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0A6EB8B-3B5D-41EC-86C2-E764F54F33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91801B5-903C-49E2-8F44-C174A02F86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02A8041-0EB2-46E7-871C-8C433E2504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precision editor needs verification stations after every change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76df7296f8248c9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3BF7B5C-86EE-4035-A4EB-F08C9B13DB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C7CD9F1-A61A-4231-96D1-6FE52FE20A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9189B7C-9F82-470E-9569-73B42A947D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How is the intended change confirmed?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562194C-BA33-44A7-BEBA-A2B9383A17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82563ED-5F10-4A13-9315-E26FF87777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90E528D-5C92-4BDA-86C1-ED47534F48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Where could an unintended edit hide?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BCEB1D3-C09C-4134-9B3B-790091D5A2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ACC2FF7-5D99-431E-A429-6676BC3C5B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CA5E8E10-69B5-4C2F-A2C0-7222E75B47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if only some copies were changed?</a:t>
            </a:r>
          </a:p>
        </p:txBody>
      </p:sp>
    </p:spTree>
    <p:extLst>
      <p:ext uri="{BB962C8B-B14F-4D97-AF65-F5344CB8AC3E}">
        <p14:creationId xmlns:p14="http://schemas.microsoft.com/office/powerpoint/2010/main" val="1021298691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AE95121-A623-4F77-991D-148E710F8E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37ABAA4-87EC-48E8-AF10-ABD95403D1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6E77AC8-7C4D-42FB-86BC-B0FE7C637A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10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FAF33E3-0E99-4426-BFF6-1F75BE7EF9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6DE198A-7DFC-47B0-BD48-6AF11E01F8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26A6519-9428-423D-9B60-3DFDF0C74E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CFF0192-C2A9-43B7-9E3F-131D42AF60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F0E3AB4-3E82-4B34-B336-AC33AA439A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D18D0D4-ACE1-426E-9440-F7C8E953E8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Sequence the intended target after editing.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B4D1C71-E20C-4A7F-9166-8077A4EF09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443B178-A07D-4D98-91D2-3DC7159AAA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88620B1-0164-4B3A-AD54-F8C282554F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Assess mosaicism and plausible off-target sites.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EF3D2C1-B11C-4DBE-A821-9859680F3A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1C4C340-7B21-4590-B6BD-3D89E25CE5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9F645B0-3BD6-45DF-A45E-D621D39B02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Compare multiple guides, controls, and repeated phenotypes.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401EF8F5-0F76-4337-8ACC-AA283A05AF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Genomes are three-dimensional biological systems, not pages with fully predictable text edits.</a:t>
            </a:r>
          </a:p>
        </p:txBody>
      </p:sp>
    </p:spTree>
    <p:extLst>
      <p:ext uri="{BB962C8B-B14F-4D97-AF65-F5344CB8AC3E}">
        <p14:creationId xmlns:p14="http://schemas.microsoft.com/office/powerpoint/2010/main" val="953482089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0E66D1B-E4C0-464B-A0D4-CB2C23E170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15DA04D-D336-4F65-95E8-B50AF9C46A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12FCB32-9667-43DF-ADB4-BDAC82F804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10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4E22C89-FCF4-4BF5-9A96-07F8E139C8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8681545-5565-4DF2-BF0F-AC0D57646A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Verify a CRISPR perturbation before reading the palate phenotype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5A7804B-407A-4A3D-87E4-1DEBAC1A4B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cd2bbc154d74bcf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C984558-B6A7-4907-9E57-983C5219AE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6BC3420-F0E0-472C-84BC-825FD697F8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EXP10-E1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710ADB8-5523-425A-867D-D84FA5A235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Sequencing confirms a frameshift in 78 percent of reads from the target tissue.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9EBA40C-B8FE-445C-8B62-6986F48D8F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6AEAC1D-90FE-4753-BEA8-E4284190B0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EXP10-E2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C96DBE9-381E-4022-9923-074B7750DD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second guide produces a similar phenotype while a non-targeting guide does not.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80CCA73-C689-443D-BC81-6F7798CF5E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351A81E-9448-44A5-9716-EC4CFF3789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EXP10-E3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B4C87B5C-D28F-4975-A62E-F0286D26EC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top predicted off-target sites show no detectable edits in the supplied assay.</a:t>
            </a:r>
          </a:p>
        </p:txBody>
      </p:sp>
    </p:spTree>
    <p:extLst>
      <p:ext uri="{BB962C8B-B14F-4D97-AF65-F5344CB8AC3E}">
        <p14:creationId xmlns:p14="http://schemas.microsoft.com/office/powerpoint/2010/main" val="19577610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82D4D2A-7C00-4263-A9F3-AF405E27CE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EF417CA-C5D7-4FFB-88A5-C43841DBB3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402775E-11E4-4657-A696-A9488DDC27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10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AE1AEB6-8488-495C-98CF-0F2FFA2E6F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EC4FA5F-C2D0-4B62-8E9A-19FDBDE310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9E9FEF3-F09D-4214-B903-BD6F8330A5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73715B6-E0C0-44CC-9A8E-D4FE4710F6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6EC518D-C63A-4628-85A5-2475518955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Target word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B53C3A2-4DB8-440E-8ACE-3A9788A8A0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FB15CFC-F735-4A79-9996-F8AAF0BBFB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72DE182-32EC-4741-8DC1-E80373315A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Guide RNA target sequence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7C2B3BA-570C-4718-B99D-0DBA03627D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F9A5BE1-4AC5-450A-9317-A57CA0E829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Mixed copies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FE8F6BE-B413-4B21-BC86-0AF4E36838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9672981-763B-45B0-BD79-FD45D02200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096F6BF-AA15-48C5-A758-E1208718D1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Mosaic edited and unedited cells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C9AA34F4-F9AC-4BCE-9B9D-4D2BBAE1C3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005A4B7E-5ED8-4DE6-9921-1F84801898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Other pages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0B2F382B-EDCD-449E-88CD-A219C6908D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BBF5ACC4-2E0E-4396-9A15-18A501C8B6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FD949744-00C2-419B-B439-4BF3833E1D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Off-target sites</a:t>
            </a:r>
          </a:p>
        </p:txBody>
      </p:sp>
    </p:spTree>
    <p:extLst>
      <p:ext uri="{BB962C8B-B14F-4D97-AF65-F5344CB8AC3E}">
        <p14:creationId xmlns:p14="http://schemas.microsoft.com/office/powerpoint/2010/main" val="1715189182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56E5FCE-0C82-45D8-91CB-730567A8FA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E1963B8-B480-4752-99B1-457535FC3A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1DECAC5-5459-436F-AFED-678A26274D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10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5A54117-5BA2-4E38-AE04-659C6E80F1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ACE013F-7FDD-42B9-8067-0786D5756D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297FDD6-0DCC-44CE-B0AF-0FC67831E7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the genome-editing quality reviewer.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A64ADAE-5FC7-4B2B-9CE7-1039DA9243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9331A05-9136-4203-981C-9DAB55A08C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One embryo has a palate defect after injection, but the…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A90E683-88A3-4CB7-A1C8-83FE92592F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3D1C21E-CD3F-41C7-8E07-202C57E680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258C55D-820E-455A-BBBB-80260F291B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Withhold the gene-function claim and require edit…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E5AE6CD-488F-4E82-86E0-4AEEDEC874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9DE3C98-4141-4593-A458-471B5402F1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35B7EB1-4D6D-4898-8DE0-6B9FFC0045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Call the gene causal because CRISPR was…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CD1E2EC-3343-4E2A-B32A-FC90A5A0FF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6CA88982-F217-4A03-9482-88721BF08D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DA3639D2-ADC8-4C1A-AEC6-016C789FD4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Ignore mosaicism because some cells were edited.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620325FF-AEE6-4BA9-A74A-21D59E5131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claim status and cite the minimum…</a:t>
            </a:r>
          </a:p>
        </p:txBody>
      </p:sp>
    </p:spTree>
    <p:extLst>
      <p:ext uri="{BB962C8B-B14F-4D97-AF65-F5344CB8AC3E}">
        <p14:creationId xmlns:p14="http://schemas.microsoft.com/office/powerpoint/2010/main" val="29869719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36C4722-B94A-4D98-B7D1-14D54F7365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7BBC74E-7089-487F-8A29-4E4B082B3A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3AF9010-E463-4E70-83F2-E1D03864B0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10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DE9ED2B-CAA5-4EB8-9378-BF3E393C77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0817BD2-E183-4CE8-99D5-273282B271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2BCBBA0-9971-4ECB-BB35-2232365CAC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32ED7F9-4DF0-42C6-97BD-448A5E083F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4DA97A9-9E45-4274-9465-4FB09827C2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Withhold the gene-function claim and require edit plus specificity checks.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02F27A8-4344-47B1-A535-8A9EAC0BBE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15983CD-F145-4D2F-B723-5351A1654A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DB74DC0-0896-49E3-B0FB-EACED573AD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EXP10-E1 + EXP10-E2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FE27539-67E2-4F66-AE61-9BF14A97E2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769BC92-C59F-46E3-A249-FCA9D632D9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87F50B7-8B4E-4D73-B251-B232E7BDCE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interpret the supplied edit and control checks. You may not claim all off-target effects are absent or a human treatment is ready.</a:t>
            </a:r>
          </a:p>
        </p:txBody>
      </p:sp>
    </p:spTree>
    <p:extLst>
      <p:ext uri="{BB962C8B-B14F-4D97-AF65-F5344CB8AC3E}">
        <p14:creationId xmlns:p14="http://schemas.microsoft.com/office/powerpoint/2010/main" val="1718069538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4453664-9F56-44A8-8AB9-C67745022F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21FB357-2109-4115-BEE0-04EBAE8765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E443170-92B0-40A1-997E-E0E78B8D5B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10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EBE0E5F-A729-49E6-895D-7C6494F086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9F249BD-413D-4569-BFA6-B277A7E03B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0EFE12C-86B1-43B0-8E02-C64D18B625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216E1C8-24EC-4777-ACD9-DD53F8BD59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D361ED8-170A-4B32-A6CD-E1B6EA7B67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CRISPR is a controlled perturbation only when the edit, mosaicism, phenotype, and off-target controls are verified.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1535C45-21FC-4E63-AB7C-B308D434FE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CF542693-43D4-4CFF-A2E3-91B6D8A7A9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797A0EF-9A78-4229-B6BC-1BAB99880C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We can now edit a gene precisely in a mouse, but Mateo is not a mouse. When is…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D5D9DFA-0A9F-4545-A671-B4E482CAF3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39107819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3E4908CB-DED1-4121-97CD-5B25FFF641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2490763-126B-4C05-9E46-49D2595B03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A328A1D-9EBD-4546-AC11-C3D0DB7784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10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58B361E-E50E-4E2B-9131-4A5439BC33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4A656E2-2CFF-49D2-A455-D6BB9E90BB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2654D76-334F-4095-A47C-9A659F58FD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CD685F1-60CE-4510-A64C-9A64A6BC66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Sun B, et al. 2023. Ezh2-dependent methylation in oral epithelia promotes secondary palatogenesis. Birth Defects Res. [PMID:37435868]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Sun B, et al. 2023. Ezh2 study, molecular methods (journal link; use class excerpt if blocked). Birth Defects Res. [DOI:10.1002/bdr2.2216]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6E17353-AF45-46A4-9EE2-0CABAAB50F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CE65565-C8FC-4E2B-9861-818F1E99F5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F3E7050-CC99-4AF2-B4E0-893548E7DC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Genome editing as an experimental method and its controls • Unit 2 How to Screen Your Genes, 2.2 Our Genetic Future (gene editing overlap)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BE7510F-03FD-46A0-9BB0-2C7E78B8AD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0F6FA7B-76D2-4212-BE7B-94F49BF610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5F073AC-2AD8-43E7-9FDF-4B7A129EE0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1253264732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2026-07-11T05:12:59.4800000Z</dcterms:created>
  <dcterms:modified xsi:type="dcterms:W3CDTF">2026-07-11T05:12:59.4800000Z</dcterms:modified>
</coreProperties>
</file>