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86bd0ce230243d3" /><Relationship Type="http://schemas.openxmlformats.org/officeDocument/2006/relationships/extended-properties" Target="/docProps/app.xml" Id="R07543b01a8da4f77" /><Relationship Type="http://schemas.openxmlformats.org/officeDocument/2006/relationships/officeDocument" Target="/ppt/presentation.xml" Id="Rdc8b7c8037db448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8fbf5f21a22408a"/>
  </p:sldMasterIdLst>
  <p:notesMasterIdLst>
    <p:notesMasterId xmlns:r="http://schemas.openxmlformats.org/officeDocument/2006/relationships" r:id="R13fdf8a314ef4581"/>
  </p:notesMasterIdLst>
  <p:sldIdLst>
    <p:sldId xmlns:r="http://schemas.openxmlformats.org/officeDocument/2006/relationships" id="256" r:id="R5d88aad5a0514c7d"/>
    <p:sldId xmlns:r="http://schemas.openxmlformats.org/officeDocument/2006/relationships" id="257" r:id="Rcc439caf71e6481a"/>
    <p:sldId xmlns:r="http://schemas.openxmlformats.org/officeDocument/2006/relationships" id="258" r:id="R5d837f463e4648ff"/>
    <p:sldId xmlns:r="http://schemas.openxmlformats.org/officeDocument/2006/relationships" id="259" r:id="R1514149f06f74a9a"/>
    <p:sldId xmlns:r="http://schemas.openxmlformats.org/officeDocument/2006/relationships" id="260" r:id="Rc1ffc5d12531491a"/>
    <p:sldId xmlns:r="http://schemas.openxmlformats.org/officeDocument/2006/relationships" id="261" r:id="R22847350cc6243f5"/>
    <p:sldId xmlns:r="http://schemas.openxmlformats.org/officeDocument/2006/relationships" id="262" r:id="Rcec91e77bf9b4fce"/>
    <p:sldId xmlns:r="http://schemas.openxmlformats.org/officeDocument/2006/relationships" id="263" r:id="R41f83fe19c6940c7"/>
    <p:sldId xmlns:r="http://schemas.openxmlformats.org/officeDocument/2006/relationships" id="264" r:id="Raf4307b669c34b6b"/>
    <p:sldId xmlns:r="http://schemas.openxmlformats.org/officeDocument/2006/relationships" id="265" r:id="Rc79c4d5453b34630"/>
    <p:sldId xmlns:r="http://schemas.openxmlformats.org/officeDocument/2006/relationships" id="266" r:id="Rc8eb680c18ca43cb"/>
    <p:sldId xmlns:r="http://schemas.openxmlformats.org/officeDocument/2006/relationships" id="267" r:id="R9832a4f0dc5c4ea9"/>
    <p:sldId xmlns:r="http://schemas.openxmlformats.org/officeDocument/2006/relationships" id="268" r:id="Rdc91d17799e44366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3804f4c47f84bad" /><Relationship Type="http://schemas.openxmlformats.org/officeDocument/2006/relationships/slideMaster" Target="/ppt/slideMasters/slideMaster1.xml" Id="Ra8fbf5f21a22408a" /><Relationship Type="http://schemas.openxmlformats.org/officeDocument/2006/relationships/notesMaster" Target="/ppt/notesMasters/notesMaster1.xml" Id="R13fdf8a314ef4581" /><Relationship Type="http://schemas.openxmlformats.org/officeDocument/2006/relationships/presProps" Target="/ppt/presProps.xml" Id="Rb78e75f10dc5468b" /><Relationship Type="http://schemas.openxmlformats.org/officeDocument/2006/relationships/tableStyles" Target="/ppt/tableStyles.xml" Id="R356cf374c6524f6c" /><Relationship Type="http://schemas.openxmlformats.org/officeDocument/2006/relationships/slide" Target="/ppt/slides/slide1.xml" Id="R5d88aad5a0514c7d" /><Relationship Type="http://schemas.openxmlformats.org/officeDocument/2006/relationships/slide" Target="/ppt/slides/slide2.xml" Id="Rcc439caf71e6481a" /><Relationship Type="http://schemas.openxmlformats.org/officeDocument/2006/relationships/slide" Target="/ppt/slides/slide3.xml" Id="R5d837f463e4648ff" /><Relationship Type="http://schemas.openxmlformats.org/officeDocument/2006/relationships/slide" Target="/ppt/slides/slide4.xml" Id="R1514149f06f74a9a" /><Relationship Type="http://schemas.openxmlformats.org/officeDocument/2006/relationships/slide" Target="/ppt/slides/slide5.xml" Id="Rc1ffc5d12531491a" /><Relationship Type="http://schemas.openxmlformats.org/officeDocument/2006/relationships/slide" Target="/ppt/slides/slide6.xml" Id="R22847350cc6243f5" /><Relationship Type="http://schemas.openxmlformats.org/officeDocument/2006/relationships/slide" Target="/ppt/slides/slide7.xml" Id="Rcec91e77bf9b4fce" /><Relationship Type="http://schemas.openxmlformats.org/officeDocument/2006/relationships/slide" Target="/ppt/slides/slide8.xml" Id="R41f83fe19c6940c7" /><Relationship Type="http://schemas.openxmlformats.org/officeDocument/2006/relationships/slide" Target="/ppt/slides/slide9.xml" Id="Raf4307b669c34b6b" /><Relationship Type="http://schemas.openxmlformats.org/officeDocument/2006/relationships/slide" Target="/ppt/slides/slide10.xml" Id="Rc79c4d5453b34630" /><Relationship Type="http://schemas.openxmlformats.org/officeDocument/2006/relationships/slide" Target="/ppt/slides/slide11.xml" Id="Rc8eb680c18ca43cb" /><Relationship Type="http://schemas.openxmlformats.org/officeDocument/2006/relationships/slide" Target="/ppt/slides/slide12.xml" Id="R9832a4f0dc5c4ea9" /><Relationship Type="http://schemas.openxmlformats.org/officeDocument/2006/relationships/slide" Target="/ppt/slides/slide13.xml" Id="Rdc91d17799e4436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2e3f86d034e483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d9ae32b70d34dc9" /><Relationship Type="http://schemas.openxmlformats.org/officeDocument/2006/relationships/notesMaster" Target="/ppt/notesMasters/notesMaster1.xml" Id="R99bdf49d12b243c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c6678dc2f8a41f6" /><Relationship Type="http://schemas.openxmlformats.org/officeDocument/2006/relationships/notesMaster" Target="/ppt/notesMasters/notesMaster1.xml" Id="R5940d750331647e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848e3eefd224e3b" /><Relationship Type="http://schemas.openxmlformats.org/officeDocument/2006/relationships/notesMaster" Target="/ppt/notesMasters/notesMaster1.xml" Id="R3e581629289748e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900775d24994564" /><Relationship Type="http://schemas.openxmlformats.org/officeDocument/2006/relationships/notesMaster" Target="/ppt/notesMasters/notesMaster1.xml" Id="Reb4eb62feb8647b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61c6e9143984902" /><Relationship Type="http://schemas.openxmlformats.org/officeDocument/2006/relationships/notesMaster" Target="/ppt/notesMasters/notesMaster1.xml" Id="Rf54839482e9543a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8c6e017b39c403a" /><Relationship Type="http://schemas.openxmlformats.org/officeDocument/2006/relationships/notesMaster" Target="/ppt/notesMasters/notesMaster1.xml" Id="R7748ccf96bd041b0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6604ab3c3a04616" /><Relationship Type="http://schemas.openxmlformats.org/officeDocument/2006/relationships/notesMaster" Target="/ppt/notesMasters/notesMaster1.xml" Id="R8ecea67af5c24f8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93ae4d1c68c48ff" /><Relationship Type="http://schemas.openxmlformats.org/officeDocument/2006/relationships/notesMaster" Target="/ppt/notesMasters/notesMaster1.xml" Id="R73484d0cf53e45f6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ba7d87953e148ce" /><Relationship Type="http://schemas.openxmlformats.org/officeDocument/2006/relationships/notesMaster" Target="/ppt/notesMasters/notesMaster1.xml" Id="R61fcad9f404d4b6d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bb54a5e1a7a4eb2" /><Relationship Type="http://schemas.openxmlformats.org/officeDocument/2006/relationships/notesMaster" Target="/ppt/notesMasters/notesMaster1.xml" Id="R64e0d36018dc460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b603f2f47c14d88" /><Relationship Type="http://schemas.openxmlformats.org/officeDocument/2006/relationships/notesMaster" Target="/ppt/notesMasters/notesMaster1.xml" Id="R7ec7699ef657499b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c8e7066daf04f56" /><Relationship Type="http://schemas.openxmlformats.org/officeDocument/2006/relationships/notesMaster" Target="/ppt/notesMasters/notesMaster1.xml" Id="Red3190424d344097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737ed847dcb4958" /><Relationship Type="http://schemas.openxmlformats.org/officeDocument/2006/relationships/notesMaster" Target="/ppt/notesMasters/notesMaster1.xml" Id="R562bf58a506c44a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9939bb09dfe49a8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6a03bd7c18234526" /><Relationship Type="http://schemas.openxmlformats.org/officeDocument/2006/relationships/slideLayout" Target="/ppt/slideLayouts/slideLayout1.xml" Id="Rea06a3c763314a86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a06a3c763314a86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d8ee4f58c214047" /><Relationship Type="http://schemas.openxmlformats.org/officeDocument/2006/relationships/image" Target="/ppt/media/image.bin" Id="R3355e4c6c27d49cc" /><Relationship Type="http://schemas.openxmlformats.org/officeDocument/2006/relationships/notesSlide" Target="/ppt/notesSlides/notesSlide1.xml" Id="R59ad497adb4f4b9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e86698acb054c15" /><Relationship Type="http://schemas.openxmlformats.org/officeDocument/2006/relationships/notesSlide" Target="/ppt/notesSlides/notesSlide2.xml" Id="R2a7c72e9a16b491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e2af3f184a947cf" /><Relationship Type="http://schemas.openxmlformats.org/officeDocument/2006/relationships/notesSlide" Target="/ppt/notesSlides/notesSlide3.xml" Id="Rda1c78bb83344a4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eaab40f586f42bf" /><Relationship Type="http://schemas.openxmlformats.org/officeDocument/2006/relationships/notesSlide" Target="/ppt/notesSlides/notesSlide4.xml" Id="R8a52e4cdc192457d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82fc03201534677" /><Relationship Type="http://schemas.openxmlformats.org/officeDocument/2006/relationships/image" Target="/ppt/media/image2.bin" Id="R0039331c3bd6486f" /><Relationship Type="http://schemas.openxmlformats.org/officeDocument/2006/relationships/notesSlide" Target="/ppt/notesSlides/notesSlide5.xml" Id="R07510590b82c48a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238dced44294b71" /><Relationship Type="http://schemas.openxmlformats.org/officeDocument/2006/relationships/image" Target="/ppt/media/image3.bin" Id="R63d5c9c5bf084fce" /><Relationship Type="http://schemas.openxmlformats.org/officeDocument/2006/relationships/notesSlide" Target="/ppt/notesSlides/notesSlide6.xml" Id="Rf4b9f57fd57740e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af9bca7ba1548ec" /><Relationship Type="http://schemas.openxmlformats.org/officeDocument/2006/relationships/notesSlide" Target="/ppt/notesSlides/notesSlide7.xml" Id="R44b5089355b94b5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8a384a54126471a" /><Relationship Type="http://schemas.openxmlformats.org/officeDocument/2006/relationships/image" Target="/ppt/media/image4.bin" Id="Rb4ebaa9012b3407b" /><Relationship Type="http://schemas.openxmlformats.org/officeDocument/2006/relationships/notesSlide" Target="/ppt/notesSlides/notesSlide8.xml" Id="Rce4202294d83413c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a57c5b9eebd47dd" /><Relationship Type="http://schemas.openxmlformats.org/officeDocument/2006/relationships/notesSlide" Target="/ppt/notesSlides/notesSlide9.xml" Id="R0a2c50b54b0745c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3a2774b407140e6" /><Relationship Type="http://schemas.openxmlformats.org/officeDocument/2006/relationships/notesSlide" Target="/ppt/notesSlides/notesSlide10.xml" Id="R55a79fad2ffd407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f66bcdc0b454437" /><Relationship Type="http://schemas.openxmlformats.org/officeDocument/2006/relationships/notesSlide" Target="/ppt/notesSlides/notesSlide11.xml" Id="R27d5db1189dd4cc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191306e3aa24edc" /><Relationship Type="http://schemas.openxmlformats.org/officeDocument/2006/relationships/notesSlide" Target="/ppt/notesSlides/notesSlide12.xml" Id="R6d166f787bc1404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8816c31daea4e67" /><Relationship Type="http://schemas.openxmlformats.org/officeDocument/2006/relationships/notesSlide" Target="/ppt/notesSlides/notesSlide13.xml" Id="R243714a59846413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20AECD8-F802-4040-B42B-B9E1D0015A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B38D7BA-16DC-4349-B8A0-66BA55B578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A339623-9BCD-4784-A00C-82256D174B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08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06A7E8B-708A-44A9-A4E3-07378DE579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300ADAA-1207-42A1-AE0F-6C3E44DBDA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Gene Studies Use Such Tiny P-Values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71E41CC-2CFA-4C86-8DCF-EBD0D8CCF6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Why do gene studies demand a far tinier p-value than 0.05?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D1AA3B8-B441-4CA4-8A6A-2292E867E5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Many tests inflate false positives, so thresholds and independent replication must be planned before results are seen.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355e4c6c27d49cc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790141761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D4994B0-F194-4D96-8A75-9714F648AC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BE72951-4E30-4400-8390-D168B0F092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E13DDC2-CB7B-4442-8DB2-45C743ADBC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08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C737ABE-C646-4162-85A8-CEA43461E4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89396E1-16D1-4D42-A902-5493AE262B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2EFEC40-0AA8-4C35-AF18-981206D1EF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782958F-7F3F-491E-AA62-00DE4BBCFD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2962891-C59E-460D-BCD9-DF36D2A40A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Effect size and confidence interval show magnitude and precision; a p-value measures model compatibility, not truth.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AB44BDB-8F19-4E4C-AD87-30702717A8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119146922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2B0FCEC-6375-4652-9459-D7BE28957B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82D7FFD-DB85-4C9D-8930-F72B1881BF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C8DDBC1-7CF4-40AC-BDF8-F0943ED9DD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08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C2AA368-8D36-406E-B4DA-4A58420F12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FD2CDA9-996F-461F-86F1-5F74DFF9F9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E698B8D-9166-4DD9-8CA1-1ABF7B2D74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73C2C6D-8072-4B5D-AC7D-E59E88B2ED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6378ACB-7673-48E9-8A50-58EDCD61F3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AE0A22E-BFD9-4441-977D-CA9F5A399B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85B7748-21AF-43C7-9665-552B82F865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40365AF-19D3-40FB-A4F4-143A8DD658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2132E4B-CE01-4188-806C-6CFCB7631F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5CAB308-6D02-4E5F-BC47-9AB81AE938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5F202DE-D8D8-4779-B80F-4FD674E68D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52E6BE8-2F3C-43E2-92BC-1F6F588F92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817709241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2F37B2A-500E-479D-AA8C-51EDF291C6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5716059-F06B-4950-A7DF-733063DBFD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242FDFE-859C-4AF0-986D-4E4B9BA0E8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08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D5F8027-171F-4F28-8F3C-6799A50F7D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1FDD0E8-5205-4AFB-AC8C-6A36121E3C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ADE75C1-CFEA-41D7-A207-1B170E7FD1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Many tests inflate false positives, so thresholds and independent replication must be planned before results are seen.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9BC1E62-8C53-4B0C-8ACE-F185C8EFDB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FF9BFDB-C8FA-4B40-9C0F-F9C018F1C3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8FA630A-F35A-4A05-99EE-C195227BAF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DDE170E-92E1-4086-A168-CED4BDB3AC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2D2BAA9-EE40-4E9F-908B-AFA530EC0F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2DE994F-EEDD-4252-962A-C10DCA9A26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11D9FA0-F883-42E6-92A9-1289E68635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0DBF289-2504-4CC4-B83B-381D52EB5F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1B02B36-DBBA-41D5-A4F7-E04A1D4FEA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453883208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CFD1D06-4985-4A61-8B22-8C5ECD3AC6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D984D68-0728-44E9-8AF9-3A60DAEF75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EA74168-7EE3-4AB0-80D2-A7861A448E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08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F2F7A20-91D2-4D8E-8F15-E3CDE5A317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1E9AA5F-1EEB-4D4A-961A-10E8770A4D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F1D0D71-1287-4EE8-AA85-AC7362CEF1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039331c3bd6486f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260748243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9ADAC5C-5185-42BB-8B75-2E68B03A49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4D7D7E2-5D01-460E-9003-F0A3B9E338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80FAF01-4221-4FFC-83BA-4B67D2DAA5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08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4FA722E-7243-4684-AE47-46BA6A4B17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C57F782-1881-4AB0-87FF-1B3B9F97E2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231ADD0-F773-4AA9-B406-BEF728F1DE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Thousands of airport alarms require a stricter screen and a second check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3d5c9c5bf084fce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7E6C3DB-569E-40B8-B2C0-0ABAD8263E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D7F10B7-40C3-4C67-9CAC-D4AB635C06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F7A40EB-7148-4AD5-B170-CC88993D60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happens when thousands of sensors each can false-alarm?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4547D5D-4723-4C74-AC5B-5BB77F3CAD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0BE89A5-1C46-4F58-A318-6C81B6F3F5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574EF55-9966-40A7-B3F9-9F318A94B0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set the alert rule before scanning?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06751A5-758B-46D1-AF2B-BFD29065E9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D305FC2-7064-4230-97BF-C26E2C443A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D9D12F3-E2CF-407C-8B62-8BF1B257FF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second scanner add?</a:t>
            </a:r>
          </a:p>
        </p:txBody>
      </p:sp>
    </p:spTree>
    <p:extLst>
      <p:ext uri="{BB962C8B-B14F-4D97-AF65-F5344CB8AC3E}">
        <p14:creationId xmlns:p14="http://schemas.microsoft.com/office/powerpoint/2010/main" val="1251335718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E28C73A-BE0D-4D54-A25F-DFB9130DCC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C2140D9-8882-49EE-85E9-85E8DA61B9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C7F3024-8C34-42A8-82AE-C79AE20349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08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FF3D0C0-DF6E-4858-8CDB-32F2A6966E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4DB058F-D4ED-4F32-86B1-A03FEF9272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17FF71F-19F5-499C-8F43-F7FDEE9122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B378A53-5F52-48FD-B6A5-FD4A87C0AB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3DD9AF2-EA90-4EA4-A271-D744906A7F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7032FD4-8CF3-465F-8697-D3A9A1BACC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Count how many tests are being run.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358B222-E472-459C-B1D5-A6669397DE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BD273D9-97F3-46CA-94FC-63244C2CB7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26AF46C-E624-4F1F-8E00-E904F30A3A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Predefine a correction or threshold suited to the analysis.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236B222-362A-41EE-839E-266DA91262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C41ECEA-2867-4DA0-8309-804A4C126D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A93BEE1-1327-4471-A996-E87E0541AF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Replicate the signal in independent data.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0E3B43E-62FA-4D63-9BEB-E2783EE38C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Genome signals are not threats, and statistical correction does not determine biological importance.</a:t>
            </a:r>
          </a:p>
        </p:txBody>
      </p:sp>
    </p:spTree>
    <p:extLst>
      <p:ext uri="{BB962C8B-B14F-4D97-AF65-F5344CB8AC3E}">
        <p14:creationId xmlns:p14="http://schemas.microsoft.com/office/powerpoint/2010/main" val="834736105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7BBF6C8-937E-448F-99D8-296BEA8F37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5C47D95-C458-4796-ABF3-D8CDD72702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26A31C4-2107-444F-AA88-0C1BA4CB4A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08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7207A57-4120-4C37-9656-6918300A8F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11E1BF3-6FE9-4287-BC53-38A4ED6778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Control false positives in a common-variant GWAS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4FE1890-FA92-4EAD-8163-0CFF385372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4ebaa9012b3407b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115524D-8E2F-4B26-9D57-1EB4581D5D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2D99B66-1846-446D-86E1-8780191576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EXP08-E1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EBEAA1D-0B17-4ADE-8EB4-03045F1A7E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Testing one million variants at p below 0.05 would produce many chance hits under the null.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3098D9B-F50E-4E78-B97C-224A84DAE8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52337BB-A088-4176-930E-85AB0FCE66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EXP08-E2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8B8655D-E3D2-4FC3-9F3B-5937BDD8A9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For many common-variant GWAS analyses, p below 5 x 10^-8 is a conventional threshold.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DC674D2-C107-4706-9A30-A8735B0453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9E6FB2F-557B-44C3-B184-3E2BBFB274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EXP08-E3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AC8CA92-6A43-41B1-A553-EDA851150C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candidate peak repeats in an independent cohort with the same direction of effect.</a:t>
            </a:r>
          </a:p>
        </p:txBody>
      </p:sp>
    </p:spTree>
    <p:extLst>
      <p:ext uri="{BB962C8B-B14F-4D97-AF65-F5344CB8AC3E}">
        <p14:creationId xmlns:p14="http://schemas.microsoft.com/office/powerpoint/2010/main" val="2088995086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F3D39CE-AFBE-47C8-900A-802F01835B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505AA99-6D77-4BD1-B09A-E78ACE634C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71C64A1-C36E-49BD-ABEB-0E50D9B859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08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7CFBEBF-A616-4F6C-88BC-7BEE38B493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3A6AB06-C149-4FF5-BCE4-6251875A8F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306228D-5352-4335-920E-A5E0065C39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4D14BE0-E2FA-4CA8-A23A-B54AA02358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D178CB8-1A2E-4A7E-B1FF-FC71EC9632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Many sensors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D8CEF50-3759-4507-9558-7ED98E31CA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D64CEA0-15B0-4DE1-AE7D-874431593F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E85EFDB-7470-45E1-8316-F52F2F49FC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Millions of variant tests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0E7DD26-20F9-4CA5-B86F-6C958879A8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F822E8C-6D11-40C6-883B-3CF85D6608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Strict alert rule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6F5475D-F384-4480-8EAF-2A11BFDF6E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5B12487-E0F2-4909-A064-044A749832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9AE20F4-C7CC-49E8-A288-65D91AD990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Multiple-testing threshold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39750D6-CBD8-44A2-B589-9AA44914CE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B19D106-062E-4E40-BAD4-2A57554FDC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Second scanner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30FA9FF-D673-436B-88B2-E90DFB87E1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2C9557E-2A69-4DE6-8EBA-DE4A7E39EE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66192A4-2D1C-44DF-93F2-F860DA751A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Independent replication</a:t>
            </a:r>
          </a:p>
        </p:txBody>
      </p:sp>
    </p:spTree>
    <p:extLst>
      <p:ext uri="{BB962C8B-B14F-4D97-AF65-F5344CB8AC3E}">
        <p14:creationId xmlns:p14="http://schemas.microsoft.com/office/powerpoint/2010/main" val="236135046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A632F54-42E5-46D7-BF5F-9B6A45DB2F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8E2D74A-27E4-4185-9050-FFC0EB154F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915B913-05E6-4A69-BC70-136EAE4253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08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91BA359-2422-4883-849F-6CEBD83C0B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4C1577E-0B6B-49E7-BD71-0555C166C6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727AE26-BFEE-49EE-A330-523A17103F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GWAS quality-control lead.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D736CA3-BFB6-4819-958F-B4ACDFAD57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6C324DB-EC83-428E-901C-BA98D2BB75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peak has p equal to 2 x 10^-6 in…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F1E3126-2C2B-40B0-869A-077D015A2F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58F297C-A50B-4E0A-B08F-BD0F28AB28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FED7756-FB6E-4662-AE24-25319F3360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Label it suggestive and require the planned…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EE6861E-9FA9-4742-8AB7-3B255A393E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E995FC1-6505-4AEF-B2C6-C128489052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EBDC8A7-095D-42CA-B3D3-97FC1A85BF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Declare it significant because it is below…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0435311-E121-4076-885A-8C887E3828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F267503-3AF8-456B-A934-19C61FEF65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ACF5EC8-44CD-4F51-9526-D197D18F83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5 x 10^-8 as a magic…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D5A1EAA-DACB-4E21-85B4-E9CD199BB0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report language and explain how multiplicity…</a:t>
            </a:r>
          </a:p>
        </p:txBody>
      </p:sp>
    </p:spTree>
    <p:extLst>
      <p:ext uri="{BB962C8B-B14F-4D97-AF65-F5344CB8AC3E}">
        <p14:creationId xmlns:p14="http://schemas.microsoft.com/office/powerpoint/2010/main" val="1061921179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D59280C-8812-4AE8-9881-ED9075CDC5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E9BA9C1-B0A5-4175-BFC0-5971BE683B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12AAF37-520B-4D75-BE40-749D59EF36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08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B940C04-234A-47F8-882A-3EDC71FCC0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D84F919-16C6-4547-A35F-164B01ECCF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B505D3C-51F8-4A1C-8292-4CEF42B0DA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4D68F78-F48A-408E-A0D8-C6DF766C47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CCD43C9-E251-405E-9B51-21E976182B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Label it suggestive and require the planned threshold, quality checks, and replication.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0D5C3E1-42D9-4A34-90A5-C6698B3DCD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94802F0-49E4-4D0A-9A15-D3479E714A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FFB448A-57E2-4EBE-9DB2-38F7923716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EXP08-E1 + EXP08-E2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3C0D23D-F376-4A34-9CC0-B0F6CC1814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6C3C3B4-C369-4942-9CA3-F272F1EC7D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0820A50-DBBC-464F-9E6D-BE59C84FC0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apply the supplied common-variant GWAS convention. You may not treat that number as universal or proof of mechanism.</a:t>
            </a:r>
          </a:p>
        </p:txBody>
      </p:sp>
    </p:spTree>
    <p:extLst>
      <p:ext uri="{BB962C8B-B14F-4D97-AF65-F5344CB8AC3E}">
        <p14:creationId xmlns:p14="http://schemas.microsoft.com/office/powerpoint/2010/main" val="1698140584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41FB1E4-E503-4263-996A-467FF1B5B2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8DFDFC4-8237-4F20-BA20-C0E80A2351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6B8EADA-8C63-486B-A539-47AC867760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08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164327D-DF21-4762-9F64-CE5089D1BE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FE01C7D-1E89-4314-B398-507524E084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2AC5693-9F37-4334-9493-4DC037DA04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2CC4B65-39A0-4EB2-BB94-309EC687AE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C8550FE-2733-499B-9A94-BF69BA531A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Many tests inflate false positives, so thresholds and independent replication must be planned before results are seen.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255207A-C36F-44FB-A4D0-E2A4D699A8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DD2AC49-8380-416A-8F9C-2436E71953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801A1F1-8E6E-4620-8C79-0BC107B40D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Gene studies use a tiny p-value because a million tests breed a million chances to be fooled, and…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4D58099-61A8-46C2-A9F4-C45EABF88B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746326372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B5E74B7-FB18-4D45-B531-AC7E159480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3DCDD96-EA0C-4447-AE8C-55E9B224FB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6AD6C12-D635-47D1-8395-C10229482A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08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0E900DE-0F28-4B20-B3D3-409566E4D8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2AB5E0B-015C-4D60-A97A-9FCB8DAAA1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7BCF082-5FCA-46B7-A66E-A805B5FD34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FDE13FB-269F-4ABD-9157-11CFA311A7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Fadista et al. The genome-wide significance threshold, 2016.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Sun B, et al. 2023. Ezh2-dependent methylation in oral epithelia promotes secondary palatogenesis. Birth Defects Res. [PMID:37435868]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van Rooij IALM, et al. 2019. Nonsyndromic cleft lip/palate: GWAS in Europeans identifies risk loci. Genes. [PMID:31817908]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Park JW, et al. 2007. Association between IRF6 and nonsyndromic cleft lip/palate in four populations. Genet Med. [PMID:17438386]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7ED9BBC-4F51-4EE0-9E15-EA959BB9F6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67F9D59-620E-4CC1-8317-65957C7984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1ADCCB5-632B-42D3-969F-5219A86A1E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Statistics for research, multiple testing and correction • Unit 2 How to Screen Your Genes, trusting genetic-test results (MI overlap)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71BC316-EC5C-4099-B85A-FE34043F14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EA10178-D231-4CE8-BAE0-16A8799AF3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F2CF0EB-D396-4B00-800A-BD77F5056E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2129431526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2026-07-11T05:12:58.5520000Z</dcterms:created>
  <dcterms:modified xsi:type="dcterms:W3CDTF">2026-07-11T05:12:58.5520000Z</dcterms:modified>
</coreProperties>
</file>