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c21e67d2d3948f0" /><Relationship Type="http://schemas.openxmlformats.org/officeDocument/2006/relationships/extended-properties" Target="/docProps/app.xml" Id="R58c59167b034493b" /><Relationship Type="http://schemas.openxmlformats.org/officeDocument/2006/relationships/officeDocument" Target="/ppt/presentation.xml" Id="Rdeaca936d43c426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0caadb67f844e71"/>
  </p:sldMasterIdLst>
  <p:notesMasterIdLst>
    <p:notesMasterId xmlns:r="http://schemas.openxmlformats.org/officeDocument/2006/relationships" r:id="Re25c03fb83464d8e"/>
  </p:notesMasterIdLst>
  <p:sldIdLst>
    <p:sldId xmlns:r="http://schemas.openxmlformats.org/officeDocument/2006/relationships" id="256" r:id="Re54677f0fc364c1e"/>
    <p:sldId xmlns:r="http://schemas.openxmlformats.org/officeDocument/2006/relationships" id="257" r:id="R57a7c347c17c4380"/>
    <p:sldId xmlns:r="http://schemas.openxmlformats.org/officeDocument/2006/relationships" id="258" r:id="R48db38808c44499d"/>
    <p:sldId xmlns:r="http://schemas.openxmlformats.org/officeDocument/2006/relationships" id="259" r:id="R92f7a3b05f794ef0"/>
    <p:sldId xmlns:r="http://schemas.openxmlformats.org/officeDocument/2006/relationships" id="260" r:id="R3b47f683774c4298"/>
    <p:sldId xmlns:r="http://schemas.openxmlformats.org/officeDocument/2006/relationships" id="261" r:id="Re502fcc736284777"/>
    <p:sldId xmlns:r="http://schemas.openxmlformats.org/officeDocument/2006/relationships" id="262" r:id="Re4270c9f54a04848"/>
    <p:sldId xmlns:r="http://schemas.openxmlformats.org/officeDocument/2006/relationships" id="263" r:id="R99574f232da84836"/>
    <p:sldId xmlns:r="http://schemas.openxmlformats.org/officeDocument/2006/relationships" id="264" r:id="R673764e840a74ceb"/>
    <p:sldId xmlns:r="http://schemas.openxmlformats.org/officeDocument/2006/relationships" id="265" r:id="Reb3fde6b8f5f491c"/>
    <p:sldId xmlns:r="http://schemas.openxmlformats.org/officeDocument/2006/relationships" id="266" r:id="R60c0655518d84b64"/>
    <p:sldId xmlns:r="http://schemas.openxmlformats.org/officeDocument/2006/relationships" id="267" r:id="R6aca2dfb2ff747a2"/>
    <p:sldId xmlns:r="http://schemas.openxmlformats.org/officeDocument/2006/relationships" id="268" r:id="R6bea02d02be94603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4db652b823a411f" /><Relationship Type="http://schemas.openxmlformats.org/officeDocument/2006/relationships/slideMaster" Target="/ppt/slideMasters/slideMaster1.xml" Id="R30caadb67f844e71" /><Relationship Type="http://schemas.openxmlformats.org/officeDocument/2006/relationships/notesMaster" Target="/ppt/notesMasters/notesMaster1.xml" Id="Re25c03fb83464d8e" /><Relationship Type="http://schemas.openxmlformats.org/officeDocument/2006/relationships/presProps" Target="/ppt/presProps.xml" Id="Rc16afce07b154386" /><Relationship Type="http://schemas.openxmlformats.org/officeDocument/2006/relationships/tableStyles" Target="/ppt/tableStyles.xml" Id="R6d7d4be0ffc34432" /><Relationship Type="http://schemas.openxmlformats.org/officeDocument/2006/relationships/slide" Target="/ppt/slides/slide1.xml" Id="Re54677f0fc364c1e" /><Relationship Type="http://schemas.openxmlformats.org/officeDocument/2006/relationships/slide" Target="/ppt/slides/slide2.xml" Id="R57a7c347c17c4380" /><Relationship Type="http://schemas.openxmlformats.org/officeDocument/2006/relationships/slide" Target="/ppt/slides/slide3.xml" Id="R48db38808c44499d" /><Relationship Type="http://schemas.openxmlformats.org/officeDocument/2006/relationships/slide" Target="/ppt/slides/slide4.xml" Id="R92f7a3b05f794ef0" /><Relationship Type="http://schemas.openxmlformats.org/officeDocument/2006/relationships/slide" Target="/ppt/slides/slide5.xml" Id="R3b47f683774c4298" /><Relationship Type="http://schemas.openxmlformats.org/officeDocument/2006/relationships/slide" Target="/ppt/slides/slide6.xml" Id="Re502fcc736284777" /><Relationship Type="http://schemas.openxmlformats.org/officeDocument/2006/relationships/slide" Target="/ppt/slides/slide7.xml" Id="Re4270c9f54a04848" /><Relationship Type="http://schemas.openxmlformats.org/officeDocument/2006/relationships/slide" Target="/ppt/slides/slide8.xml" Id="R99574f232da84836" /><Relationship Type="http://schemas.openxmlformats.org/officeDocument/2006/relationships/slide" Target="/ppt/slides/slide9.xml" Id="R673764e840a74ceb" /><Relationship Type="http://schemas.openxmlformats.org/officeDocument/2006/relationships/slide" Target="/ppt/slides/slide10.xml" Id="Reb3fde6b8f5f491c" /><Relationship Type="http://schemas.openxmlformats.org/officeDocument/2006/relationships/slide" Target="/ppt/slides/slide11.xml" Id="R60c0655518d84b64" /><Relationship Type="http://schemas.openxmlformats.org/officeDocument/2006/relationships/slide" Target="/ppt/slides/slide12.xml" Id="R6aca2dfb2ff747a2" /><Relationship Type="http://schemas.openxmlformats.org/officeDocument/2006/relationships/slide" Target="/ppt/slides/slide13.xml" Id="R6bea02d02be9460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f7a2cb9d0304d2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bcd14ff3d904508" /><Relationship Type="http://schemas.openxmlformats.org/officeDocument/2006/relationships/notesMaster" Target="/ppt/notesMasters/notesMaster1.xml" Id="Rea1f48376eea495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5772162ec294153" /><Relationship Type="http://schemas.openxmlformats.org/officeDocument/2006/relationships/notesMaster" Target="/ppt/notesMasters/notesMaster1.xml" Id="R9555542bb4434af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a3a661256dd41a4" /><Relationship Type="http://schemas.openxmlformats.org/officeDocument/2006/relationships/notesMaster" Target="/ppt/notesMasters/notesMaster1.xml" Id="R1769bf0fd5f1497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e1707d2f43f4139" /><Relationship Type="http://schemas.openxmlformats.org/officeDocument/2006/relationships/notesMaster" Target="/ppt/notesMasters/notesMaster1.xml" Id="R5ac9c32914f040b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6d596c61710434e" /><Relationship Type="http://schemas.openxmlformats.org/officeDocument/2006/relationships/notesMaster" Target="/ppt/notesMasters/notesMaster1.xml" Id="R31879082e1a2495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6dff5f106e34c9b" /><Relationship Type="http://schemas.openxmlformats.org/officeDocument/2006/relationships/notesMaster" Target="/ppt/notesMasters/notesMaster1.xml" Id="R9922af256015496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94287add21e4634" /><Relationship Type="http://schemas.openxmlformats.org/officeDocument/2006/relationships/notesMaster" Target="/ppt/notesMasters/notesMaster1.xml" Id="Rda174c4758854f5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dc17e444c1c4f6c" /><Relationship Type="http://schemas.openxmlformats.org/officeDocument/2006/relationships/notesMaster" Target="/ppt/notesMasters/notesMaster1.xml" Id="R76529bf6b76f4ea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a9a92d1e6744bd5" /><Relationship Type="http://schemas.openxmlformats.org/officeDocument/2006/relationships/notesMaster" Target="/ppt/notesMasters/notesMaster1.xml" Id="Re85368ff05b5428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73e423bb3a24940" /><Relationship Type="http://schemas.openxmlformats.org/officeDocument/2006/relationships/notesMaster" Target="/ppt/notesMasters/notesMaster1.xml" Id="R65eeb99eda82439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64bce51359a4191" /><Relationship Type="http://schemas.openxmlformats.org/officeDocument/2006/relationships/notesMaster" Target="/ppt/notesMasters/notesMaster1.xml" Id="R7d34ee22b98b49b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b7b209f606f43e2" /><Relationship Type="http://schemas.openxmlformats.org/officeDocument/2006/relationships/notesMaster" Target="/ppt/notesMasters/notesMaster1.xml" Id="Rf90bc5edb258482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7076f12d6ae48f6" /><Relationship Type="http://schemas.openxmlformats.org/officeDocument/2006/relationships/notesMaster" Target="/ppt/notesMasters/notesMaster1.xml" Id="Rd120e3902e5d4b5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5390646ca7d4580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1048759a34b45b6" /><Relationship Type="http://schemas.openxmlformats.org/officeDocument/2006/relationships/slideLayout" Target="/ppt/slideLayouts/slideLayout1.xml" Id="Rd29eb568e06e4c38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29eb568e06e4c38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96f26afa3a4ea7" /><Relationship Type="http://schemas.openxmlformats.org/officeDocument/2006/relationships/image" Target="/ppt/media/image.bin" Id="R0887b031ebe948bc" /><Relationship Type="http://schemas.openxmlformats.org/officeDocument/2006/relationships/notesSlide" Target="/ppt/notesSlides/notesSlide1.xml" Id="Rc7c0d000a2544cc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2f360f07d74730" /><Relationship Type="http://schemas.openxmlformats.org/officeDocument/2006/relationships/notesSlide" Target="/ppt/notesSlides/notesSlide2.xml" Id="R2d628f36a4eb437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e69accbb0c4244" /><Relationship Type="http://schemas.openxmlformats.org/officeDocument/2006/relationships/notesSlide" Target="/ppt/notesSlides/notesSlide3.xml" Id="R913d2822883244b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39097c375942d7" /><Relationship Type="http://schemas.openxmlformats.org/officeDocument/2006/relationships/notesSlide" Target="/ppt/notesSlides/notesSlide4.xml" Id="Rd74ab427ac404aa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48d61cbd454eb3" /><Relationship Type="http://schemas.openxmlformats.org/officeDocument/2006/relationships/image" Target="/ppt/media/image2.bin" Id="Rcbb45bd97b62416c" /><Relationship Type="http://schemas.openxmlformats.org/officeDocument/2006/relationships/notesSlide" Target="/ppt/notesSlides/notesSlide5.xml" Id="R12b2784c5dbb404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312e7a42654c4c" /><Relationship Type="http://schemas.openxmlformats.org/officeDocument/2006/relationships/image" Target="/ppt/media/image3.bin" Id="R82daa4c7ef764709" /><Relationship Type="http://schemas.openxmlformats.org/officeDocument/2006/relationships/notesSlide" Target="/ppt/notesSlides/notesSlide6.xml" Id="R7b8d00b342154e0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70af340ac14710" /><Relationship Type="http://schemas.openxmlformats.org/officeDocument/2006/relationships/notesSlide" Target="/ppt/notesSlides/notesSlide7.xml" Id="R03316d72d5ab4dd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2cb9ca2d864b59" /><Relationship Type="http://schemas.openxmlformats.org/officeDocument/2006/relationships/image" Target="/ppt/media/image4.bin" Id="Rd87e1e80315b4540" /><Relationship Type="http://schemas.openxmlformats.org/officeDocument/2006/relationships/notesSlide" Target="/ppt/notesSlides/notesSlide8.xml" Id="R230c6695e07140e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0a751b3fbf492b" /><Relationship Type="http://schemas.openxmlformats.org/officeDocument/2006/relationships/notesSlide" Target="/ppt/notesSlides/notesSlide9.xml" Id="Rdc7c426a8cb345b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f9eb50169d4457" /><Relationship Type="http://schemas.openxmlformats.org/officeDocument/2006/relationships/notesSlide" Target="/ppt/notesSlides/notesSlide10.xml" Id="Rb05f71c2972f460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73e1adc6f14a3c" /><Relationship Type="http://schemas.openxmlformats.org/officeDocument/2006/relationships/notesSlide" Target="/ppt/notesSlides/notesSlide11.xml" Id="Rcb8c984d5d294a7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5eaf0c32024a8c" /><Relationship Type="http://schemas.openxmlformats.org/officeDocument/2006/relationships/notesSlide" Target="/ppt/notesSlides/notesSlide12.xml" Id="Rbc7b4bde0ece4d1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5612946eff4cd3" /><Relationship Type="http://schemas.openxmlformats.org/officeDocument/2006/relationships/notesSlide" Target="/ppt/notesSlides/notesSlide13.xml" Id="Rc9b1d630c1db480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A4B06C3-F486-4D0A-8F4B-23F0FA541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527884-134B-4BEB-AD40-687B74388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B99C04-0FA4-47F7-9C24-334441703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FBAD95-95FF-44E8-A221-143E69BEC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BA537C-18C9-436A-9B40-8AAEF3603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Is the Association Real, or Just Chance?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3E2051-CEA9-4EAA-B3B4-3F25CA42E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we know an association is real and not just chance?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6C6B821-6CB2-424A-9780-B18C659B1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Effect size and confidence interval show magnitude and precision; a p-value measures model compatibility, not truth.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87b031ebe948b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72420201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2AB9B7A-7E62-41D0-A812-04D107B8D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EEBBB9-63D6-4E6E-9D1D-708FF4882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2EBAB7D-B4F8-4998-ABB2-250222CE4A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9C1EFB-A3CC-4265-8CD1-462CC0AE3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D52209-7C9F-48CF-88B0-B25D016F9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9D9F45-5256-480B-B64E-AB8BC0B02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BE6E03E-D2A6-42B1-98D0-D461DA185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5FE28E8-89BC-4187-953A-7A4F1EDB9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 discovery combines broad scans, family structure, quality control, and independent replication.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FA83D6F-F6CE-4E94-8116-2D8A53ACF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36052942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0324A31-09B2-4A79-9977-03E4213DB8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728B3DF-CC91-4B2E-AB14-50E4C03D6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A4A7AE-F44F-4DCC-AF3A-63151C64C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7CEC35-BAD4-4324-AC72-90D778AA2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299209-C94C-4635-B009-7DAA11430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9B10B27-C6E7-4851-9F9C-8E6DCE965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9F3E989-1D44-4216-8B1E-8651FCABAE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3AC06B1-31D9-498C-B71A-58D7CF46A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A765D82-98FC-4D89-B3DA-1DE339E53A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2617CA3-A39C-48E1-9580-C61824A2D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654F83E-9C2F-417B-93CB-FE1EB76A7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B886AAD-FDB5-4A47-8459-A330B74D4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EC9FDC7-3D67-476D-993C-E441C8B35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ACB2AAA-0582-42A3-B14B-DDAE85AAB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6292995-BD5B-40BD-BB66-0BCBA8DD3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27764493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04AD659-5639-4B57-83D1-DA771AA77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B115261-CDF9-4558-AAFD-E824F1F9E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93488E-8BE6-4A41-83FC-C150885BB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6FBA419-2F26-4388-8D21-08D59F64E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FD6F71-7815-40CC-8639-593C34DF78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46A96ED-4389-4D6C-9DFA-EE78E5ECC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Effect size and confidence interval show magnitude and precision; a p-value measures model compatibility, not truth.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5681012-CD31-44B7-B0AD-C358E8E66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EFE0A9B-7E70-4634-89CC-59E620375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1EB0D59-565F-48D1-B414-F24C09F382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95CB3C3-AECD-445E-A721-07AFDEEDE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0991E26-C407-4BF5-B808-7C197EEABA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4A4FACD-71BB-4959-A3B6-100D3B2E2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B68E465-0696-457B-8A3C-5180025BE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E4562D8-E132-4AA0-83CB-E06BEFF25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306143B-37AC-4111-93E6-4A62D3865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84439152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A3DC2DD-FA00-4135-9288-275A7365C9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64E099-A5F1-4B0F-AE68-F66F676C4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3606BF-2499-4A80-BE31-60E96C0879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5E6F2CD-2404-43B0-B26C-51DC03DA2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53E2E9-A58A-4F27-8431-6515D6F09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1B7F53-ED69-4474-923C-A43283DD9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bb45bd97b62416c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93378320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D53343A-B661-487B-8536-64FC06CB0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D7EC60-183F-470B-9668-8561F170A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CF7C69-E690-46E4-BE33-4E83E448E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A52D31-EC96-4415-814A-F309BFB49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1137C4-7961-495F-B27C-C17186E53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7933512-AB67-4402-91AF-A915B932A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forecast needs an estimate and range, not a yes-or-no stamp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daa4c7ef76470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1D6B8F2-20C2-496B-B80F-3505ACD12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272905-3D55-4D28-938C-43C720547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B7F2F38-6C4A-4942-9BAB-9D05149EC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mark gives the best estimate?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D2C2E1B-4460-4581-BFA8-F72FEDDF9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3950B42-B66B-4AF0-B362-916500DD0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CB3E0D5-7D11-4B6E-B5D1-53474828A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width of the band show?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F2B50B9-B4B6-48B5-A6DB-D46EA362D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087F133-1C64-4DA8-80B9-99BB76579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BB2E250-3ECB-4485-9C64-0F4BD6EEA6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can a tiny gauge reading not prove the forecast is true?</a:t>
            </a:r>
          </a:p>
        </p:txBody>
      </p:sp>
    </p:spTree>
    <p:extLst>
      <p:ext uri="{BB962C8B-B14F-4D97-AF65-F5344CB8AC3E}">
        <p14:creationId xmlns:p14="http://schemas.microsoft.com/office/powerpoint/2010/main" val="198242427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AF4458D-8FA2-4926-9C6E-301A5B246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23A1D9-BACE-4198-B241-6991C0889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38BB86-D1E1-4D9D-91C0-E50D84C6F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253E9F-63CD-49C7-87D4-22161B546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9AFB52-E6E6-4683-9DA5-5B670B281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1B4FCE-5072-4A74-B3B5-C4123EECA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0E89C10-6BF7-4AEC-91AD-AF07C4B27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571C22-10AE-4733-82C7-8769F80A5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4D037D9-1D68-4CE3-B8BF-808B2EA04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the effect size first.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FDC8FC0-75B4-461F-AE52-28AF1C34C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CA27B86-3C7E-400B-AD90-6C6D491BC8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BA7EFD2-D24C-42D3-BD03-9FCA9D67F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interval to judge precision and compatible values.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FECF386-389D-48C4-A016-1CE79E10D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5E0C273-76E4-4B10-88F2-7D39ADD02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6972462-4E66-4893-9949-B164E09AA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Interpret the p-value with design, bias, and prior evidence.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0ED28CD-0AFE-46AC-A185-A90F62F67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Statistical uncertainty is not weather uncertainty, and its meaning depends on model assumptions.</a:t>
            </a:r>
          </a:p>
        </p:txBody>
      </p:sp>
    </p:spTree>
    <p:extLst>
      <p:ext uri="{BB962C8B-B14F-4D97-AF65-F5344CB8AC3E}">
        <p14:creationId xmlns:p14="http://schemas.microsoft.com/office/powerpoint/2010/main" val="107390733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1203B37-04CE-4CDC-ACB2-61873DA73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2220BC-85D8-4CED-B281-1FB393004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4E7DBB-2603-4318-A6A5-1DEC0B444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6F5A91-1CC4-4C21-A180-C091E61DC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BE2396-07D4-4D0B-AB35-D108E3B59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Interpret two treatment estimates without a significance shortcut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C494AFA-DD93-4A10-9B7C-27E96AC8F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7e1e80315b454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8AD1D1-F929-4A8A-827C-A38A43904B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C197C96-4C56-46DA-80D2-7D0E11F5E0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EXP07-E1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3FFDEBC-D5CE-4165-9D8E-849112CE7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A reports a risk ratio of 0.60 with a 95 percent interval from 0.37 to 0.98.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ECD2842-1651-4677-80AA-95F1AC1C6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A13F1E2-10CF-4E4B-8225-5EC846AED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EXP07-E2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F36D616-D530-4BDD-BB90-D0B0E93E8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B reports a risk ratio of 0.55 with an interval from 0.18 to 1.67.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9E05C91-07E0-4A40-B33A-780F4B422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3A58CE9-71E1-419B-BF88-92C1814D9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EXP07-E3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24B7035-DF88-477F-B88F-48079172C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p-value is calculated under a statistical model and null hypothesis.</a:t>
            </a:r>
          </a:p>
        </p:txBody>
      </p:sp>
    </p:spTree>
    <p:extLst>
      <p:ext uri="{BB962C8B-B14F-4D97-AF65-F5344CB8AC3E}">
        <p14:creationId xmlns:p14="http://schemas.microsoft.com/office/powerpoint/2010/main" val="89948032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4293471-1DD1-440D-A71C-B4C217DF4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3AC413-855F-42EF-B116-3BC0212D0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CA7D12-764E-4E4A-BB47-9AE794421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B40C74B-63CC-411C-93AC-774891A47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7B86C8-A02A-48D8-94D9-EB3737E710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0DECF1-23D1-4C5E-B69D-888EC0A41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17FDA19-CB50-4D04-B9B6-39190CF47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883332-EF69-4F51-B770-0C8078EDC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Forecast estimate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B17B932-D5B7-49E6-94D5-E990C51124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A206BF3-9A42-48CB-8214-AA2A609B4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3267785-216B-4D9E-BB31-6A4934EC5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Effect size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8624234-A0A6-47D1-B89E-3CBB58335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E2CCFCE-09C0-4D8E-A5FA-9EC2270900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Forecast range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A6F8248-2410-4173-94D6-4B2C6CC203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4DE2271-8B39-458C-85F1-AC2422CE8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20F9F80-4E1A-45A8-8594-49D375C4B4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Confidence interval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CE3BB8F-D634-4609-BDDF-59311B2E9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DE7D33B-AA57-4EE3-A6C3-FFF379772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Model gauge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2D6DAC4-D40C-4C4B-9B44-F19F98EDB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40D6DBB-C9BA-4DBE-9C8F-00062651C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9563EE5-CCA0-479F-B4DB-F295D58A1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P-value under a null model</a:t>
            </a:r>
          </a:p>
        </p:txBody>
      </p:sp>
    </p:spTree>
    <p:extLst>
      <p:ext uri="{BB962C8B-B14F-4D97-AF65-F5344CB8AC3E}">
        <p14:creationId xmlns:p14="http://schemas.microsoft.com/office/powerpoint/2010/main" val="45091068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A0D1027-F574-42E0-9551-34984C2D3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766E45-DA64-4025-AFF0-D1B72A3F2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5FA41FC-40DA-4CCB-897B-F91FFB7D3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6334E8-D0A8-4D21-BB96-58CEAFA8A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AD9A14-6CB3-492F-B13B-6B946B923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E071521-9B44-4FFF-A7F7-ECF52B4F0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data reviewer preparing a one-slide result summary.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E790D50-656B-4779-9482-EFE289B53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1A8E1DA-1DFF-4D45-82BD-079CF8FF6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teammate wants to label Study A true and Study…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2C0D2E3-D9E7-4299-9BFD-BF63297EC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91F1304-901C-4F92-86B3-843FD3558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4F9B82C-C3FE-4CB7-86D7-A59800098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effect sizes, intervals, designs, and bias…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C2083DE-9BC8-454C-8214-31203421E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BC559D2-EC84-436F-8190-18F57C276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5571C0D-F88B-445A-A990-B8AB24257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p below 0.05 as proof and…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80D0E99-3B54-4E7F-9C2C-E11A162BA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758AFB6-ABD4-4230-9434-16E6D07B6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5DFA85A-64EF-4359-9ED7-1255BB286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larger-looking effect as proof even…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7027C2E-3A83-423C-A440-CB9528027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interpretation and explain why the two…</a:t>
            </a:r>
          </a:p>
        </p:txBody>
      </p:sp>
    </p:spTree>
    <p:extLst>
      <p:ext uri="{BB962C8B-B14F-4D97-AF65-F5344CB8AC3E}">
        <p14:creationId xmlns:p14="http://schemas.microsoft.com/office/powerpoint/2010/main" val="1210055374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CA49D37-3AF8-4EBC-864A-BF6133035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ED4C39-45D0-47F7-BC3B-B303A7149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AD4EB6-8EF7-4F82-A147-8C009DFD3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FE6CEE-243C-45B6-A469-535EB6C38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F67120-4FD8-446D-8F0A-AC73FC704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1BEC71-9AFE-4531-AE09-ABDD7178E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79BFDE-953B-41A9-8BC3-549D23C3E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C4BA47-EACF-419D-8D81-5B057C586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Compare effect sizes, intervals, designs, and bias before stating the claim.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3147748-FE83-4B6D-AE7F-573DD7C07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8CC6706-856A-43D3-B992-C8500D5CB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72F319D-3D25-4D0A-8B59-9FF4C910F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EXP07-E1 + EXP07-E2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BA1FEF0-1952-48B7-9CED-FA16A7391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2866015-B0B7-4DFF-8EED-BB850D798B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978959A-0E90-4635-9F65-BE56F2969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magnitude, precision, and statistical compatibility. You may not convert a threshold into scientific truth.</a:t>
            </a:r>
          </a:p>
        </p:txBody>
      </p:sp>
    </p:spTree>
    <p:extLst>
      <p:ext uri="{BB962C8B-B14F-4D97-AF65-F5344CB8AC3E}">
        <p14:creationId xmlns:p14="http://schemas.microsoft.com/office/powerpoint/2010/main" val="162287497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67A73A0-AADF-4126-ABFF-7371680F3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CC87B4-7998-4B34-8236-FC9DFD4982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94EC7D-7765-4CAB-8F8B-9D065F2FD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9DDA4B-0AA2-4900-9439-9B901A7C9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A770E0-4720-4055-B576-9412B3AF7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A2FB38C-9BED-4962-8872-66E7D1954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1DCEF14-C7F7-42D5-B4F9-CD95CF4483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5901D56-9104-4DC5-BC30-35272D214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Effect size and confidence interval show magnitude and precision; a p-value measures model compatibility, not truth.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9BF2451-FF24-4695-8616-0DD797E73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1CC9E4E-07A5-4D5D-AB5B-766344B95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70EAC0A-C7EC-4970-98BD-EF5881CA5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p-value below 0.05 feels convincing, but a GWAS runs about a million tests at once. If 0.05…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A6574C4-F6AD-4F70-BA8F-216365C0F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92192364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69B77C9-4974-444F-B09C-DB496FF96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50F793-6B67-4F00-810F-71FBAE0F2C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3F8040-4914-4E52-8187-892C0B156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07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6C1CE5-66A4-4AA2-868B-AC056AE7C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1C5109-4C3F-4364-9876-BB5583B1A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4E3BE6-4540-42FF-97B5-5F2176760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21FA533-BDC0-4C64-939F-3CD7B2738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NEJM. Timing of Primary Surgery for Cleft Palate (TOPS), 2023.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Gamble C, et al. 2023. Timing of Primary Surgery for Cleft Palate (TOPS trial). N Engl J Med. [PMID:37646677]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Sabbagh HJ, et al. 2023. COVID-19 risk factors and orofacial clefts, five Arab countries: case-control study. BMC Oral Health. [PMID:37118740]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Park JW, et al. 2007. Association between IRF6 and nonsyndromic cleft lip/palate in four populations. Genet Med. [PMID:17438386]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B7EBDDB-C087-43C7-AF23-CEE133B5DF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5BDE458-0399-4D6E-B29E-637126937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F3E1265-6A4A-4730-8F16-F6F5F55C7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Statistics for research, significance and confidence intervals • Unit 3 How to Conquer Cancer, reading clinical-study statistics (MI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D6898A4-E450-4904-9F0B-234F18BC6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8C621FC-F819-4350-BAD8-4FAB95805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86D5ECC-1BC0-4428-B21D-70AC43E54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95450082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2026-07-11T05:12:58.0850000Z</dcterms:created>
  <dcterms:modified xsi:type="dcterms:W3CDTF">2026-07-11T05:12:58.0850000Z</dcterms:modified>
</coreProperties>
</file>