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f78c0d9f8a44ad8" /><Relationship Type="http://schemas.openxmlformats.org/officeDocument/2006/relationships/extended-properties" Target="/docProps/app.xml" Id="R2215cd1f9456424d" /><Relationship Type="http://schemas.openxmlformats.org/officeDocument/2006/relationships/officeDocument" Target="/ppt/presentation.xml" Id="R69214c32220e479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2c3f00eea044841"/>
  </p:sldMasterIdLst>
  <p:notesMasterIdLst>
    <p:notesMasterId xmlns:r="http://schemas.openxmlformats.org/officeDocument/2006/relationships" r:id="Rccdad03f5a9c4e24"/>
  </p:notesMasterIdLst>
  <p:sldIdLst>
    <p:sldId xmlns:r="http://schemas.openxmlformats.org/officeDocument/2006/relationships" id="256" r:id="R72d7e805e9284b6f"/>
    <p:sldId xmlns:r="http://schemas.openxmlformats.org/officeDocument/2006/relationships" id="257" r:id="Red080f60198c4fc4"/>
    <p:sldId xmlns:r="http://schemas.openxmlformats.org/officeDocument/2006/relationships" id="258" r:id="R5a4c52f2ac30434a"/>
    <p:sldId xmlns:r="http://schemas.openxmlformats.org/officeDocument/2006/relationships" id="259" r:id="R11a32f17f19e4ce7"/>
    <p:sldId xmlns:r="http://schemas.openxmlformats.org/officeDocument/2006/relationships" id="260" r:id="Rfd26a53a87ba4c3e"/>
    <p:sldId xmlns:r="http://schemas.openxmlformats.org/officeDocument/2006/relationships" id="261" r:id="R4f3108ef6fe34d1d"/>
    <p:sldId xmlns:r="http://schemas.openxmlformats.org/officeDocument/2006/relationships" id="262" r:id="Rad9a0e5c97384e3d"/>
    <p:sldId xmlns:r="http://schemas.openxmlformats.org/officeDocument/2006/relationships" id="263" r:id="Rfd24686f476f46bc"/>
    <p:sldId xmlns:r="http://schemas.openxmlformats.org/officeDocument/2006/relationships" id="264" r:id="Rd2f6b3845a594126"/>
    <p:sldId xmlns:r="http://schemas.openxmlformats.org/officeDocument/2006/relationships" id="265" r:id="R1803f630f60743a8"/>
    <p:sldId xmlns:r="http://schemas.openxmlformats.org/officeDocument/2006/relationships" id="266" r:id="R0231576fa80a484b"/>
    <p:sldId xmlns:r="http://schemas.openxmlformats.org/officeDocument/2006/relationships" id="267" r:id="Rdec87391e6a94075"/>
    <p:sldId xmlns:r="http://schemas.openxmlformats.org/officeDocument/2006/relationships" id="268" r:id="Raf93553541c242ee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647e9f78048480b" /><Relationship Type="http://schemas.openxmlformats.org/officeDocument/2006/relationships/slideMaster" Target="/ppt/slideMasters/slideMaster1.xml" Id="R52c3f00eea044841" /><Relationship Type="http://schemas.openxmlformats.org/officeDocument/2006/relationships/notesMaster" Target="/ppt/notesMasters/notesMaster1.xml" Id="Rccdad03f5a9c4e24" /><Relationship Type="http://schemas.openxmlformats.org/officeDocument/2006/relationships/presProps" Target="/ppt/presProps.xml" Id="R0cd1b9c8ad2e490e" /><Relationship Type="http://schemas.openxmlformats.org/officeDocument/2006/relationships/tableStyles" Target="/ppt/tableStyles.xml" Id="R12347c8785cc42eb" /><Relationship Type="http://schemas.openxmlformats.org/officeDocument/2006/relationships/slide" Target="/ppt/slides/slide1.xml" Id="R72d7e805e9284b6f" /><Relationship Type="http://schemas.openxmlformats.org/officeDocument/2006/relationships/slide" Target="/ppt/slides/slide2.xml" Id="Red080f60198c4fc4" /><Relationship Type="http://schemas.openxmlformats.org/officeDocument/2006/relationships/slide" Target="/ppt/slides/slide3.xml" Id="R5a4c52f2ac30434a" /><Relationship Type="http://schemas.openxmlformats.org/officeDocument/2006/relationships/slide" Target="/ppt/slides/slide4.xml" Id="R11a32f17f19e4ce7" /><Relationship Type="http://schemas.openxmlformats.org/officeDocument/2006/relationships/slide" Target="/ppt/slides/slide5.xml" Id="Rfd26a53a87ba4c3e" /><Relationship Type="http://schemas.openxmlformats.org/officeDocument/2006/relationships/slide" Target="/ppt/slides/slide6.xml" Id="R4f3108ef6fe34d1d" /><Relationship Type="http://schemas.openxmlformats.org/officeDocument/2006/relationships/slide" Target="/ppt/slides/slide7.xml" Id="Rad9a0e5c97384e3d" /><Relationship Type="http://schemas.openxmlformats.org/officeDocument/2006/relationships/slide" Target="/ppt/slides/slide8.xml" Id="Rfd24686f476f46bc" /><Relationship Type="http://schemas.openxmlformats.org/officeDocument/2006/relationships/slide" Target="/ppt/slides/slide9.xml" Id="Rd2f6b3845a594126" /><Relationship Type="http://schemas.openxmlformats.org/officeDocument/2006/relationships/slide" Target="/ppt/slides/slide10.xml" Id="R1803f630f60743a8" /><Relationship Type="http://schemas.openxmlformats.org/officeDocument/2006/relationships/slide" Target="/ppt/slides/slide11.xml" Id="R0231576fa80a484b" /><Relationship Type="http://schemas.openxmlformats.org/officeDocument/2006/relationships/slide" Target="/ppt/slides/slide12.xml" Id="Rdec87391e6a94075" /><Relationship Type="http://schemas.openxmlformats.org/officeDocument/2006/relationships/slide" Target="/ppt/slides/slide13.xml" Id="Raf93553541c242e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b0517ff39524e0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ad839283c8e4747" /><Relationship Type="http://schemas.openxmlformats.org/officeDocument/2006/relationships/notesMaster" Target="/ppt/notesMasters/notesMaster1.xml" Id="Rf0a56150cf394e2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4ebe79b20c9496f" /><Relationship Type="http://schemas.openxmlformats.org/officeDocument/2006/relationships/notesMaster" Target="/ppt/notesMasters/notesMaster1.xml" Id="Rd2e437d202b9406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29f4b9cb3c24c1d" /><Relationship Type="http://schemas.openxmlformats.org/officeDocument/2006/relationships/notesMaster" Target="/ppt/notesMasters/notesMaster1.xml" Id="Rba9fcef045ee4fa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23230a142aa479e" /><Relationship Type="http://schemas.openxmlformats.org/officeDocument/2006/relationships/notesMaster" Target="/ppt/notesMasters/notesMaster1.xml" Id="R94e458585cde41e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9e139869c448b4" /><Relationship Type="http://schemas.openxmlformats.org/officeDocument/2006/relationships/notesMaster" Target="/ppt/notesMasters/notesMaster1.xml" Id="R615ed68c0a8848b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f7412f139c04363" /><Relationship Type="http://schemas.openxmlformats.org/officeDocument/2006/relationships/notesMaster" Target="/ppt/notesMasters/notesMaster1.xml" Id="Racf137c9b26b4fa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2b0d53354a248b6" /><Relationship Type="http://schemas.openxmlformats.org/officeDocument/2006/relationships/notesMaster" Target="/ppt/notesMasters/notesMaster1.xml" Id="Re5e059e8dee9483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442b0a69e06449c" /><Relationship Type="http://schemas.openxmlformats.org/officeDocument/2006/relationships/notesMaster" Target="/ppt/notesMasters/notesMaster1.xml" Id="R87f668643f6d409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15ec1d3290d47b0" /><Relationship Type="http://schemas.openxmlformats.org/officeDocument/2006/relationships/notesMaster" Target="/ppt/notesMasters/notesMaster1.xml" Id="R3c28ed465d79414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62e29f1089240f2" /><Relationship Type="http://schemas.openxmlformats.org/officeDocument/2006/relationships/notesMaster" Target="/ppt/notesMasters/notesMaster1.xml" Id="Re8aa703703c64be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1ccffee73343e4" /><Relationship Type="http://schemas.openxmlformats.org/officeDocument/2006/relationships/notesMaster" Target="/ppt/notesMasters/notesMaster1.xml" Id="Rc2f40553e2534ea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fd3297ca3f4445" /><Relationship Type="http://schemas.openxmlformats.org/officeDocument/2006/relationships/notesMaster" Target="/ppt/notesMasters/notesMaster1.xml" Id="R823aabe6c09b4a2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d380ea029be41eb" /><Relationship Type="http://schemas.openxmlformats.org/officeDocument/2006/relationships/notesMaster" Target="/ppt/notesMasters/notesMaster1.xml" Id="R2239ca62f5fa4e8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ff311463df1436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1f88bf55d934756" /><Relationship Type="http://schemas.openxmlformats.org/officeDocument/2006/relationships/slideLayout" Target="/ppt/slideLayouts/slideLayout1.xml" Id="R36490c8e3cbc4ac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6490c8e3cbc4ac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2ab3d823be4b3c" /><Relationship Type="http://schemas.openxmlformats.org/officeDocument/2006/relationships/image" Target="/ppt/media/image.bin" Id="R3e1a9ebea7c64ea7" /><Relationship Type="http://schemas.openxmlformats.org/officeDocument/2006/relationships/notesSlide" Target="/ppt/notesSlides/notesSlide1.xml" Id="R2192e4696334481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1d4a59894846c9" /><Relationship Type="http://schemas.openxmlformats.org/officeDocument/2006/relationships/notesSlide" Target="/ppt/notesSlides/notesSlide2.xml" Id="R29ffa2d35099441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764d319aee48aa" /><Relationship Type="http://schemas.openxmlformats.org/officeDocument/2006/relationships/notesSlide" Target="/ppt/notesSlides/notesSlide3.xml" Id="Rd18151e9e59646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baf687b630433a" /><Relationship Type="http://schemas.openxmlformats.org/officeDocument/2006/relationships/notesSlide" Target="/ppt/notesSlides/notesSlide4.xml" Id="R4940ddb67fb54b9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c2fa1ec1ef4ff1" /><Relationship Type="http://schemas.openxmlformats.org/officeDocument/2006/relationships/image" Target="/ppt/media/image2.bin" Id="R1bd86b92db5b4dd1" /><Relationship Type="http://schemas.openxmlformats.org/officeDocument/2006/relationships/notesSlide" Target="/ppt/notesSlides/notesSlide5.xml" Id="Rf8c8f5366af1478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0d4fde3512494a" /><Relationship Type="http://schemas.openxmlformats.org/officeDocument/2006/relationships/image" Target="/ppt/media/image3.bin" Id="Rb44093ba40444cf7" /><Relationship Type="http://schemas.openxmlformats.org/officeDocument/2006/relationships/notesSlide" Target="/ppt/notesSlides/notesSlide6.xml" Id="Rb942d8d3d56041d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1f343df45946fb" /><Relationship Type="http://schemas.openxmlformats.org/officeDocument/2006/relationships/notesSlide" Target="/ppt/notesSlides/notesSlide7.xml" Id="Rf8262d16395b4f4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4ab94f4d39460d" /><Relationship Type="http://schemas.openxmlformats.org/officeDocument/2006/relationships/image" Target="/ppt/media/image4.bin" Id="R2e86a055654e4245" /><Relationship Type="http://schemas.openxmlformats.org/officeDocument/2006/relationships/notesSlide" Target="/ppt/notesSlides/notesSlide8.xml" Id="R686b09fbf3594a1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0c5a9e6c1f4f19" /><Relationship Type="http://schemas.openxmlformats.org/officeDocument/2006/relationships/notesSlide" Target="/ppt/notesSlides/notesSlide9.xml" Id="Raf780a7c0ab7437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f63b1868bc4b34" /><Relationship Type="http://schemas.openxmlformats.org/officeDocument/2006/relationships/notesSlide" Target="/ppt/notesSlides/notesSlide10.xml" Id="R033058b2b33442c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05b2e6dc8f45a7" /><Relationship Type="http://schemas.openxmlformats.org/officeDocument/2006/relationships/notesSlide" Target="/ppt/notesSlides/notesSlide11.xml" Id="Rba89166457f94d5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125aa2d02c4b18" /><Relationship Type="http://schemas.openxmlformats.org/officeDocument/2006/relationships/notesSlide" Target="/ppt/notesSlides/notesSlide12.xml" Id="R3954be823eb7491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c20d0b4e814ba7" /><Relationship Type="http://schemas.openxmlformats.org/officeDocument/2006/relationships/notesSlide" Target="/ppt/notesSlides/notesSlide13.xml" Id="R794bb1f4c9674c2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F8D9B5-D7AF-4154-A4F8-788EE024F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C5E78F-8B06-488F-BCEB-2564BD0D2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18F416-C792-430E-9ECD-4F9450114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6922E8-C85F-4D6A-B94A-B653B44C2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7C84DC-4D1B-4061-8F53-80AA7FDD1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Finding a Risk Gene Among Millions of Bases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8CFA5A-780E-4949-9A24-D4F467911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scientists find a single risk gene hidden among millions of DNA bases?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1EA365-9FC6-4DF4-8219-03722865C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Gene discovery combines broad scans, family structure, quality control, and independent replication.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1a9ebea7c64ea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30775337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898824-12FB-43E3-BB68-7E64558D1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A90474-0357-4793-BD88-7D4ED2150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57D2AD-D499-4DE2-9E46-954B89BF5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0FD6BE-BF7A-4157-B6B2-024B1FAF4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F093FA-531A-450C-BFE2-4B4B890AE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9C7E50-5832-45C6-9EFD-8D2D60B40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893873-367C-49EB-AF73-668FF2099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28D64D-2EBE-48C0-8F93-2F2EE2DC7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Cohorts establish time order, while twin comparisons estimate population patterns under assumptions rather than one person's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F246BF-0E01-4D35-BDDF-A10CAD148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812986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4E1CF3-7ACC-42FD-B136-4A007F4CD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03F45B-6A41-4EC0-BF4C-573B86476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FEDF90-1169-48DE-B4AC-17F3F04C5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2589C7-3D3E-4DCA-B8C7-B871CCCBD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AA82C9-CF45-48AA-8E2B-93F1EBA31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E62E73-AA54-499D-8005-502F0D2EE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14BE94-AFAA-4B34-A507-2AD4D4EC3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D53528C-C25B-42A3-B515-3482DF54B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9DF138-0D11-4A66-BDF0-C00DA2343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762C3D0-F782-4B3F-B75E-A0C8CA9A6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E01CCF-00AF-453B-8EED-51EB248B0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6DFDFB-AD27-4B98-9E16-0D3992D19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95B091D-F1FD-4AA5-BCC9-E2DAB5216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97EC6B8-85CC-4AE1-823E-CF8C39BC6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06555A9-7EF7-4E92-A7B2-BD5D8041C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3233873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C91830-881C-4FCF-B4B4-F49D1A66A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B0B78A-583B-4F3B-8739-E0596F99E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6B2001-1234-4C66-8AA3-EC72093C7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DB92DD-5FD8-4D23-A8CB-4B64243A9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3ABEDE-68BA-489A-A585-E72080E4E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D032E9-04B3-41DC-A131-A15C3E8DF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Gene discovery combines broad scans, family structure, quality control, and independent replication.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09393F-8A4D-40BE-8259-143E56A42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ED9209-99CC-4B13-8C2C-5E2004616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C8057F-C1D9-478C-94FF-2B00B4165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D6C1F0-234E-40F0-8849-F21A84623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C8D6FD6-7D60-4EA1-8F1A-BE913F1BF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0F1DB8-CB70-4C90-9E98-22E7D50B7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26DEF9-A6C8-4D27-BFD2-51B33AAB2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506877-E0AD-4216-8128-77E76712D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0DEC7F-58E9-444F-87EB-39A795BF7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6837059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FA4C4E-F5CE-4E9B-ABA4-C6A489ABF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F3BE6B-15F2-4AFB-998D-E1056F0FC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EE7E8B-1C68-40B2-9E91-1115E147F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6097CC-8510-4FFC-B049-E4F533FD9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970499-A06F-4623-B2DA-C3E5480A0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2E7D48-68C6-49E3-9E56-BD63285CB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d86b92db5b4dd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4997429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4934541-A85C-4258-A85C-A6DE7DC74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108AC0-C6C0-4221-AF19-4E54F191C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0DA7FB-E7E3-4601-8B99-832D6275F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B2D367-03FC-49F1-A8FC-D1316C040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0956B1-B708-4FD2-83F9-8ABCB570E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950F53-E8F8-456D-B70F-1643BC701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citywide signal scan needs family checkpoints and a second city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4093ba40444cf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97D5D8-064F-4160-80EF-6760864AC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6F0BF4-658A-4FEB-A412-ADBA47B6A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3CC3FD8-0CA8-4F08-8F1B-0C26A9E33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does the broad scan find candidate signals?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AB6BC38-E785-4E33-BF80-AC56CA157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0E8CB9-D6C8-4D96-A3E1-7459FB0F5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94BBD4-9BB9-4D96-A5E4-580A603CC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the family gate check transmission?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119CBE6-23E2-470F-AAF0-40038518A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ECBC07-92F2-40A6-8D88-9A16D6E83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630EF47-6514-4E0D-8274-9C3F4EA2D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another city repeat the result?</a:t>
            </a:r>
          </a:p>
        </p:txBody>
      </p:sp>
    </p:spTree>
    <p:extLst>
      <p:ext uri="{BB962C8B-B14F-4D97-AF65-F5344CB8AC3E}">
        <p14:creationId xmlns:p14="http://schemas.microsoft.com/office/powerpoint/2010/main" val="51922308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52B3303-9EAC-49A0-8AAA-C02F3E529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5FDE76-FBDE-4F4A-92BE-362948B9E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85BDED-A822-4A46-A76F-F03D1EDEB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779A7F-9558-4EBF-BA86-D9519B52C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773C07-FFFC-44AC-85DF-A8C7509CB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4A60AA-7BA6-4ECB-A136-410279435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A78920-0431-4986-A48E-AFC1411D4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9BD090-9909-40DE-ABD3-BE6FA8F36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F9A4E7F-0444-47E0-A1ED-0B74E064D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Scan broadly without choosing only favorite genes.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33A9CA5-1049-4604-A311-8BB7B8281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C52B17-E6D5-46B2-8F30-DFBA5EEFB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1D023A2-1339-4F73-8ECC-D4F294C2E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family or population structure to test the signal.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E87038F-7451-49E2-85D5-FD8EBEA17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05CFE27-70B1-4D99-B7E6-3B7068507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9D4B5EE-355F-47CC-AEE3-6326BBA29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Require quality control and independent replication.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48E653-DA6D-4821-838A-D2567EDA6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DNA variants are not streetlights, and nearby signals can mark a region without naming the causal gene.</a:t>
            </a:r>
          </a:p>
        </p:txBody>
      </p:sp>
    </p:spTree>
    <p:extLst>
      <p:ext uri="{BB962C8B-B14F-4D97-AF65-F5344CB8AC3E}">
        <p14:creationId xmlns:p14="http://schemas.microsoft.com/office/powerpoint/2010/main" val="153848555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AAEEFF4-9A52-47F0-965D-D33B4AC0F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3E3366-53C7-4A30-87EC-72A05D769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0BF24E-1A1D-4E33-9C8E-3FE9984C1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A23140-6045-49A5-8AD5-E86940346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EDAFFA-519F-4DE4-9E28-48353AF44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Move from a GWAS signal to a replicated cleft-risk locus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54C3B3-4965-475D-9B58-78D26FFC0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86a055654e424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92EC2A-5CE1-4250-B226-C8098FB91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93EEBA-FA5C-4D0E-8250-3DF8A2202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79023DF-15D0-451A-A709-839D945DD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GWAS compares millions of common variants across many people.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29403A-9D7B-470B-82B2-1BE7B2A41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782BAE-61F9-45A9-B61F-31EA4EBC2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5947B38-94FE-42F4-9794-4BD39F3F9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case-parent trio can test whether one allele is transmitted to affected children more often than expected.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2CFCF4-8449-4C9F-B9A2-57F6350AF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18047BF-F0B7-45A5-8341-09D8C0ED7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5062B9D-AF25-408F-AF26-A3B4FE108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Genotyping quality, ancestry structure, sample size, and independent replication affect credibility.</a:t>
            </a:r>
          </a:p>
        </p:txBody>
      </p:sp>
    </p:spTree>
    <p:extLst>
      <p:ext uri="{BB962C8B-B14F-4D97-AF65-F5344CB8AC3E}">
        <p14:creationId xmlns:p14="http://schemas.microsoft.com/office/powerpoint/2010/main" val="3017916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8E3B11-AD56-49D8-8926-579CB910E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BB7551-C606-40AA-BC8D-3377D6387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163897-46E7-4799-BACA-6CC5DB342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BBF986-9797-4D6B-8A12-AEB4BC534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A2AB3F-D9B4-42A0-9EEC-5DE748361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66C66C-3C76-4CEA-BEC9-70855777C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093D55-04D7-4A8E-8410-BC31EFD6D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6953FE3-C92F-416F-90C9-E261FF867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Citywide scan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919ACFE-DFB6-4C9E-9051-C2ED067AD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5F6A37-EB54-4D7D-BAFA-3AABCDCE7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1384D7D-5A59-4819-B70F-55DAE764F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Genome-wide association study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E1EF76C-46E6-480B-85EF-551AF7EBF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794009-B28F-458C-ACD7-E33B4DDB9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Family checkpoint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EBC0FE-8E42-4B4F-8FA9-C7C865F8C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C1666C1-36E9-4ED9-BE88-EA8B1BBF3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84FBF5F-EC27-4717-92CC-93C17AA25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Trio transmission test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94C82E3-201D-4C74-8227-582CA3407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89B39F0-13C4-4764-A20A-65B40598C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 city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882A24D-F80E-41A3-BC2E-095E14F81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FF62CAE-282F-47DC-A535-89EFBD021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80D75E4-8885-4A28-BBE3-BB0955976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Independent replication sample</a:t>
            </a:r>
          </a:p>
        </p:txBody>
      </p:sp>
    </p:spTree>
    <p:extLst>
      <p:ext uri="{BB962C8B-B14F-4D97-AF65-F5344CB8AC3E}">
        <p14:creationId xmlns:p14="http://schemas.microsoft.com/office/powerpoint/2010/main" val="103307723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275D18-EE2C-4978-ABDC-2862B0A10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93FAD8-2D0E-4721-9365-9950F065F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29CCB4-8FFB-4C0E-96E9-70C8BA7B4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C98786-60D7-4C17-B42B-B5E748E58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FFFFB9-C044-48FB-94B3-665F2204B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4DCF89-5B9E-444F-A654-818507EA2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statistical geneticist reviewing a new genome-wide peak.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97B058-6A4C-4D30-9CA8-1AEAE4435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40D7A5-893F-4451-B664-765CDA24A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sample shows a strong signal near a developmental gene…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4CB165-F193-449F-9B0B-1A7FC6CF6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3936F67-FB40-49DA-A765-0575D8D75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2FF3A9E-8D74-4826-AF05-3CD70ED42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a candidate locus and require…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BC466D9-4D07-47D5-9716-955683210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E11BFCC-731D-4939-B4A2-9A80966DE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0DAC665-2B79-4EF4-814B-365EDE2AA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nearest gene as Mateo's proven…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8625CCE-FEB0-4392-963A-79D553EB5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1181457-119A-4A0F-8139-3709AE507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575603F-D154-47AD-9835-34088A3AD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signal because GWAS can never…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4C24C3C-0B17-461A-9781-B5A0E637D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step and distinguish a locus…</a:t>
            </a:r>
          </a:p>
        </p:txBody>
      </p:sp>
    </p:spTree>
    <p:extLst>
      <p:ext uri="{BB962C8B-B14F-4D97-AF65-F5344CB8AC3E}">
        <p14:creationId xmlns:p14="http://schemas.microsoft.com/office/powerpoint/2010/main" val="174021442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AE7AC92-5FF7-46AB-9FF0-0A252FB32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9789A3-58E1-4B4D-B7E8-6576DAC39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D827A9-83C0-4748-BAED-64D0D3E14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CF2109-C8D8-471E-9619-6B7DCF07A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B038E4-C0CD-4B41-955E-59FBB1822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DC17B8-A016-4F34-82E3-B85762F8D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8420E6-8AD3-46EE-94B8-39C9687FE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E6EEBB2-EFE2-4673-B848-26774C175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Call it a candidate locus and require quality checks plus independent replication.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769DDA-22F9-4B89-981E-611A30E41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F00E475-43F9-443D-B8C2-0FE7C52BA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6654C6-B794-4861-B1F3-05AE7624A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EXP06-E1 + EXP06-E2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1E18B9B-BEF5-46EA-8CFE-E78AFA78F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A0061D4-F0CE-411F-A3B1-3E7253F93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41CB290-901B-41E8-95DD-D9CE42441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nominate a replicated risk locus. You may not name a causal gene or patient diagnosis from proximity alone.</a:t>
            </a:r>
          </a:p>
        </p:txBody>
      </p:sp>
    </p:spTree>
    <p:extLst>
      <p:ext uri="{BB962C8B-B14F-4D97-AF65-F5344CB8AC3E}">
        <p14:creationId xmlns:p14="http://schemas.microsoft.com/office/powerpoint/2010/main" val="71865904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EC85E1-F0E2-49B9-A085-CB3F30FF5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1FA855-4110-480E-A023-EE4CED0A1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E9FAA5-0A0C-46D2-AED0-2E0FC46E7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2B1B42-07C1-420A-8623-A67A2CFEE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EF18C5-E37C-424C-B87E-2022C274B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AD07E5-353C-4EFE-8DCB-A595A0F8D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7AACED-4D70-4C13-B194-0D1A982F6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5E92A6-9923-4154-BF9E-07C5D46E8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discovery combines broad scans, family structure, quality control, and independent replication.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200A21-82FB-441C-B4A6-ECD57E8C8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30E703E-7554-44A6-8E59-8A037AA33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9688B21-5C87-4878-933B-EA99F1C45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scan and a trio test both flagged rs642961 near IRF6. But a flag is not proof. With…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C84C83-EC66-4198-998C-9E592AEF1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0385708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0C6AF1-5690-4513-94A9-B32CCA1D4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DB49A8-E119-4B55-86CC-3D6808BF1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E11B10-0698-4020-95E6-D2E349484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D80FFB-4D25-4BFB-B9E0-B52257B61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6D90D8-4E40-404A-B0A9-ABACB8FF3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709D8F-2F25-4F8F-89C7-2806F0D75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6E17B2-59C0-4892-9E3C-58FD20859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Park JW, et al. 2007. Association between IRF6 and nonsyndromic cleft lip with or without cleft palate in four populations. Genet Med. [PMID:174…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D, et al. 2011. Risk of Oral Clefts in Twins. Epidemiology. [PMID:21423016]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Robinson K, et al. 2024. Genome-wide gene-by-sex interactions for cleft palate. Hum Genet. [DOI:10.1007/s00439-024-02704-y]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943B71-6A1F-47B8-AE29-1D438A464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C67005-959E-4988-83D1-8383F0242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C718E74-AABE-4ACA-8A95-83377DA2F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Gene-association study design (GWAS and the TDT) • Unit 2 How to Screen Your Genes, finding and testing risk genes (MI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4CD4BD-CC9F-4DF6-9CBD-ED03F290E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EB5F67-AD42-4FA5-ABA7-C25E39E57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4A89A0-EA1D-4662-8295-0999A5A20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69118405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2026-07-11T05:12:57.5650000Z</dcterms:created>
  <dcterms:modified xsi:type="dcterms:W3CDTF">2026-07-11T05:12:57.5650000Z</dcterms:modified>
</coreProperties>
</file>