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8a8ab0745274374" /><Relationship Type="http://schemas.openxmlformats.org/officeDocument/2006/relationships/extended-properties" Target="/docProps/app.xml" Id="R502db284b6424eb7" /><Relationship Type="http://schemas.openxmlformats.org/officeDocument/2006/relationships/officeDocument" Target="/ppt/presentation.xml" Id="R54c97123a09d4ce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d245f9c041e4266"/>
  </p:sldMasterIdLst>
  <p:notesMasterIdLst>
    <p:notesMasterId xmlns:r="http://schemas.openxmlformats.org/officeDocument/2006/relationships" r:id="R8afb5acc30a043c2"/>
  </p:notesMasterIdLst>
  <p:sldIdLst>
    <p:sldId xmlns:r="http://schemas.openxmlformats.org/officeDocument/2006/relationships" id="256" r:id="Rd9754d56be204f59"/>
    <p:sldId xmlns:r="http://schemas.openxmlformats.org/officeDocument/2006/relationships" id="257" r:id="R512c738f51a94deb"/>
    <p:sldId xmlns:r="http://schemas.openxmlformats.org/officeDocument/2006/relationships" id="258" r:id="R80e65fa455684d25"/>
    <p:sldId xmlns:r="http://schemas.openxmlformats.org/officeDocument/2006/relationships" id="259" r:id="R6e356312164a494d"/>
    <p:sldId xmlns:r="http://schemas.openxmlformats.org/officeDocument/2006/relationships" id="260" r:id="Rb3530796346c4a79"/>
    <p:sldId xmlns:r="http://schemas.openxmlformats.org/officeDocument/2006/relationships" id="261" r:id="R0852f6e71b5440ca"/>
    <p:sldId xmlns:r="http://schemas.openxmlformats.org/officeDocument/2006/relationships" id="262" r:id="R2774c4d06b0d4c42"/>
    <p:sldId xmlns:r="http://schemas.openxmlformats.org/officeDocument/2006/relationships" id="263" r:id="R624f6f6be7844d5c"/>
    <p:sldId xmlns:r="http://schemas.openxmlformats.org/officeDocument/2006/relationships" id="264" r:id="Rf7cf98e51f0c4ddd"/>
    <p:sldId xmlns:r="http://schemas.openxmlformats.org/officeDocument/2006/relationships" id="265" r:id="Rdfb4e3f6164b408d"/>
    <p:sldId xmlns:r="http://schemas.openxmlformats.org/officeDocument/2006/relationships" id="266" r:id="R126d6e6bc69e4d5c"/>
    <p:sldId xmlns:r="http://schemas.openxmlformats.org/officeDocument/2006/relationships" id="267" r:id="Rc1ea26e31a574256"/>
    <p:sldId xmlns:r="http://schemas.openxmlformats.org/officeDocument/2006/relationships" id="268" r:id="R09ed9ff55ea44c5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e3bd407844049ca" /><Relationship Type="http://schemas.openxmlformats.org/officeDocument/2006/relationships/slideMaster" Target="/ppt/slideMasters/slideMaster1.xml" Id="R0d245f9c041e4266" /><Relationship Type="http://schemas.openxmlformats.org/officeDocument/2006/relationships/notesMaster" Target="/ppt/notesMasters/notesMaster1.xml" Id="R8afb5acc30a043c2" /><Relationship Type="http://schemas.openxmlformats.org/officeDocument/2006/relationships/presProps" Target="/ppt/presProps.xml" Id="Rf474e0badeb64250" /><Relationship Type="http://schemas.openxmlformats.org/officeDocument/2006/relationships/tableStyles" Target="/ppt/tableStyles.xml" Id="Raf25be58a683484a" /><Relationship Type="http://schemas.openxmlformats.org/officeDocument/2006/relationships/slide" Target="/ppt/slides/slide1.xml" Id="Rd9754d56be204f59" /><Relationship Type="http://schemas.openxmlformats.org/officeDocument/2006/relationships/slide" Target="/ppt/slides/slide2.xml" Id="R512c738f51a94deb" /><Relationship Type="http://schemas.openxmlformats.org/officeDocument/2006/relationships/slide" Target="/ppt/slides/slide3.xml" Id="R80e65fa455684d25" /><Relationship Type="http://schemas.openxmlformats.org/officeDocument/2006/relationships/slide" Target="/ppt/slides/slide4.xml" Id="R6e356312164a494d" /><Relationship Type="http://schemas.openxmlformats.org/officeDocument/2006/relationships/slide" Target="/ppt/slides/slide5.xml" Id="Rb3530796346c4a79" /><Relationship Type="http://schemas.openxmlformats.org/officeDocument/2006/relationships/slide" Target="/ppt/slides/slide6.xml" Id="R0852f6e71b5440ca" /><Relationship Type="http://schemas.openxmlformats.org/officeDocument/2006/relationships/slide" Target="/ppt/slides/slide7.xml" Id="R2774c4d06b0d4c42" /><Relationship Type="http://schemas.openxmlformats.org/officeDocument/2006/relationships/slide" Target="/ppt/slides/slide8.xml" Id="R624f6f6be7844d5c" /><Relationship Type="http://schemas.openxmlformats.org/officeDocument/2006/relationships/slide" Target="/ppt/slides/slide9.xml" Id="Rf7cf98e51f0c4ddd" /><Relationship Type="http://schemas.openxmlformats.org/officeDocument/2006/relationships/slide" Target="/ppt/slides/slide10.xml" Id="Rdfb4e3f6164b408d" /><Relationship Type="http://schemas.openxmlformats.org/officeDocument/2006/relationships/slide" Target="/ppt/slides/slide11.xml" Id="R126d6e6bc69e4d5c" /><Relationship Type="http://schemas.openxmlformats.org/officeDocument/2006/relationships/slide" Target="/ppt/slides/slide12.xml" Id="Rc1ea26e31a574256" /><Relationship Type="http://schemas.openxmlformats.org/officeDocument/2006/relationships/slide" Target="/ppt/slides/slide13.xml" Id="R09ed9ff55ea44c5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c716dcacee3447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2b1a87ce5f4399" /><Relationship Type="http://schemas.openxmlformats.org/officeDocument/2006/relationships/notesMaster" Target="/ppt/notesMasters/notesMaster1.xml" Id="R87c6b218acc54d0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42bd58885154e5d" /><Relationship Type="http://schemas.openxmlformats.org/officeDocument/2006/relationships/notesMaster" Target="/ppt/notesMasters/notesMaster1.xml" Id="Ra3d4a16ad337491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69f5b1e328d44a1" /><Relationship Type="http://schemas.openxmlformats.org/officeDocument/2006/relationships/notesMaster" Target="/ppt/notesMasters/notesMaster1.xml" Id="Rac0e9c85baab428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391fe08802b44fa" /><Relationship Type="http://schemas.openxmlformats.org/officeDocument/2006/relationships/notesMaster" Target="/ppt/notesMasters/notesMaster1.xml" Id="Rb522815e7e6742e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90698a9aaf47b5" /><Relationship Type="http://schemas.openxmlformats.org/officeDocument/2006/relationships/notesMaster" Target="/ppt/notesMasters/notesMaster1.xml" Id="Raed6476ece524d7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a93c94647944fea" /><Relationship Type="http://schemas.openxmlformats.org/officeDocument/2006/relationships/notesMaster" Target="/ppt/notesMasters/notesMaster1.xml" Id="R17cfc37692d743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a7400ee2c2645a6" /><Relationship Type="http://schemas.openxmlformats.org/officeDocument/2006/relationships/notesMaster" Target="/ppt/notesMasters/notesMaster1.xml" Id="R5cbb1fa1b2cf4f9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4c89fcc19f34ed2" /><Relationship Type="http://schemas.openxmlformats.org/officeDocument/2006/relationships/notesMaster" Target="/ppt/notesMasters/notesMaster1.xml" Id="R7392f02a1cc64b9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ab8c1a1fb394bdf" /><Relationship Type="http://schemas.openxmlformats.org/officeDocument/2006/relationships/notesMaster" Target="/ppt/notesMasters/notesMaster1.xml" Id="Ra7e87370c28f4ba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00028005eba42c8" /><Relationship Type="http://schemas.openxmlformats.org/officeDocument/2006/relationships/notesMaster" Target="/ppt/notesMasters/notesMaster1.xml" Id="Ra43f33815f744e3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df587228b124b29" /><Relationship Type="http://schemas.openxmlformats.org/officeDocument/2006/relationships/notesMaster" Target="/ppt/notesMasters/notesMaster1.xml" Id="Re161dc4b81ae4cf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3f51b29e3ee4da5" /><Relationship Type="http://schemas.openxmlformats.org/officeDocument/2006/relationships/notesMaster" Target="/ppt/notesMasters/notesMaster1.xml" Id="Rd633dd8dee1644a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c4141cbf9b408f" /><Relationship Type="http://schemas.openxmlformats.org/officeDocument/2006/relationships/notesMaster" Target="/ppt/notesMasters/notesMaster1.xml" Id="R81895220efea45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1df2770ea4b403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bdf0f17f30645be" /><Relationship Type="http://schemas.openxmlformats.org/officeDocument/2006/relationships/slideLayout" Target="/ppt/slideLayouts/slideLayout1.xml" Id="R43f7daaedede46b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3f7daaedede46b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e34156e20f48ef" /><Relationship Type="http://schemas.openxmlformats.org/officeDocument/2006/relationships/image" Target="/ppt/media/image.bin" Id="Rb6db9172a4024b1a" /><Relationship Type="http://schemas.openxmlformats.org/officeDocument/2006/relationships/notesSlide" Target="/ppt/notesSlides/notesSlide1.xml" Id="Rca9e0340d383492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0d6e28acdd4e27" /><Relationship Type="http://schemas.openxmlformats.org/officeDocument/2006/relationships/notesSlide" Target="/ppt/notesSlides/notesSlide2.xml" Id="R9c4f284482f04c0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31a256f4c24ade" /><Relationship Type="http://schemas.openxmlformats.org/officeDocument/2006/relationships/notesSlide" Target="/ppt/notesSlides/notesSlide3.xml" Id="R3a2ef85943034fb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f965490c714d4f" /><Relationship Type="http://schemas.openxmlformats.org/officeDocument/2006/relationships/notesSlide" Target="/ppt/notesSlides/notesSlide4.xml" Id="Rf25e303217564b5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c782558ce54245" /><Relationship Type="http://schemas.openxmlformats.org/officeDocument/2006/relationships/image" Target="/ppt/media/image2.bin" Id="R778347c2831642cc" /><Relationship Type="http://schemas.openxmlformats.org/officeDocument/2006/relationships/notesSlide" Target="/ppt/notesSlides/notesSlide5.xml" Id="Ra1976a2928984b6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52b2a298e646e0" /><Relationship Type="http://schemas.openxmlformats.org/officeDocument/2006/relationships/image" Target="/ppt/media/image3.bin" Id="Rd96e94f4ed5f43b2" /><Relationship Type="http://schemas.openxmlformats.org/officeDocument/2006/relationships/notesSlide" Target="/ppt/notesSlides/notesSlide6.xml" Id="R84e8ddfcc154491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8afd6ac9bc4e5d" /><Relationship Type="http://schemas.openxmlformats.org/officeDocument/2006/relationships/notesSlide" Target="/ppt/notesSlides/notesSlide7.xml" Id="R69f31bf618ac42e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08eeeab36b4148" /><Relationship Type="http://schemas.openxmlformats.org/officeDocument/2006/relationships/image" Target="/ppt/media/image4.bin" Id="R4500dc371fbf43fc" /><Relationship Type="http://schemas.openxmlformats.org/officeDocument/2006/relationships/notesSlide" Target="/ppt/notesSlides/notesSlide8.xml" Id="R70bce8d7374a423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ea926059bf47fb" /><Relationship Type="http://schemas.openxmlformats.org/officeDocument/2006/relationships/notesSlide" Target="/ppt/notesSlides/notesSlide9.xml" Id="Re5cb7d46b9b64fb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4ee8dc7f9a494a" /><Relationship Type="http://schemas.openxmlformats.org/officeDocument/2006/relationships/notesSlide" Target="/ppt/notesSlides/notesSlide10.xml" Id="R63aab1f198a14e6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ba969861cd4500" /><Relationship Type="http://schemas.openxmlformats.org/officeDocument/2006/relationships/notesSlide" Target="/ppt/notesSlides/notesSlide11.xml" Id="R899e603e5113494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1eeb163b3b4956" /><Relationship Type="http://schemas.openxmlformats.org/officeDocument/2006/relationships/notesSlide" Target="/ppt/notesSlides/notesSlide12.xml" Id="R75df62821f4b4b0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c67920db864946" /><Relationship Type="http://schemas.openxmlformats.org/officeDocument/2006/relationships/notesSlide" Target="/ppt/notesSlides/notesSlide13.xml" Id="Rf8cd9d49c3364b6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4F6A09-2F01-40F2-BF4B-E026E08AC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E101BB-03C9-404E-A7F0-EF15165DC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A19CB6-F70B-43B6-887F-0CE91CF89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2713AF-BB4F-4385-8F95-95D2B38A3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34E640-994E-49BC-AC37-442E10F1D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Measuring Inheritance Over Time and in Twins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47B9E9-11A6-4CDA-9CD5-414D21FDD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can a study measure risk forward in time, and how can comparing twins separate inherited risk from environmental risk?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EA27B8-3800-49C8-BA42-40A720BCD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Cohorts establish time order, while twin comparisons estimate population patterns under assumptions rather than one person's cause.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db9172a4024b1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4480154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19E41C-1805-41E4-9086-3C949C40F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5C7D96-C715-4D27-BDC4-482469505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57AFEB-4902-45E5-85FA-C22DD39D5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36728D-A2EA-488B-A80D-CFA7AEAE0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88879D-9824-452F-A4AA-1513141AB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B463A8-E57E-4C23-817F-B0D90AD2C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B0544A-6ADB-4E7C-A5B7-457744C1E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5CE824F-1AA3-49F6-8BB4-64974C131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Case-control studies efficiently study rare outcomes, but their odds ratios remain vulnerable to selection, recall, and confounding.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4B6022-330B-4251-9704-D74B0DF29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9842173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0DA4F9-A5AB-4136-B34E-EE659C845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F2DBDB-CBA2-4505-9700-2EB84F2D4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42D7B2-1F82-4C6C-82EC-C513B5808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5DA1B1-269F-409B-AD7D-3720DFB90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BA5C92-152D-4B54-9A0D-ECB7267EB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D5FAE7-2E51-4E61-B391-23B0DD317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93BB8D-1994-4FFF-BD32-5A9F1BC73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D1E237-0016-4709-B665-6A0C5F89E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FB0DF7-9B6E-4960-8B30-5E0FB7A44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C5394A4-E865-4746-BB83-6AE446968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6F0A8B-1727-4CDF-906D-A04C74572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40A425-2F3B-4C1A-BE6E-712CE615E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90A3A5-E863-43BF-ACC8-0CC55EF16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51C0EC-1CD4-44EE-A548-4A47393F2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99DF6D-C21A-4149-BD82-AE77C9F31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32169494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FF90924-9E91-4C11-9698-F82E51A9F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921B32-3590-4B97-A744-C6ED3A879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8EE433-87CA-4273-9F42-16A04AA51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7751E3-04E0-4CC5-B16D-E4F2A3F90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1DADBB-6142-4A69-8BE2-28709A9F0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E9DB71-7F4D-44A0-9706-14C3227ED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Cohorts establish time order, while twin comparisons estimate population patterns under assumptions rather than one person's cause.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DC0FB65-6001-4655-9352-17DFF8094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AD68A4-6032-4D47-AEDB-80B7B9A73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CDED43B-3734-4F2B-AE8F-6ABE4B660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95EDCD4-325D-4F6C-810F-376C7F04F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DD5B29-2CDB-41A5-B24B-FDC1ACF5D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F672F2-B720-45DD-905B-F5A12D9DE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CD5B425-B5BA-4817-9815-C31C13FCA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5BCE0D-1F39-41CD-B388-F8EE307FF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BBA7D9E-A27D-488D-A109-893FAFEFF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7792903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FB87E56-3077-41CB-8F40-B835BFC96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3F7128-258B-469D-96CF-3319BCA3D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9A6D52-6604-4BF7-9853-60C82C252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581E4F-8586-4423-B873-DFAEAD243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B5118E-92BF-48E0-84B1-2409B3C8E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3FE101-3580-44E5-8114-0E850ED04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8347c2831642c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7749238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0304A69-2F7D-4CCA-BFC8-FD60C23F2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A0596C-0CF4-4321-BF8B-049E8FDC7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83C2F7-ED24-4640-A9E2-D2CDAE2C6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52401E-6A65-4F5F-9601-4ACA13F12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967D26-39C2-439E-921E-C8EBC1110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E4AA7C-3E6E-4A4E-8340-99C73EFDD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movie follows events forward while a matched split screen compares two paths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6e94f4ed5f43b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B7D83E-882E-4426-8884-99FF329A2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ECDC4C5-8532-48B7-B906-59A03E82A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3BD101F-3C7A-474B-ABD7-EEBE5B0C2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panel shows the exposure before the outcome?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B34F930-4ED1-4BCD-8974-6F693F9AE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C678FD-EB31-4704-8C43-B858D0835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148A78-BF58-415A-BE70-4C3FC6F0B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more similar within one pair?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629CE7A-FB30-44B8-8931-71E0B75CB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7D23BE-3015-4183-89EB-417AE4F37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9889080-1A41-40D6-A9B6-55AED9A87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shared condition could make a pair look genetically alike?</a:t>
            </a:r>
          </a:p>
        </p:txBody>
      </p:sp>
    </p:spTree>
    <p:extLst>
      <p:ext uri="{BB962C8B-B14F-4D97-AF65-F5344CB8AC3E}">
        <p14:creationId xmlns:p14="http://schemas.microsoft.com/office/powerpoint/2010/main" val="98836223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E24998-F521-4449-B4DA-60761DEA6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66A277-B756-43C4-B143-E16D03AC5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BE9028-BE10-4472-8C42-6685ED3B8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9D2F43-A4CF-478D-991F-ECF17AD3C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92AAC5-F26C-4951-B556-23B4D0B33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63D3D6-3AEE-403A-9BF2-2C8D39644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6091C24-5B7A-4B53-BE2A-581DC29F3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B6BA34-1C28-4AC0-B67D-B29FF085F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8B43FE9-1391-4192-B51D-17ADAB625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the starting population before outcomes occur.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7BF02A6-F331-4F52-8BE8-7FF2EB584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40D6425-074B-4730-BFB0-8887E8E16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3CAD2B-F4F7-4F3B-8AA9-FBABAD556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exposure and follow-up consistently.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E807F7-6772-4281-8343-FEF0A0524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58B77B-5CF6-404A-BEF4-95CC5257F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6729073-0BFF-4FA7-9385-1841F7E75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State the assumptions behind twin comparisons.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66C2D03-DF87-4FCA-AA94-C77D2D757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People do not follow scripted film paths, and twins can share environments in unequal ways.</a:t>
            </a:r>
          </a:p>
        </p:txBody>
      </p:sp>
    </p:spTree>
    <p:extLst>
      <p:ext uri="{BB962C8B-B14F-4D97-AF65-F5344CB8AC3E}">
        <p14:creationId xmlns:p14="http://schemas.microsoft.com/office/powerpoint/2010/main" val="103984700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59D8EF-546F-4588-846E-D0CAA0120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ECC722-AA02-4C60-B3DC-6343072A6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C9A5CA-DF36-4482-9727-9B8721A89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66ECC6-2702-4B53-B1F1-E5B0FE2C8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B31BCF-6522-46ED-B58A-641FE5D0A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a prospective cohort with a twin concordance study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9B206C-7F8E-41CD-8858-735337588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00dc371fbf43f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CF6FF1-9E67-4B71-84D4-2E6670A57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E34D5C5-BEAE-49DE-A421-A0762F587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5EE96E-6A9C-480E-BFB4-F70D4F4D1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cohort records an exposure before birth outcomes are known.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BE66644-C6C3-471D-AB6C-E168EF029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CE267B-530A-4189-945A-5ACDA6126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8DC31C-157E-4B6E-90E0-F9653A022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Monozygotic twins share more DNA than dizygotic twins on average.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B7B64D-B6FA-49FB-8569-AC419626E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720D5D-7D8C-4769-B499-23ABDBAB1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B4BD48E-2B76-4E68-8A30-84B536D4D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Twin estimates rely on assumptions, and heritability changes across populations and settings.</a:t>
            </a:r>
          </a:p>
        </p:txBody>
      </p:sp>
    </p:spTree>
    <p:extLst>
      <p:ext uri="{BB962C8B-B14F-4D97-AF65-F5344CB8AC3E}">
        <p14:creationId xmlns:p14="http://schemas.microsoft.com/office/powerpoint/2010/main" val="187404462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87D595-0396-4106-A558-48FCFF417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9A6767-C330-4796-88EA-EA88842AF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73246E-0E02-474C-AE3F-94BA7E226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3F89D2-61E2-4047-9A85-2B2B770B9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DE03C0-7D03-4E2C-B873-B74AD1BA5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9F26C5-7004-4000-9E55-E53AAF8F8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6C5D0AC-C1DE-4445-8762-FD837CB49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C0841C-1F2D-43D0-8852-2813268B2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Forward film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4B0B6D-3074-45F7-9F6B-DB06EB9C9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78B8A8-7104-4886-B123-66B007224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8099FD-99F8-408E-85F2-AEAADF5B6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Prospective cohort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E97E5E-3573-4A50-805D-17C6FD6B7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965BDC3-29E2-4613-913A-31BA56642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Matched split screen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CB6DF7A-96DB-4137-A1BA-954C73BCF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96E18BE-DBB1-44A8-9C53-A42F01B19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51F8D5-1028-4170-AFF3-B13E08832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Twin comparison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2C51F17-7A7C-4953-B4A6-6770DD5C9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4B16876-059F-4966-8DC4-3B145C815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Shared set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755BB78-104A-4041-8D8D-26DDD9B48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B8771DE-B856-4FDF-B364-F7024F0A7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55B9061-8327-4DE9-B35D-A9B6ACC3F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Shared genes and environment</a:t>
            </a:r>
          </a:p>
        </p:txBody>
      </p:sp>
    </p:spTree>
    <p:extLst>
      <p:ext uri="{BB962C8B-B14F-4D97-AF65-F5344CB8AC3E}">
        <p14:creationId xmlns:p14="http://schemas.microsoft.com/office/powerpoint/2010/main" val="63774820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B3820C-8E88-4DF7-B0E6-5C899D0DE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E41790-8026-4CCF-96D7-0A46BFC93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87F2C4-0557-474B-A7F4-A8D34EF8F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2053BB-550C-463A-9F26-473FCE327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3CD087-44A0-40E9-BF18-9B28E0BE1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CC0B26-88E6-4962-922E-93BFA08E0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selecting a design for a grant proposal on cleft risk.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6517FF-186F-480C-8D61-9577BE07B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E82372-7E2A-4447-BE7A-F9A106DD2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proposal claims a twin study can cleanly separate genes…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58053C-0F45-4CDB-800E-B240570E9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0F3D64E-DA0F-4584-BB2A-7A46E5C6E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8A9C08D-9B1D-4358-8AB6-E641D2DE0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cohort and twin evidence with explicit…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78FA63-5185-4423-8207-424B6EF69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93FEE0-02E9-455C-9591-5FB45A2DE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366735-5CB8-4851-A72C-B6D7CE92F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twin concordance as a personal genetic…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3963D4B-DF2A-48B4-B3F4-C385DC68C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BDE9296-4879-4268-90E5-48485A838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F50026B-E4B6-40B4-B4DA-1378D3430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shared environment because identical twins share…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4CDFFBC-0F2D-4ABF-BD9D-EEE4B3E48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defensible claim and name one strength…</a:t>
            </a:r>
          </a:p>
        </p:txBody>
      </p:sp>
    </p:spTree>
    <p:extLst>
      <p:ext uri="{BB962C8B-B14F-4D97-AF65-F5344CB8AC3E}">
        <p14:creationId xmlns:p14="http://schemas.microsoft.com/office/powerpoint/2010/main" val="144995513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6AA4DF-4886-4708-B051-0765231D6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6D9406-04C2-4D33-AC63-C0F04A25C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62FC7A-BDB2-497D-A228-0D3EC4529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B5D3C8-866C-4C86-9350-6354EFA12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C85775-66A6-4567-B05F-AD1F97370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524CAF-C710-408C-960C-82BCBBC34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7CA555-239C-4365-9483-044EED0F7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0EDE95-A594-40B9-8C25-A75ADF9000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cohort and twin evidence with explicit assumptions and population-level wording.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5680EB-CD98-4F78-AD4E-024DCDA61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92BAA83-5CFE-4FAE-AEA4-2E2738338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F815F1-42EF-4D08-BE9F-56B6E1BC7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EXP05-E1 + EXP05-E2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A4C448-3D44-4EAF-82CF-884B2943D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6FE06F-F378-4D1D-9930-E9DB1E79D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444E49D-4B60-445B-AC1C-B88BE21DA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discuss time order and population variance. You may not assign Mateo's cleft a heritability percentage or single cause.</a:t>
            </a:r>
          </a:p>
        </p:txBody>
      </p:sp>
    </p:spTree>
    <p:extLst>
      <p:ext uri="{BB962C8B-B14F-4D97-AF65-F5344CB8AC3E}">
        <p14:creationId xmlns:p14="http://schemas.microsoft.com/office/powerpoint/2010/main" val="39338516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B453317-67C4-46D0-B5C8-EBA4DF6F5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A8FD16-F405-4A59-9ACF-2535AE394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9F6872-D7B8-4622-AC8F-3E9332E10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338FB1-86A4-4E4D-8B1E-6921423E4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6D3808-86C1-4075-BFC2-C4A4E49F5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10504F-E41B-4648-83E7-64D7EA69F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935E62-B3F0-446B-9986-8CF6F22E1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529735E-DF4D-4251-96BD-7ADD4D611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Cohorts establish time order, while twin comparisons estimate population patterns under assumptions rather than one person's cause.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7475E3-3E21-4B70-8CDB-73CD5A7DD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A25AF7-3D6A-421F-A2E0-8F58147EF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E9DEB4-F33A-40D2-8ADC-290E358D0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twin study tells us genes carry most of the risk, but heritability is just a number; it…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FB2351-831F-4D80-9842-18637BCF7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77654268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7A7773-08D9-42BD-A04F-F9E89C15E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3284AB-2C4B-4F42-B225-1996A6D5E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0364B2-8755-4E72-A371-07C9E620D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4435A9-5118-4010-BF4E-FAF765999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27E005-A74A-4F78-927E-7DA6A38C8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C0A460-4E94-42FC-922B-ADD2E2345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C2525F-0A7F-43C1-8118-178F3F0CF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STROBE. Reporting guidance for observational studies.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D, et al. 2011. Risk of Oral Clefts in Twins. Epidemiology. [PMID:21423016]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Ezh2-dependent methylation in oral epithelia promotes secondary palatogenesis (cleft prevalence about 1 in 700). Birth Defec…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8D622DD-C04B-4A01-9F95-417B14365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EAD2AA-CA1D-476A-8E02-BF115DCB4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9B3B8A-7B60-4C37-BC8A-B8079B20C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Epidemiology, cohort and twin designs, and heritability • Unit 2 How to Screen Your Genes, inherited risk and family patterns (MI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7FE29D5-7FFD-4815-980C-4585CDF02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E47B4FF-5D02-46D7-8EBE-6B51BC2D9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407FA2B-4354-453D-B8DA-3CA30FAA7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9972110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2026-07-11T05:12:57.0530000Z</dcterms:created>
  <dcterms:modified xsi:type="dcterms:W3CDTF">2026-07-11T05:12:57.0530000Z</dcterms:modified>
</coreProperties>
</file>