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a0e93b6ba424921" /><Relationship Type="http://schemas.openxmlformats.org/officeDocument/2006/relationships/extended-properties" Target="/docProps/app.xml" Id="Rd52d89a52d5949f3" /><Relationship Type="http://schemas.openxmlformats.org/officeDocument/2006/relationships/officeDocument" Target="/ppt/presentation.xml" Id="R4b30ad8b823847e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d009240c63242a8"/>
  </p:sldMasterIdLst>
  <p:notesMasterIdLst>
    <p:notesMasterId xmlns:r="http://schemas.openxmlformats.org/officeDocument/2006/relationships" r:id="R2ea1ab57dbb84bf8"/>
  </p:notesMasterIdLst>
  <p:sldIdLst>
    <p:sldId xmlns:r="http://schemas.openxmlformats.org/officeDocument/2006/relationships" id="256" r:id="R811baa81e88c43af"/>
    <p:sldId xmlns:r="http://schemas.openxmlformats.org/officeDocument/2006/relationships" id="257" r:id="R06f4bfec20d944ce"/>
    <p:sldId xmlns:r="http://schemas.openxmlformats.org/officeDocument/2006/relationships" id="258" r:id="R81ea79cf956f476b"/>
    <p:sldId xmlns:r="http://schemas.openxmlformats.org/officeDocument/2006/relationships" id="259" r:id="Rf19e8bf63acd42ea"/>
    <p:sldId xmlns:r="http://schemas.openxmlformats.org/officeDocument/2006/relationships" id="260" r:id="R03934bb35eab42d6"/>
    <p:sldId xmlns:r="http://schemas.openxmlformats.org/officeDocument/2006/relationships" id="261" r:id="R8f4660398d9b4e8d"/>
    <p:sldId xmlns:r="http://schemas.openxmlformats.org/officeDocument/2006/relationships" id="262" r:id="R2d87b75906c246c8"/>
    <p:sldId xmlns:r="http://schemas.openxmlformats.org/officeDocument/2006/relationships" id="263" r:id="R183b1cb619a648de"/>
    <p:sldId xmlns:r="http://schemas.openxmlformats.org/officeDocument/2006/relationships" id="264" r:id="R73fcf697fb0e4337"/>
    <p:sldId xmlns:r="http://schemas.openxmlformats.org/officeDocument/2006/relationships" id="265" r:id="R559607bdef6a459b"/>
    <p:sldId xmlns:r="http://schemas.openxmlformats.org/officeDocument/2006/relationships" id="266" r:id="R405cc43e12c4448f"/>
    <p:sldId xmlns:r="http://schemas.openxmlformats.org/officeDocument/2006/relationships" id="267" r:id="Rdd8ff0f3f3a84546"/>
    <p:sldId xmlns:r="http://schemas.openxmlformats.org/officeDocument/2006/relationships" id="268" r:id="R537788aab7424a2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e038580bedf4b19" /><Relationship Type="http://schemas.openxmlformats.org/officeDocument/2006/relationships/slideMaster" Target="/ppt/slideMasters/slideMaster1.xml" Id="R5d009240c63242a8" /><Relationship Type="http://schemas.openxmlformats.org/officeDocument/2006/relationships/notesMaster" Target="/ppt/notesMasters/notesMaster1.xml" Id="R2ea1ab57dbb84bf8" /><Relationship Type="http://schemas.openxmlformats.org/officeDocument/2006/relationships/presProps" Target="/ppt/presProps.xml" Id="R85e251d2aded45b4" /><Relationship Type="http://schemas.openxmlformats.org/officeDocument/2006/relationships/tableStyles" Target="/ppt/tableStyles.xml" Id="Rfa8429f6cd1f4030" /><Relationship Type="http://schemas.openxmlformats.org/officeDocument/2006/relationships/slide" Target="/ppt/slides/slide1.xml" Id="R811baa81e88c43af" /><Relationship Type="http://schemas.openxmlformats.org/officeDocument/2006/relationships/slide" Target="/ppt/slides/slide2.xml" Id="R06f4bfec20d944ce" /><Relationship Type="http://schemas.openxmlformats.org/officeDocument/2006/relationships/slide" Target="/ppt/slides/slide3.xml" Id="R81ea79cf956f476b" /><Relationship Type="http://schemas.openxmlformats.org/officeDocument/2006/relationships/slide" Target="/ppt/slides/slide4.xml" Id="Rf19e8bf63acd42ea" /><Relationship Type="http://schemas.openxmlformats.org/officeDocument/2006/relationships/slide" Target="/ppt/slides/slide5.xml" Id="R03934bb35eab42d6" /><Relationship Type="http://schemas.openxmlformats.org/officeDocument/2006/relationships/slide" Target="/ppt/slides/slide6.xml" Id="R8f4660398d9b4e8d" /><Relationship Type="http://schemas.openxmlformats.org/officeDocument/2006/relationships/slide" Target="/ppt/slides/slide7.xml" Id="R2d87b75906c246c8" /><Relationship Type="http://schemas.openxmlformats.org/officeDocument/2006/relationships/slide" Target="/ppt/slides/slide8.xml" Id="R183b1cb619a648de" /><Relationship Type="http://schemas.openxmlformats.org/officeDocument/2006/relationships/slide" Target="/ppt/slides/slide9.xml" Id="R73fcf697fb0e4337" /><Relationship Type="http://schemas.openxmlformats.org/officeDocument/2006/relationships/slide" Target="/ppt/slides/slide10.xml" Id="R559607bdef6a459b" /><Relationship Type="http://schemas.openxmlformats.org/officeDocument/2006/relationships/slide" Target="/ppt/slides/slide11.xml" Id="R405cc43e12c4448f" /><Relationship Type="http://schemas.openxmlformats.org/officeDocument/2006/relationships/slide" Target="/ppt/slides/slide12.xml" Id="Rdd8ff0f3f3a84546" /><Relationship Type="http://schemas.openxmlformats.org/officeDocument/2006/relationships/slide" Target="/ppt/slides/slide13.xml" Id="R537788aab7424a2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ab7ed47b77842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1e372f8900d44e4" /><Relationship Type="http://schemas.openxmlformats.org/officeDocument/2006/relationships/notesMaster" Target="/ppt/notesMasters/notesMaster1.xml" Id="R5e1349f56272451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754a41910674ce1" /><Relationship Type="http://schemas.openxmlformats.org/officeDocument/2006/relationships/notesMaster" Target="/ppt/notesMasters/notesMaster1.xml" Id="R12801c2037a5451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bf04aa5f6ec4bb4" /><Relationship Type="http://schemas.openxmlformats.org/officeDocument/2006/relationships/notesMaster" Target="/ppt/notesMasters/notesMaster1.xml" Id="R9657bfedc8a6445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1bcdb1ec12274a31" /><Relationship Type="http://schemas.openxmlformats.org/officeDocument/2006/relationships/notesMaster" Target="/ppt/notesMasters/notesMaster1.xml" Id="R87b74f5f4f2345d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57632656fd84283" /><Relationship Type="http://schemas.openxmlformats.org/officeDocument/2006/relationships/notesMaster" Target="/ppt/notesMasters/notesMaster1.xml" Id="R9f6e21f9bf8b4ef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74a96208fe24795" /><Relationship Type="http://schemas.openxmlformats.org/officeDocument/2006/relationships/notesMaster" Target="/ppt/notesMasters/notesMaster1.xml" Id="R3f01f48d87784d2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803f8d1430243d3" /><Relationship Type="http://schemas.openxmlformats.org/officeDocument/2006/relationships/notesMaster" Target="/ppt/notesMasters/notesMaster1.xml" Id="R0ffd492e5b2743f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e90579fd6554918" /><Relationship Type="http://schemas.openxmlformats.org/officeDocument/2006/relationships/notesMaster" Target="/ppt/notesMasters/notesMaster1.xml" Id="R87879e4dfeb74d7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ceb59b4b3804eb2" /><Relationship Type="http://schemas.openxmlformats.org/officeDocument/2006/relationships/notesMaster" Target="/ppt/notesMasters/notesMaster1.xml" Id="R4bdcb509aaff44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1063dd02ec1493d" /><Relationship Type="http://schemas.openxmlformats.org/officeDocument/2006/relationships/notesMaster" Target="/ppt/notesMasters/notesMaster1.xml" Id="R6232e0202c8b452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5f76071f8a54149" /><Relationship Type="http://schemas.openxmlformats.org/officeDocument/2006/relationships/notesMaster" Target="/ppt/notesMasters/notesMaster1.xml" Id="Rc09254e81f1f4b5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d525da18b45418c" /><Relationship Type="http://schemas.openxmlformats.org/officeDocument/2006/relationships/notesMaster" Target="/ppt/notesMasters/notesMaster1.xml" Id="R2f26d28124684a1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090c9b5ccae43b3" /><Relationship Type="http://schemas.openxmlformats.org/officeDocument/2006/relationships/notesMaster" Target="/ppt/notesMasters/notesMaster1.xml" Id="R0675272a2503443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a678159fd8845c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5a0937991db4e82" /><Relationship Type="http://schemas.openxmlformats.org/officeDocument/2006/relationships/slideLayout" Target="/ppt/slideLayouts/slideLayout1.xml" Id="Ra1a8e455c627494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1a8e455c627494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c32e89bbdd440c" /><Relationship Type="http://schemas.openxmlformats.org/officeDocument/2006/relationships/image" Target="/ppt/media/image.bin" Id="R1ff2da8a60324a75" /><Relationship Type="http://schemas.openxmlformats.org/officeDocument/2006/relationships/notesSlide" Target="/ppt/notesSlides/notesSlide1.xml" Id="R79ef4d8559f84c4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1e60a9ff8741d9" /><Relationship Type="http://schemas.openxmlformats.org/officeDocument/2006/relationships/notesSlide" Target="/ppt/notesSlides/notesSlide2.xml" Id="Ra7d21bf5a68d46c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08a5eae2594ba8" /><Relationship Type="http://schemas.openxmlformats.org/officeDocument/2006/relationships/notesSlide" Target="/ppt/notesSlides/notesSlide3.xml" Id="R97ce426069b44f8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54932b3d284d04" /><Relationship Type="http://schemas.openxmlformats.org/officeDocument/2006/relationships/notesSlide" Target="/ppt/notesSlides/notesSlide4.xml" Id="R5a360fe5280a4f4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dcc8be48ff425c" /><Relationship Type="http://schemas.openxmlformats.org/officeDocument/2006/relationships/image" Target="/ppt/media/image2.bin" Id="R31daad8de5734042" /><Relationship Type="http://schemas.openxmlformats.org/officeDocument/2006/relationships/notesSlide" Target="/ppt/notesSlides/notesSlide5.xml" Id="R959ef353bd5642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f98def9c894efe" /><Relationship Type="http://schemas.openxmlformats.org/officeDocument/2006/relationships/image" Target="/ppt/media/image3.bin" Id="Ra5d69a6b3de240b4" /><Relationship Type="http://schemas.openxmlformats.org/officeDocument/2006/relationships/notesSlide" Target="/ppt/notesSlides/notesSlide6.xml" Id="R512a2ad10994412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e4bd5be52144ae" /><Relationship Type="http://schemas.openxmlformats.org/officeDocument/2006/relationships/notesSlide" Target="/ppt/notesSlides/notesSlide7.xml" Id="R0871944a2754426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563248e7d94da0" /><Relationship Type="http://schemas.openxmlformats.org/officeDocument/2006/relationships/image" Target="/ppt/media/image4.bin" Id="R4f322449e14b4aaf" /><Relationship Type="http://schemas.openxmlformats.org/officeDocument/2006/relationships/notesSlide" Target="/ppt/notesSlides/notesSlide8.xml" Id="R7e2263b51a79499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a7f95c32874870" /><Relationship Type="http://schemas.openxmlformats.org/officeDocument/2006/relationships/notesSlide" Target="/ppt/notesSlides/notesSlide9.xml" Id="Rb782e0b6a016488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88f4d545b04795" /><Relationship Type="http://schemas.openxmlformats.org/officeDocument/2006/relationships/notesSlide" Target="/ppt/notesSlides/notesSlide10.xml" Id="Rc6654f58050d42c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65293f91064d52" /><Relationship Type="http://schemas.openxmlformats.org/officeDocument/2006/relationships/notesSlide" Target="/ppt/notesSlides/notesSlide11.xml" Id="Rfa9e7e2570214d3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0c2e3f237a4557" /><Relationship Type="http://schemas.openxmlformats.org/officeDocument/2006/relationships/notesSlide" Target="/ppt/notesSlides/notesSlide12.xml" Id="Re3ac3de3f5b9471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b6919d11694123" /><Relationship Type="http://schemas.openxmlformats.org/officeDocument/2006/relationships/notesSlide" Target="/ppt/notesSlides/notesSlide13.xml" Id="R560a2fdeca7d45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BDA57DA-5968-4F7B-BAA6-7AEC96C55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12D1B0-39BA-466E-82AB-DE48CB56A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976D11-342C-4DD2-A79B-852C31E06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E51EFD-A366-4C18-B58D-79D2911C9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6F4A51-E4C5-4E92-9690-C7F90550C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Studying a Cause You Cannot Assign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058945-601F-4192-901A-D7685AA50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If we cannot assign a suspected harmful exposure, how can we still gather evidence about whether it raises the chance of a cleft?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7780D0F-3BDF-4A97-9F7C-3252B8E5F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Case-control studies efficiently study rare outcomes, but their odds ratios remain vulnerable to selection, recall, and confounding.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f2da8a60324a7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139802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9DB7BD9-0B54-42CC-B092-8459A28B6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59AB74-8C2E-4684-B383-F83C7A749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25D1D2-FAF9-4D02-8889-873F44CB1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103907E-A8DC-4564-9FB2-078F89939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28F14D-E6FF-459C-8759-68C6410CF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25433E-E644-40CF-9121-E1FFC4669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F5CA18C-F015-4BC5-912C-CAFF292E4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EB1195-9E8D-4884-B56D-7F271ABAB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strongest design is the one that fits the question and controls its main threats.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BD5BF6-9D51-4339-91D9-D27676B1F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38806730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863B8B2-25A6-4CBF-92F8-50D8AF11C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4B04FE-8FB6-4540-823C-666AD1DEA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28C100-FE2A-416B-B881-BEEF48071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69B698-2BB5-4BED-9EF4-544D65DCF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4639F8-DDE6-4D88-9897-C98A6A364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F6A57D-B7DA-40A5-B22B-3A6B66A00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2B4BFA-EA36-47E7-8775-18F5CAE8B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09B88D0-2ACB-4A55-8BBD-736600782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FED155-B2A5-4AE2-A066-D45E1C622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996DFA-5E39-4CE5-86A0-9DE1D41B4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D5D56AE-F16C-49C7-AB88-057B17CFC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70B866-D643-4AC4-9E87-03766E58C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EB6BCBF-FCEE-4CE7-87E9-FA78C4986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C515A9-6FE7-4A81-B2E4-5FF51814A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26B7CA6-B94A-465C-A487-4B5BF3B42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77717360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608583-81AC-45D4-9617-F6EBF1DF1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1EBF94-2B93-4FF5-841B-F9E79C51D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598A54-D9A2-4D73-AAB3-FD58DA1C2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1E1AAE-1190-40A0-B12F-EA36FE52C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4205B1-2D9F-4B15-9DF2-21BDFF772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E40D46-5940-4FB5-9781-27569FAAE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Case-control studies efficiently study rare outcomes, but their odds ratios remain vulnerable to selection, recall, and confounding.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E151BA-A557-4C36-AC04-FC52E1A44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7B7E15-0078-4381-9F88-37BE543C0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546391-AB42-437F-A60A-2F56B8E6E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EF574CE-DAB4-46F7-9B6E-BBD14DD7A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57F23D7-2D0E-4AA6-918B-0BF229866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91AF7D-D62B-401C-AD3F-F6E0D7E90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0FE57F6-E5B3-43FF-B9F6-EA04E0AA6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B070497-0F9C-4BFB-A3E0-34639108E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49F2F3-7495-40BE-88E6-7EB48B70A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7664875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470BD31-398F-4F7E-AD66-096C83A3C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228AD5-8A14-417F-AFE3-6CA79777A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52E32D-AD73-4812-A0DB-52569BC46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92609B-C66F-4905-9C64-66F0E45FB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2BC8F1-1CBF-4D91-83C6-EC1CC2680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2B4A92-762A-4804-AD9B-39D89616B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daad8de573404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13166423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A15C58-60FA-4317-B84E-336CC0D4C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860EEF-852A-4197-B0BE-1B83456EB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D4353B-89D7-4FC3-87B5-B7A1BD72D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5D14B5-BF9C-43B6-93E7-8D405C300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F533EB-201D-448C-8A56-BC25AC18B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EEB9AC-835B-416B-83AE-43054C74C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detective starts with a rare event and looks backward for clues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d69a6b3de240b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D11FB9-434C-4B06-A12A-58E3A4C12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FAE874-3AE8-410E-B5E0-8E9B48891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4ED452-C326-4F59-B430-BB19619DB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group is selected because the event happened?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59980B-821C-4B2E-A3F7-D3B84A7E9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3372D3-68D7-47EA-9DBE-55B6847A8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24F1B7-1F39-4C8F-8874-BD827B382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does the search move in time?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79CFB2E-4BA8-4B87-83AB-4D0035154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39F631E-3C1A-426A-8252-BABB2016B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3CBA1E8-FCCD-434E-8590-3ECA37162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clue could be remembered differently by the two groups?</a:t>
            </a:r>
          </a:p>
        </p:txBody>
      </p:sp>
    </p:spTree>
    <p:extLst>
      <p:ext uri="{BB962C8B-B14F-4D97-AF65-F5344CB8AC3E}">
        <p14:creationId xmlns:p14="http://schemas.microsoft.com/office/powerpoint/2010/main" val="51796007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076E73-C9C3-4C31-8D1F-7907DD40A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9DE07F-5DD9-4D61-8176-95F9F5E43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E9135A-7E3F-4AFA-AB17-BB3966B7B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214449-D26E-4AEE-9740-7ABCE6D13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B65661-B82D-4FC9-ADD6-C6C479321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D20BFE-42A8-49C1-BDBF-A5D6A434B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FFD7F0-787E-49E5-B152-B62AD1166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6716209-615B-4DEF-A8A2-C56131C8D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E74E1E-9CEA-431F-8D1C-C316CFA04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Select cases by outcome and comparable controls without it.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9C99426-0D1D-47DF-A62D-9FE83697A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4CE311-5550-4D1A-AD24-A4F5CDFD2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CBD151F-79FB-4E43-A98A-747E20915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prior exposure the same way.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D85CF16-29F9-4927-A329-691DE5701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1222C8-BE29-4CDE-A070-CEE8E8690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D987E03-29B6-49ED-BDBF-82FF3DD85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an odds ratio with its interval and bias risks.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E8E5FAD-7529-4062-BA90-A5447334F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Unlike a detective story, an association may have several explanations and may never identify one culprit.</a:t>
            </a:r>
          </a:p>
        </p:txBody>
      </p:sp>
    </p:spTree>
    <p:extLst>
      <p:ext uri="{BB962C8B-B14F-4D97-AF65-F5344CB8AC3E}">
        <p14:creationId xmlns:p14="http://schemas.microsoft.com/office/powerpoint/2010/main" val="52411929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C26712B-6F3F-442D-8C89-CD4DC4E82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36D48B-A81C-487A-AA4B-C391A2389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4289F1-8088-45C4-8FE5-3BE5CA259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63DED6-98D7-480F-9CC5-4550C2049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A05132-6D72-446B-A4F7-5B9228B30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 a suspected exposure with a supplied 2 by 2 table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4180D6-CF75-4126-8093-1F9579B7C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322449e14b4aa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39BF30-3ADF-4A99-BAD5-934A7B334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84BB80-6A53-4A20-B602-8C165BF18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F8B6E2D-968B-4BE5-AB09-880DA0294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table has 30 exposed and 70 unexposed cases, plus 15 exposed and 85 unexposed controls.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EBB3D6E-F745-4D6B-B084-CC36F18FD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51A5BB-48DF-4829-A915-2390190E0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6E3DE9-6E95-4DED-B5FC-FBF9DBEA1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reported 95 percent confidence interval is 0.9 to 3.4.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47598C-EB2D-46D4-AEAC-3B745727A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B0699D-809D-4749-83A2-8043549B8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77B020A-12C8-4D61-AC33-E5DB469F5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Parents of affected infants may recall an exposure differently while searching for an explanation.</a:t>
            </a:r>
          </a:p>
        </p:txBody>
      </p:sp>
    </p:spTree>
    <p:extLst>
      <p:ext uri="{BB962C8B-B14F-4D97-AF65-F5344CB8AC3E}">
        <p14:creationId xmlns:p14="http://schemas.microsoft.com/office/powerpoint/2010/main" val="112944525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68BE294-B1A5-4EBA-A683-AA2CE504E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ECB705-34C0-4A95-BAA6-25B761294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ADB30C-ED7E-4FFA-A9FC-EA37D1A3A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E92BBD-9315-46DC-9DFA-45A40CC62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7EF61C-40A4-4488-9F8B-A67896018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6A97D7-4A27-4C42-AF71-51AA9C4F5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B8D7C8-8224-45D9-94E0-64B3E691A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0E5D8E-8162-4B83-9E44-73FC728CE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Rare event file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32191D9-8C5D-4F7F-BF99-D4B976430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D021BA1-9F09-4514-BEE9-4342A1A67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80196BD-1F66-4A78-BBD8-06AC0225A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case group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F3A67A-C4F4-45F6-B29E-8FD006866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E894A4-55D9-47EE-AD88-D3AF00222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Comparison file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9B2EB45-8AD7-40F1-8084-177A296EA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2A19CB-4F31-4653-BBED-2D020C994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AED9E28-AF11-48E2-987A-6A2492259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group from the same population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606912A-CC12-41B8-ADB6-09B6CCBB4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80D9225-1868-4412-8508-33463498B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Backward clue search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E9DAB45-4D58-4EFB-AC96-A78A2FB5F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51847CF-5860-40F4-91CE-82FEA42B9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706331C-0900-418B-BA70-22C54D24B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Prior exposure history</a:t>
            </a:r>
          </a:p>
        </p:txBody>
      </p:sp>
    </p:spTree>
    <p:extLst>
      <p:ext uri="{BB962C8B-B14F-4D97-AF65-F5344CB8AC3E}">
        <p14:creationId xmlns:p14="http://schemas.microsoft.com/office/powerpoint/2010/main" val="93821512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F74EDDA-352E-4848-8CD6-EA4DD7DF4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0901C9-4E09-4804-B418-ECDDC714F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6C019C-BB5E-465F-9D40-493476A5C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24C401-36BC-430C-A10E-09B45ACE3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E731BD-3571-42C2-B9B7-807866D50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D487FF-8FD8-4A1A-A952-4178FBF63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epidemiologist reviewing a suspected prenatal exposure.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6B0D36-2F56-472F-B669-270685587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1336C3-A3D1-437B-B215-7A7976C31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decide whether the supplied result proves that…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F8CA55-1279-4655-B702-93131A52F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1E74BBE-8955-4636-BC9D-C2625E7F0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6B0F955-23AB-4F42-9646-94CFCDA6B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Report an uncertain association and plan better…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D052DDB-89C7-4BE8-BBD6-E6165F4BB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86FD05F-DED3-4617-AC51-025C7FEDA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80DCF48-3575-4E8C-A0B3-1CFE97147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the exposure proven causal because the…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774C06-550A-4488-A818-220A7E61A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584F3A-B763-4146-8D88-E01B5A7F9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C557BBD-A041-4D93-9D00-A3987856D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no possible effect because the interval…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A598F8D-945C-4C19-B650-1B0667C94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interpretation and cite the odds ratio…</a:t>
            </a:r>
          </a:p>
        </p:txBody>
      </p:sp>
    </p:spTree>
    <p:extLst>
      <p:ext uri="{BB962C8B-B14F-4D97-AF65-F5344CB8AC3E}">
        <p14:creationId xmlns:p14="http://schemas.microsoft.com/office/powerpoint/2010/main" val="198598298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57BF86-BD12-4A71-98C1-679AFC39B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2EA7A9C-A47E-40BD-BB10-2014CF683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5D58D3-ED84-43C5-8CC8-24E63524A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04D223-0499-4E45-BAE4-2C79B25FD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1728B6-7196-4266-905D-C3DCF39AB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446949-D362-49D6-876E-3707298F3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B24772-A20B-4979-9720-98CE26AC2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BB9823-A205-4226-8A28-289BAA684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Report an uncertain association and plan better exposure measurement plus confounder control.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0C7734-D2B5-4B0E-9BA7-EE5D05D55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6239E86-7B8C-4BF7-89EA-A85602F2D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189F6F-2C04-4A58-9563-DF065B7A7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EXP04-E1 + EXP04-E2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9575FF-329B-458E-AD48-31FA3C593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A884C9-2AF8-40C6-B0A4-4A391EB31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CE4E9D-8CCE-48B1-9A52-FAD3F83F2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report the observed association and uncertainty. You may not claim individual blame or causation.</a:t>
            </a:r>
          </a:p>
        </p:txBody>
      </p:sp>
    </p:spTree>
    <p:extLst>
      <p:ext uri="{BB962C8B-B14F-4D97-AF65-F5344CB8AC3E}">
        <p14:creationId xmlns:p14="http://schemas.microsoft.com/office/powerpoint/2010/main" val="213773862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E3FFD45-6570-45D3-8EB7-FA6135BDD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2E8C3C-FA8E-444E-B2C8-121B581C2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FF0AC3-645E-487D-80F5-455D4D5AF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BE7E30-53A5-4CEF-9133-DB48EFBF1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BFCD82-231A-44F1-AFB5-912E6852B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D4972E-443E-45B6-9953-1BD40CA1C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47A7596-32AF-4947-A9E9-3E360E4E4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AAFEEB-07D0-4758-97B5-7DF7E539D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Case-control studies efficiently study rare outcomes, but their odds ratios remain vulnerable to selection, recall, and confounding.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F41360-BEB5-4BEB-BA2B-B2A2B0609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3F5740-3A85-467E-A725-41096FC137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B401B0E-2264-40F5-9392-1F3DC033E2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case-control design lets us chase causes from the outside world without assigning harm. But Mateo's sparse family…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8D1AE8-2DC1-46F8-AA58-47F850412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76348960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E86866B-D1DC-4CDF-805A-6640F5CB0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84F776-939C-4A2E-B997-AB06EFBA8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4C3837-2EF2-4C0D-A164-8F5CC7FA6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4DBBEF-7589-4229-9A94-28B3C3A3D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D2B8AF-CD2F-461D-ABF0-E4EC58AF9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06A6CA-8743-435F-A424-772B53ECB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2902A2-72CE-48AA-BCB7-75A32D508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STROBE. Reporting guidance for observational studies.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Sabbagh HJ, et al. 2023. COVID-19 risk factors and orofacial clefts, five Arab countries: case-control study. BMC Oral Health. [PMID:37118740]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D, et al. 2011. Risk of Oral Clefts in Twins. Epidemiology. [PMID:21423016]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6AA39E-6205-4814-9EEF-882599740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FD016A-5B17-4442-A1FB-400392FDD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904AFE-158E-45E1-B911-968C314F3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Epidemiology, risk factors, and the case-control design • Unit 1 How to Fight Infection, outbreak and risk-factor investigation (MI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193DF87-E739-4FBD-A73E-40FA56493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0BBE49-F28C-4B8B-94E5-C2B669C80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9DE8EBB-242E-49AD-B20D-28D253F53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32108787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2026-07-11T05:12:56.5460000Z</dcterms:created>
  <dcterms:modified xsi:type="dcterms:W3CDTF">2026-07-11T05:12:56.5460000Z</dcterms:modified>
</coreProperties>
</file>