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453ea4895ec4a43" /><Relationship Type="http://schemas.openxmlformats.org/officeDocument/2006/relationships/extended-properties" Target="/docProps/app.xml" Id="R7d9381241f964c54" /><Relationship Type="http://schemas.openxmlformats.org/officeDocument/2006/relationships/officeDocument" Target="/ppt/presentation.xml" Id="R441999ebfb744e0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20285d9556f4054"/>
  </p:sldMasterIdLst>
  <p:notesMasterIdLst>
    <p:notesMasterId xmlns:r="http://schemas.openxmlformats.org/officeDocument/2006/relationships" r:id="R34dfc18816a242c0"/>
  </p:notesMasterIdLst>
  <p:sldIdLst>
    <p:sldId xmlns:r="http://schemas.openxmlformats.org/officeDocument/2006/relationships" id="256" r:id="R10f19edfb80944e7"/>
    <p:sldId xmlns:r="http://schemas.openxmlformats.org/officeDocument/2006/relationships" id="257" r:id="R7dc5eea5658049f8"/>
    <p:sldId xmlns:r="http://schemas.openxmlformats.org/officeDocument/2006/relationships" id="258" r:id="Ra6f0776a2a104f11"/>
    <p:sldId xmlns:r="http://schemas.openxmlformats.org/officeDocument/2006/relationships" id="259" r:id="R378920f9cdce4270"/>
    <p:sldId xmlns:r="http://schemas.openxmlformats.org/officeDocument/2006/relationships" id="260" r:id="R1f410d9ceda841e9"/>
    <p:sldId xmlns:r="http://schemas.openxmlformats.org/officeDocument/2006/relationships" id="261" r:id="Rabb2023cda254c3a"/>
    <p:sldId xmlns:r="http://schemas.openxmlformats.org/officeDocument/2006/relationships" id="262" r:id="R98455f67dcda48a0"/>
    <p:sldId xmlns:r="http://schemas.openxmlformats.org/officeDocument/2006/relationships" id="263" r:id="R3e39d549d6604e7f"/>
    <p:sldId xmlns:r="http://schemas.openxmlformats.org/officeDocument/2006/relationships" id="264" r:id="R92e1e6a7d1414c74"/>
    <p:sldId xmlns:r="http://schemas.openxmlformats.org/officeDocument/2006/relationships" id="265" r:id="R593d6ed010814739"/>
    <p:sldId xmlns:r="http://schemas.openxmlformats.org/officeDocument/2006/relationships" id="266" r:id="Rece371bb0cb946fe"/>
    <p:sldId xmlns:r="http://schemas.openxmlformats.org/officeDocument/2006/relationships" id="267" r:id="R7cde57b8b0fb42fa"/>
    <p:sldId xmlns:r="http://schemas.openxmlformats.org/officeDocument/2006/relationships" id="268" r:id="Rf3161838e090426c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d89d8e928bd4f2e" /><Relationship Type="http://schemas.openxmlformats.org/officeDocument/2006/relationships/slideMaster" Target="/ppt/slideMasters/slideMaster1.xml" Id="Rf20285d9556f4054" /><Relationship Type="http://schemas.openxmlformats.org/officeDocument/2006/relationships/notesMaster" Target="/ppt/notesMasters/notesMaster1.xml" Id="R34dfc18816a242c0" /><Relationship Type="http://schemas.openxmlformats.org/officeDocument/2006/relationships/presProps" Target="/ppt/presProps.xml" Id="Rc3dfa81a310643a6" /><Relationship Type="http://schemas.openxmlformats.org/officeDocument/2006/relationships/tableStyles" Target="/ppt/tableStyles.xml" Id="R27c97b29e41d4494" /><Relationship Type="http://schemas.openxmlformats.org/officeDocument/2006/relationships/slide" Target="/ppt/slides/slide1.xml" Id="R10f19edfb80944e7" /><Relationship Type="http://schemas.openxmlformats.org/officeDocument/2006/relationships/slide" Target="/ppt/slides/slide2.xml" Id="R7dc5eea5658049f8" /><Relationship Type="http://schemas.openxmlformats.org/officeDocument/2006/relationships/slide" Target="/ppt/slides/slide3.xml" Id="Ra6f0776a2a104f11" /><Relationship Type="http://schemas.openxmlformats.org/officeDocument/2006/relationships/slide" Target="/ppt/slides/slide4.xml" Id="R378920f9cdce4270" /><Relationship Type="http://schemas.openxmlformats.org/officeDocument/2006/relationships/slide" Target="/ppt/slides/slide5.xml" Id="R1f410d9ceda841e9" /><Relationship Type="http://schemas.openxmlformats.org/officeDocument/2006/relationships/slide" Target="/ppt/slides/slide6.xml" Id="Rabb2023cda254c3a" /><Relationship Type="http://schemas.openxmlformats.org/officeDocument/2006/relationships/slide" Target="/ppt/slides/slide7.xml" Id="R98455f67dcda48a0" /><Relationship Type="http://schemas.openxmlformats.org/officeDocument/2006/relationships/slide" Target="/ppt/slides/slide8.xml" Id="R3e39d549d6604e7f" /><Relationship Type="http://schemas.openxmlformats.org/officeDocument/2006/relationships/slide" Target="/ppt/slides/slide9.xml" Id="R92e1e6a7d1414c74" /><Relationship Type="http://schemas.openxmlformats.org/officeDocument/2006/relationships/slide" Target="/ppt/slides/slide10.xml" Id="R593d6ed010814739" /><Relationship Type="http://schemas.openxmlformats.org/officeDocument/2006/relationships/slide" Target="/ppt/slides/slide11.xml" Id="Rece371bb0cb946fe" /><Relationship Type="http://schemas.openxmlformats.org/officeDocument/2006/relationships/slide" Target="/ppt/slides/slide12.xml" Id="R7cde57b8b0fb42fa" /><Relationship Type="http://schemas.openxmlformats.org/officeDocument/2006/relationships/slide" Target="/ppt/slides/slide13.xml" Id="Rf3161838e090426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43c37f1cc544ec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3fa89e3a89f416e" /><Relationship Type="http://schemas.openxmlformats.org/officeDocument/2006/relationships/notesMaster" Target="/ppt/notesMasters/notesMaster1.xml" Id="R2dc64c970019488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e7c7ebfe9f44aff" /><Relationship Type="http://schemas.openxmlformats.org/officeDocument/2006/relationships/notesMaster" Target="/ppt/notesMasters/notesMaster1.xml" Id="R0c1ad37251b24cc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a12ccbfb30d4e97" /><Relationship Type="http://schemas.openxmlformats.org/officeDocument/2006/relationships/notesMaster" Target="/ppt/notesMasters/notesMaster1.xml" Id="R4bf15a4a33c74b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7ea0e2238a24c35" /><Relationship Type="http://schemas.openxmlformats.org/officeDocument/2006/relationships/notesMaster" Target="/ppt/notesMasters/notesMaster1.xml" Id="Re610c07ba48d42e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5aa61933b2343c1" /><Relationship Type="http://schemas.openxmlformats.org/officeDocument/2006/relationships/notesMaster" Target="/ppt/notesMasters/notesMaster1.xml" Id="R71ebd2ccd1d445d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371745443d1449f" /><Relationship Type="http://schemas.openxmlformats.org/officeDocument/2006/relationships/notesMaster" Target="/ppt/notesMasters/notesMaster1.xml" Id="Rafd403d80c44436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ee5cc4a979e429f" /><Relationship Type="http://schemas.openxmlformats.org/officeDocument/2006/relationships/notesMaster" Target="/ppt/notesMasters/notesMaster1.xml" Id="R51a480feb71b45c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d719151fc094719" /><Relationship Type="http://schemas.openxmlformats.org/officeDocument/2006/relationships/notesMaster" Target="/ppt/notesMasters/notesMaster1.xml" Id="R68a53f4eb99849a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7841327f0ed4c50" /><Relationship Type="http://schemas.openxmlformats.org/officeDocument/2006/relationships/notesMaster" Target="/ppt/notesMasters/notesMaster1.xml" Id="R2344911f3a47417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7c4020b9d1f4ea0" /><Relationship Type="http://schemas.openxmlformats.org/officeDocument/2006/relationships/notesMaster" Target="/ppt/notesMasters/notesMaster1.xml" Id="R4e81f6e774ed450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ca5044450084f87" /><Relationship Type="http://schemas.openxmlformats.org/officeDocument/2006/relationships/notesMaster" Target="/ppt/notesMasters/notesMaster1.xml" Id="R385407004bce405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b04c28f3c9f46c6" /><Relationship Type="http://schemas.openxmlformats.org/officeDocument/2006/relationships/notesMaster" Target="/ppt/notesMasters/notesMaster1.xml" Id="R2eafdfc8b5ed4d6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edc54e53fd74aae" /><Relationship Type="http://schemas.openxmlformats.org/officeDocument/2006/relationships/notesMaster" Target="/ppt/notesMasters/notesMaster1.xml" Id="Rfb0e1aef173741a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a5ea81de27d455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4855c75ad814444" /><Relationship Type="http://schemas.openxmlformats.org/officeDocument/2006/relationships/slideLayout" Target="/ppt/slideLayouts/slideLayout1.xml" Id="Rd48f1d5c7729447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48f1d5c7729447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919ffafa354461" /><Relationship Type="http://schemas.openxmlformats.org/officeDocument/2006/relationships/image" Target="/ppt/media/image.bin" Id="R2e65634a274e4975" /><Relationship Type="http://schemas.openxmlformats.org/officeDocument/2006/relationships/notesSlide" Target="/ppt/notesSlides/notesSlide1.xml" Id="Re7d03f1425444f5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6710b8bcba4f39" /><Relationship Type="http://schemas.openxmlformats.org/officeDocument/2006/relationships/notesSlide" Target="/ppt/notesSlides/notesSlide2.xml" Id="R5bc3e16c4e7d452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6685e20ef44191" /><Relationship Type="http://schemas.openxmlformats.org/officeDocument/2006/relationships/notesSlide" Target="/ppt/notesSlides/notesSlide3.xml" Id="Rd69fb5d0b81c4b2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b77e17f52e4123" /><Relationship Type="http://schemas.openxmlformats.org/officeDocument/2006/relationships/notesSlide" Target="/ppt/notesSlides/notesSlide4.xml" Id="R4d9441f92e6e4e1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b240689f074cb6" /><Relationship Type="http://schemas.openxmlformats.org/officeDocument/2006/relationships/image" Target="/ppt/media/image2.bin" Id="Rfd83d235955b4cea" /><Relationship Type="http://schemas.openxmlformats.org/officeDocument/2006/relationships/notesSlide" Target="/ppt/notesSlides/notesSlide5.xml" Id="R6c2595b1e814445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58917359194f54" /><Relationship Type="http://schemas.openxmlformats.org/officeDocument/2006/relationships/image" Target="/ppt/media/image3.bin" Id="R31df7602b0ef4e5f" /><Relationship Type="http://schemas.openxmlformats.org/officeDocument/2006/relationships/notesSlide" Target="/ppt/notesSlides/notesSlide6.xml" Id="Rcbd26171c513481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f7a09cb6b44498" /><Relationship Type="http://schemas.openxmlformats.org/officeDocument/2006/relationships/notesSlide" Target="/ppt/notesSlides/notesSlide7.xml" Id="Rc10d6c66263e402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8e6e67aec14122" /><Relationship Type="http://schemas.openxmlformats.org/officeDocument/2006/relationships/image" Target="/ppt/media/image4.bin" Id="R232e6e9306884234" /><Relationship Type="http://schemas.openxmlformats.org/officeDocument/2006/relationships/notesSlide" Target="/ppt/notesSlides/notesSlide8.xml" Id="R732659ede2e6483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a801c0ebfa4198" /><Relationship Type="http://schemas.openxmlformats.org/officeDocument/2006/relationships/notesSlide" Target="/ppt/notesSlides/notesSlide9.xml" Id="Re74a929a9ac04e4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c648bc5ed94e7c" /><Relationship Type="http://schemas.openxmlformats.org/officeDocument/2006/relationships/notesSlide" Target="/ppt/notesSlides/notesSlide10.xml" Id="R62692410aaa84bc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3b884d74f14f1e" /><Relationship Type="http://schemas.openxmlformats.org/officeDocument/2006/relationships/notesSlide" Target="/ppt/notesSlides/notesSlide11.xml" Id="R96724c58ec4c424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4a0003609243de" /><Relationship Type="http://schemas.openxmlformats.org/officeDocument/2006/relationships/notesSlide" Target="/ppt/notesSlides/notesSlide12.xml" Id="R3ebb0fa362ac4bf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ba6ccce09843c1" /><Relationship Type="http://schemas.openxmlformats.org/officeDocument/2006/relationships/notesSlide" Target="/ppt/notesSlides/notesSlide13.xml" Id="R80fd03b6e401448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D9129D-39EB-44B0-99C5-5E0AC9FE8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C1B40B-F5DF-4126-96F8-9DB1B952D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046113-32C1-47E1-8B1D-6A445995C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F109AD-DBB5-4B46-B1CF-564BE4D1A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9F7C76-BC5D-4AD2-B8C5-779503DA4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We Trust Some Studies More Than Others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2DD6BA-7F82-4D31-AE19-22A7AA9E5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two studies disagree, what about a study's design tells us which result to trust more?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E577503-7CA5-47B9-A94E-397A0E8DA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The strongest design is the one that fits the question and controls its main threats.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65634a274e497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69969068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277782-91FB-459A-8980-76868C469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18FE98-6100-4608-BD39-8CB40BCAF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82C3F4-8922-4C1A-9D20-3D4CDEDDC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8D3EDD-ACFE-4D96-9089-1B516D0AF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D2F4D3-53B7-4709-85EC-67F0EBD54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A39D33-A193-4F6A-94AE-025DEC16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5CE47B-5A64-4ED3-9576-B9CE1A020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1D17F24-14B8-434C-8629-6CC9E74F9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falsifiable hypothesis links a defined change to a defined outcome and states what would count against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BA991A-A9BE-4080-91A0-65758EAC5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4358796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5F013D4-A04C-4E68-8553-B63090FB0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D14133-E5CA-419E-8C20-DF2A0FFA3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F8DBFC-6452-41B5-A7C6-722A06A30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DF7564-34F3-4079-98EA-27962DF59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0BAE80-B4AE-4D03-96A3-CD9F5348D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9DE34A-B5E8-46CC-93E4-756D88280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8ADBDE-79E1-4827-B39F-C50DDDB0E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3F4164-ACEE-4D2E-BA59-7994EFABE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9740DA-5AA5-482A-8F20-5F4693F6F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308D5EC-C852-4474-91A2-0D24FEC0F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116DD5-D808-4DD5-9AE2-4CFBE819D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9EECAB-41FE-4D67-9055-B886A33B5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4121C85-98F1-4D0C-AB4B-556AD03ED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E8ACC7-4DC3-4B1B-81E8-3EFB2C46A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EF6D9F-56E9-469E-A2A8-4B0C47F0E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2126843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38C6BF-7043-410E-81E5-38699877B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CBD63D-DF73-4E76-BB0E-7B5C1AA27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CDA9CB-47EB-422D-8E15-E60A3C94C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5D5F5F-9378-4D5E-80B7-DA5ECD47D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8CBB74-9033-4E77-B3D2-84CF3D0BE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4C9592-F426-466F-A0B2-3DB2D5C6A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strongest design is the one that fits the question and controls its main threats.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01EBB1-5A7A-46A5-8884-8C9DB4530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EF129C-A9B3-4B28-8532-000B794C7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AD2EA8-7790-4C0D-99A9-324ABCB22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41B3FD5-9031-44B6-88A3-A43E55A13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4CD2C0-9F79-48EB-85E1-181AC652C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936555-E185-4AE7-B1D5-14FE426E6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A32CABE-1512-493A-8857-E531D2B18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FA6E809-1E29-4F6A-B746-64B3BF007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625F6C9-51B4-4730-89BB-3DAC63B8D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1018491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FF73582-64F7-4E42-8B26-1855FDE94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8E9933-48B6-4144-A398-3CCFD243C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A19270-3391-419B-82F0-435AAD415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A47617-EE1B-40A7-B897-6A384E389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B788A9-CBD8-4799-934A-9233A57EB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19A515-832C-46F8-9C7A-FFCB4B709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83d235955b4cea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4998725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F904067-8CDB-4229-9E9D-F79AA4734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E55722-6E61-4407-BA4E-87C356C74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14938B-C2B5-4AD0-9010-1F61CEC97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883807-82B5-44AB-BFDC-CA8E0B6F0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3E706A-C1FA-4800-9F9B-B1BB9ED97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F2F8DA-DAF0-4FBE-8B0A-82CFA9E10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tool wall has no single best tool for every job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df7602b0ef4e5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20592B-70F7-4A43-B6DA-7EDE442E6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32F514-B2D9-4C79-9E6B-A53E276CC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7B1285-4D6C-4A32-85F3-CE7F9B349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tool measures length?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1EAEF84-3112-4CCE-BA60-E40C9499D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A45D5D-FA97-4145-B851-C931C31FC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14C838-149D-4034-95E4-243D151E7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tool reveals a hidden structure?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B40258-B7A8-4AC4-BDEE-31BE21CA8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AA0379-6E5B-4064-9E14-AC47124B8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EF63E94-2506-4DFF-96DF-06CE722D3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ranking every tool from weak to strong be misleading?</a:t>
            </a:r>
          </a:p>
        </p:txBody>
      </p:sp>
    </p:spTree>
    <p:extLst>
      <p:ext uri="{BB962C8B-B14F-4D97-AF65-F5344CB8AC3E}">
        <p14:creationId xmlns:p14="http://schemas.microsoft.com/office/powerpoint/2010/main" val="130955523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81D1D3C-8AEB-4C33-8077-2A8BEAFA8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9160A0-F225-4CAF-BAE3-5711AD45D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798FC8-3CC0-4B31-BF74-09589CCE9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0046C1-F356-4D12-AD9B-E70C0EB14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B0D3ED-2938-40BA-9385-E5899A5E9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4A4A5A6-B0E6-40A2-A2D1-53FADB696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29A406-CBED-4B52-9EC6-C255435F5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6E3D4A-0897-471B-ADF3-88EC32DF7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98A128D-8B4A-443F-8949-C56927865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question type first.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D9E997-97A8-4967-8B0D-839572A67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932236-3AA3-4208-9A8F-38A0E2AFF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E4E0B29-C65F-4CC1-84A9-60639676A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the design that can answer it ethically.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F6EB4F-A091-4C79-A7EA-528BC9514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D0567E-61F1-4844-A820-058D62ED3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857FA11-7CE2-46E9-B721-4C038FEDB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Identify the main bias or alternative explanation the design must control.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8782485-4D23-4F7A-86B0-F90ADFC01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Study designs involve people, biology, time, and uncertainty, not just tools with one fixed use.</a:t>
            </a:r>
          </a:p>
        </p:txBody>
      </p:sp>
    </p:spTree>
    <p:extLst>
      <p:ext uri="{BB962C8B-B14F-4D97-AF65-F5344CB8AC3E}">
        <p14:creationId xmlns:p14="http://schemas.microsoft.com/office/powerpoint/2010/main" val="20467685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B6E313A-C2EB-48EC-A81D-10CD6861B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87B684-15D8-402C-8911-866F01D06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8DD9B4-C919-488C-8A0C-3F7E649D6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12DF26-174E-42C4-98A5-38BDBAFA4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B60FB0-E1C0-43E2-8430-5E03C2D98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four cleft questions to four study designs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FEE5C8-F542-4E99-BF52-183FAF3F2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2e6e930688423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5EE2A58-74F4-4B36-9DBD-30CC8BE23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BFA573-FCF4-414C-A245-817CAB4CB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D2D758-E18E-4CB0-881F-4A78197DD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Repair timing is an assignable clinical choice when both options are acceptable.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4F35D89-AD36-4E41-8B3C-419009989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FC90B1-0DD8-4C26-8606-4F27101AC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5940BD-F7DA-40C7-B041-B55210002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suspected harmful pregnancy exposure cannot be assigned.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9A3840-4AE9-473B-A98D-D2D67A569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E93676-9AE1-4F07-A399-B4B1A307F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9B6AF1F-CBE5-45DF-823A-3A91AC0B2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gene mechanism requires perturbation and molecular or tissue outcomes.</a:t>
            </a:r>
          </a:p>
        </p:txBody>
      </p:sp>
    </p:spTree>
    <p:extLst>
      <p:ext uri="{BB962C8B-B14F-4D97-AF65-F5344CB8AC3E}">
        <p14:creationId xmlns:p14="http://schemas.microsoft.com/office/powerpoint/2010/main" val="179230497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B9CCB06-93CB-4339-B0D9-A08020412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B6EB6E-4EAD-4EF9-8B60-E2C581B00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A787DF-6EDA-4B5E-92E4-F0EF36C39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A87E07-B918-4274-BF47-DD7263B73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849749-BE9B-477C-8089-3D9A9EB38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7C1DF89-2D31-4A55-B6F3-2D6E76DD3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480F08B-DDE5-47E9-A01D-611E17192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7AF61C-D5DB-4500-A9F6-97C2AFC9B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Ruler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71223A-3C80-4577-B508-9AB4F65E7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280336-F878-42D1-96EF-1AB4239AD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2C8A55-C1D9-4056-B635-BC5954C34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Measurement or prognosis design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B92C79-34EF-412A-B8C4-327F6C641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434C4E5-FE15-4C31-A030-FBD832108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Randomized lane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34762D-547B-4834-B21F-96D95B0A5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457375-F821-4315-AEED-A08A3F392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C352085-6BBF-4062-AA25-2FC6A30AF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Assignable treatment comparison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F054B16-2DBA-449A-BE67-980E166E7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CAA7795-AE73-4E3C-B5E4-4CBC4001B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Microscope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FA85F2-C3AF-4A7A-875D-D6CDB6E8F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880AEAD-19CB-4F46-8917-490F0BEFC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37AD6EC-350E-4367-AE7C-379BBCA3F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Mechanism experiment</a:t>
            </a:r>
          </a:p>
        </p:txBody>
      </p:sp>
    </p:spTree>
    <p:extLst>
      <p:ext uri="{BB962C8B-B14F-4D97-AF65-F5344CB8AC3E}">
        <p14:creationId xmlns:p14="http://schemas.microsoft.com/office/powerpoint/2010/main" val="33635939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60C3D99-98D2-4A6C-A050-4218F29CE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2D6DD5-DFCB-44DD-A9DE-6DE189C98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53E20F-BF79-4E4E-81B0-63C8D927E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10BC6E-497D-437E-8077-6EA200541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4B17A9-EBD5-4244-B260-B3064E1AD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C21994-0D1C-4E54-8751-0D22FA823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chairing the design-selection meeting.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CE01D2-3D6A-44A7-B54B-2E6771255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5D02B9-105B-4898-BF30-344401ABE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teammate declares that an RCT is always the best…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B8BD2B-196E-4AC8-B75E-B5FA04733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E2BF46-63CB-4942-8B02-8871CEB2F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F7CAA49-16E2-42D8-98A5-F02A2292F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design to the treatment, harm…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5113DC-52E5-4EEA-BFBA-0B68A6FE4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70ED6F-DF1E-495D-B2D9-18DFB3607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6EA398A-D73B-4851-840E-553267B42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an RCT even when it assigns…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6652D3A-D38A-4F75-BA7C-93FBE9D25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55B85E5-6702-4BEE-840F-6C6902875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53B8F75-4795-462D-85EB-F9C63C4B6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 case report for every question…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5F8C58E-F5B1-452A-8AF2-0D424F78B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design rule and match the three…</a:t>
            </a:r>
          </a:p>
        </p:txBody>
      </p:sp>
    </p:spTree>
    <p:extLst>
      <p:ext uri="{BB962C8B-B14F-4D97-AF65-F5344CB8AC3E}">
        <p14:creationId xmlns:p14="http://schemas.microsoft.com/office/powerpoint/2010/main" val="37531105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DCD20A-538C-4F87-BE3E-E9364A1F5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D64580-27D2-4916-8378-8A6A942F9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EC4388-2D43-4DEB-BD0D-F6CED67B2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6D1364-FD15-466B-8047-11AA8302F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EB56CA-D568-4049-BF4A-47314CD81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5702A0-150A-496C-AB12-C75B5AAC8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8F60E2-5A9E-4062-BE82-F769648FF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BCF028-7C17-4B57-B1AA-6A3A3EB00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Match each design to the treatment, harm, prognosis, or mechanism question.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D6229F-8718-4E72-8C12-9E46BEB18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D27B50-0682-48F5-B539-BFFCD530B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1596C64-7FCC-4F6C-A42C-1AAE91C59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EXP03-E1 + EXP03-E2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5179EAB-81AF-45A1-BA95-F7C1F28D1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8BA35E2-83AF-4749-97B6-65FE52E9E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4BB9E6-9E0F-4258-9B8A-6911D8CB5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select a design family. You may not call any design free of bias or automatically decisive.</a:t>
            </a:r>
          </a:p>
        </p:txBody>
      </p:sp>
    </p:spTree>
    <p:extLst>
      <p:ext uri="{BB962C8B-B14F-4D97-AF65-F5344CB8AC3E}">
        <p14:creationId xmlns:p14="http://schemas.microsoft.com/office/powerpoint/2010/main" val="85017481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6CD80AF-BF42-4338-BBD0-FDEF0C055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B44A6F-F5A0-4C60-B0DF-EE098A92C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B6170C-62B1-419E-8F58-EE67A6D83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FB6944-8B5F-4AC3-93D2-207BD0CE9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28D0C4-0C05-48F3-A7D6-5EE54558E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F652FA-1F6D-44FE-B468-2065AB729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8EEED0-86E9-44F5-ABAC-44712FAFD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803A32-69D8-46BB-9E06-F3A995BE8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strongest design is the one that fits the question and controls its main threats.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351933-2D7E-466D-A218-759D70233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F9192F-97AE-4F86-BF52-1E8429B0C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320429D-5DD1-4951-BF5B-8D289D002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randomized trial sits near the top because we can assign who gets the treatment. But we could…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0847E7-A664-459D-867B-3B151413F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71547968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E92E962-2C56-4F41-8D9E-EE9CE48D9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640283-8B92-4156-9AC0-37F088251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648173-E0CA-4270-BE62-2DD9DD647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23E7D4-8DAF-4D8D-8DEC-040DF7E6D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F59BCE-5F33-4D49-81D1-C6B0EC649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BE3A2C-51BC-48CC-8E3F-AE2213E50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C5EFDA-E332-4FE2-9D8E-DAE15CE90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C, et al. 2023. Timing of Primary Surgery for Cleft Palate (TOPS trial). N Engl J Med. [PMID:37646677]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Sabbagh HJ, et al. 2023. COVID-19 risk factors and orofacial clefts, five Arab countries: case-control study. BMC Oral Health. [PMID:37118740]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Page MJ, et al. 2021. The PRISMA 2020 statement. BMJ. [PMID:33782057]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8FB11F-1974-4AC5-A605-0F2BAE629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9FBACC1-F1C1-409D-B492-0A01BB8FF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75D9A2-A589-47AB-B506-9954DA8A4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Evaluating evidence and the hierarchy of study designs • Judging the strength of evidence behind a claim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43DBEF1-9168-42FC-82B1-3881FEC57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556BA87-E71C-4A35-AEEA-655BB19F6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34FAA8-0667-4E23-B217-E55785706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7454232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2026-07-11T05:12:55.9970000Z</dcterms:created>
  <dcterms:modified xsi:type="dcterms:W3CDTF">2026-07-11T05:12:55.9970000Z</dcterms:modified>
</coreProperties>
</file>