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39b11df2b934012" /><Relationship Type="http://schemas.openxmlformats.org/officeDocument/2006/relationships/extended-properties" Target="/docProps/app.xml" Id="R29817eecc1e543a7" /><Relationship Type="http://schemas.openxmlformats.org/officeDocument/2006/relationships/officeDocument" Target="/ppt/presentation.xml" Id="R018c948755dd4be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94d368370d34f5d"/>
  </p:sldMasterIdLst>
  <p:notesMasterIdLst>
    <p:notesMasterId xmlns:r="http://schemas.openxmlformats.org/officeDocument/2006/relationships" r:id="Rdc2adbad2be64441"/>
  </p:notesMasterIdLst>
  <p:sldIdLst>
    <p:sldId xmlns:r="http://schemas.openxmlformats.org/officeDocument/2006/relationships" id="256" r:id="Radb69427cd2249c6"/>
    <p:sldId xmlns:r="http://schemas.openxmlformats.org/officeDocument/2006/relationships" id="257" r:id="R99ce9bfd67074d3d"/>
    <p:sldId xmlns:r="http://schemas.openxmlformats.org/officeDocument/2006/relationships" id="258" r:id="R81a55705ded645b6"/>
    <p:sldId xmlns:r="http://schemas.openxmlformats.org/officeDocument/2006/relationships" id="259" r:id="R039d3797b44248f2"/>
    <p:sldId xmlns:r="http://schemas.openxmlformats.org/officeDocument/2006/relationships" id="260" r:id="R2752eefa79724579"/>
    <p:sldId xmlns:r="http://schemas.openxmlformats.org/officeDocument/2006/relationships" id="261" r:id="R348a235d5b904d50"/>
    <p:sldId xmlns:r="http://schemas.openxmlformats.org/officeDocument/2006/relationships" id="262" r:id="Rb7d52cc32cd246f9"/>
    <p:sldId xmlns:r="http://schemas.openxmlformats.org/officeDocument/2006/relationships" id="263" r:id="R7ead5d1e254c4d17"/>
    <p:sldId xmlns:r="http://schemas.openxmlformats.org/officeDocument/2006/relationships" id="264" r:id="R08b2373ce7164644"/>
    <p:sldId xmlns:r="http://schemas.openxmlformats.org/officeDocument/2006/relationships" id="265" r:id="R9513a0928f504664"/>
    <p:sldId xmlns:r="http://schemas.openxmlformats.org/officeDocument/2006/relationships" id="266" r:id="R42bc7fde22d5413a"/>
    <p:sldId xmlns:r="http://schemas.openxmlformats.org/officeDocument/2006/relationships" id="267" r:id="Rb8b9c8d909f44b9a"/>
    <p:sldId xmlns:r="http://schemas.openxmlformats.org/officeDocument/2006/relationships" id="268" r:id="R10d1de472c1d4c10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1952812b62d4083" /><Relationship Type="http://schemas.openxmlformats.org/officeDocument/2006/relationships/slideMaster" Target="/ppt/slideMasters/slideMaster1.xml" Id="R194d368370d34f5d" /><Relationship Type="http://schemas.openxmlformats.org/officeDocument/2006/relationships/notesMaster" Target="/ppt/notesMasters/notesMaster1.xml" Id="Rdc2adbad2be64441" /><Relationship Type="http://schemas.openxmlformats.org/officeDocument/2006/relationships/presProps" Target="/ppt/presProps.xml" Id="R7012b0b28fd5486e" /><Relationship Type="http://schemas.openxmlformats.org/officeDocument/2006/relationships/tableStyles" Target="/ppt/tableStyles.xml" Id="R2498d7da57164b5a" /><Relationship Type="http://schemas.openxmlformats.org/officeDocument/2006/relationships/slide" Target="/ppt/slides/slide1.xml" Id="Radb69427cd2249c6" /><Relationship Type="http://schemas.openxmlformats.org/officeDocument/2006/relationships/slide" Target="/ppt/slides/slide2.xml" Id="R99ce9bfd67074d3d" /><Relationship Type="http://schemas.openxmlformats.org/officeDocument/2006/relationships/slide" Target="/ppt/slides/slide3.xml" Id="R81a55705ded645b6" /><Relationship Type="http://schemas.openxmlformats.org/officeDocument/2006/relationships/slide" Target="/ppt/slides/slide4.xml" Id="R039d3797b44248f2" /><Relationship Type="http://schemas.openxmlformats.org/officeDocument/2006/relationships/slide" Target="/ppt/slides/slide5.xml" Id="R2752eefa79724579" /><Relationship Type="http://schemas.openxmlformats.org/officeDocument/2006/relationships/slide" Target="/ppt/slides/slide6.xml" Id="R348a235d5b904d50" /><Relationship Type="http://schemas.openxmlformats.org/officeDocument/2006/relationships/slide" Target="/ppt/slides/slide7.xml" Id="Rb7d52cc32cd246f9" /><Relationship Type="http://schemas.openxmlformats.org/officeDocument/2006/relationships/slide" Target="/ppt/slides/slide8.xml" Id="R7ead5d1e254c4d17" /><Relationship Type="http://schemas.openxmlformats.org/officeDocument/2006/relationships/slide" Target="/ppt/slides/slide9.xml" Id="R08b2373ce7164644" /><Relationship Type="http://schemas.openxmlformats.org/officeDocument/2006/relationships/slide" Target="/ppt/slides/slide10.xml" Id="R9513a0928f504664" /><Relationship Type="http://schemas.openxmlformats.org/officeDocument/2006/relationships/slide" Target="/ppt/slides/slide11.xml" Id="R42bc7fde22d5413a" /><Relationship Type="http://schemas.openxmlformats.org/officeDocument/2006/relationships/slide" Target="/ppt/slides/slide12.xml" Id="Rb8b9c8d909f44b9a" /><Relationship Type="http://schemas.openxmlformats.org/officeDocument/2006/relationships/slide" Target="/ppt/slides/slide13.xml" Id="R10d1de472c1d4c1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c573b2157dd42c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e2fbc1cd98c423e" /><Relationship Type="http://schemas.openxmlformats.org/officeDocument/2006/relationships/notesMaster" Target="/ppt/notesMasters/notesMaster1.xml" Id="R4911419143cb4c6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f2f80e474fa4453" /><Relationship Type="http://schemas.openxmlformats.org/officeDocument/2006/relationships/notesMaster" Target="/ppt/notesMasters/notesMaster1.xml" Id="R05286ae01288441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a199a7026584411" /><Relationship Type="http://schemas.openxmlformats.org/officeDocument/2006/relationships/notesMaster" Target="/ppt/notesMasters/notesMaster1.xml" Id="Rf03ae9be4a6b430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98f279cadb04889" /><Relationship Type="http://schemas.openxmlformats.org/officeDocument/2006/relationships/notesMaster" Target="/ppt/notesMasters/notesMaster1.xml" Id="Rf3aa9db4db8f4db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f133a5e0ff549c2" /><Relationship Type="http://schemas.openxmlformats.org/officeDocument/2006/relationships/notesMaster" Target="/ppt/notesMasters/notesMaster1.xml" Id="R93f6b9fb13f44e0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5561ffc358a4d32" /><Relationship Type="http://schemas.openxmlformats.org/officeDocument/2006/relationships/notesMaster" Target="/ppt/notesMasters/notesMaster1.xml" Id="R3136f979dc4e478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96f79d33b28482a" /><Relationship Type="http://schemas.openxmlformats.org/officeDocument/2006/relationships/notesMaster" Target="/ppt/notesMasters/notesMaster1.xml" Id="R6a8d33f8b37c45a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5df7eda11bb48cf" /><Relationship Type="http://schemas.openxmlformats.org/officeDocument/2006/relationships/notesMaster" Target="/ppt/notesMasters/notesMaster1.xml" Id="Rd900013ae74c45b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a0b1a4fa3554fc7" /><Relationship Type="http://schemas.openxmlformats.org/officeDocument/2006/relationships/notesMaster" Target="/ppt/notesMasters/notesMaster1.xml" Id="R0abfdef903d04fa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5393c989fd84941" /><Relationship Type="http://schemas.openxmlformats.org/officeDocument/2006/relationships/notesMaster" Target="/ppt/notesMasters/notesMaster1.xml" Id="Rd05d136522ee46a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a74853d36994ab8" /><Relationship Type="http://schemas.openxmlformats.org/officeDocument/2006/relationships/notesMaster" Target="/ppt/notesMasters/notesMaster1.xml" Id="R6bd0f9b0d7184c3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7615d2c07d5445b" /><Relationship Type="http://schemas.openxmlformats.org/officeDocument/2006/relationships/notesMaster" Target="/ppt/notesMasters/notesMaster1.xml" Id="R2f84db667f89406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e95776ea89c4e76" /><Relationship Type="http://schemas.openxmlformats.org/officeDocument/2006/relationships/notesMaster" Target="/ppt/notesMasters/notesMaster1.xml" Id="R6e35e5f7b1854f1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610eff37a40438e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c3efbd47c064684" /><Relationship Type="http://schemas.openxmlformats.org/officeDocument/2006/relationships/slideLayout" Target="/ppt/slideLayouts/slideLayout1.xml" Id="R642aa9bc33214c20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42aa9bc33214c20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610b2e46d5a4721" /><Relationship Type="http://schemas.openxmlformats.org/officeDocument/2006/relationships/image" Target="/ppt/media/image.bin" Id="R6eafd591ec434f09" /><Relationship Type="http://schemas.openxmlformats.org/officeDocument/2006/relationships/notesSlide" Target="/ppt/notesSlides/notesSlide1.xml" Id="R392585f4d8e4430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8db1bc4b5864ee3" /><Relationship Type="http://schemas.openxmlformats.org/officeDocument/2006/relationships/notesSlide" Target="/ppt/notesSlides/notesSlide2.xml" Id="R1559b9da4e7444c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6e4f1871ec84480" /><Relationship Type="http://schemas.openxmlformats.org/officeDocument/2006/relationships/notesSlide" Target="/ppt/notesSlides/notesSlide3.xml" Id="R1a2d0348d40d4a3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9eabdc421e8467b" /><Relationship Type="http://schemas.openxmlformats.org/officeDocument/2006/relationships/notesSlide" Target="/ppt/notesSlides/notesSlide4.xml" Id="Rd57030dde7c74ee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a0145044a6241c0" /><Relationship Type="http://schemas.openxmlformats.org/officeDocument/2006/relationships/image" Target="/ppt/media/image2.bin" Id="R1001cff097434f16" /><Relationship Type="http://schemas.openxmlformats.org/officeDocument/2006/relationships/notesSlide" Target="/ppt/notesSlides/notesSlide5.xml" Id="R2650848b11544cd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883142292bc4c1b" /><Relationship Type="http://schemas.openxmlformats.org/officeDocument/2006/relationships/image" Target="/ppt/media/image3.bin" Id="R7469d6038b6141e1" /><Relationship Type="http://schemas.openxmlformats.org/officeDocument/2006/relationships/notesSlide" Target="/ppt/notesSlides/notesSlide6.xml" Id="R23b2cad9123f45f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a3a476c8a704705" /><Relationship Type="http://schemas.openxmlformats.org/officeDocument/2006/relationships/notesSlide" Target="/ppt/notesSlides/notesSlide7.xml" Id="Rcad1403384b2486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fcc286b53ac4198" /><Relationship Type="http://schemas.openxmlformats.org/officeDocument/2006/relationships/image" Target="/ppt/media/image4.bin" Id="R81eca984e8e6433a" /><Relationship Type="http://schemas.openxmlformats.org/officeDocument/2006/relationships/notesSlide" Target="/ppt/notesSlides/notesSlide8.xml" Id="R1773c7b4476947d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883a98213f484e" /><Relationship Type="http://schemas.openxmlformats.org/officeDocument/2006/relationships/notesSlide" Target="/ppt/notesSlides/notesSlide9.xml" Id="Rc1be1b36f9c0426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70dccd35cf4498d" /><Relationship Type="http://schemas.openxmlformats.org/officeDocument/2006/relationships/notesSlide" Target="/ppt/notesSlides/notesSlide10.xml" Id="R069e720b7901485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06ed4bc72284057" /><Relationship Type="http://schemas.openxmlformats.org/officeDocument/2006/relationships/notesSlide" Target="/ppt/notesSlides/notesSlide11.xml" Id="R285b2ce025584cf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daa0d81fd0045b9" /><Relationship Type="http://schemas.openxmlformats.org/officeDocument/2006/relationships/notesSlide" Target="/ppt/notesSlides/notesSlide12.xml" Id="Ra6f04571a870402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dcd1af99c114fd4" /><Relationship Type="http://schemas.openxmlformats.org/officeDocument/2006/relationships/notesSlide" Target="/ppt/notesSlides/notesSlide13.xml" Id="R9b533753cbb3477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5F48A57-88EA-4131-98C4-178DFA19D3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153F11D-C4A1-4AB9-B727-D161C8112D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AE55360-0DA8-466D-BE58-805548956B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02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5AA091C-F595-4BAB-87FD-FC3DF3749D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D7A2E41-7757-4917-A632-C07BBA4200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From a Question to a Testable Hypothesis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EB6A5C4-E4F7-4E1C-A39C-8B0E3528B9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do we turn our PICO question into a hypothesis that an experiment could actually disprove, and what parts of the study must we control?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2553BCD-57B7-47F2-BBA0-1B5E3FAFD1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 falsifiable hypothesis links a defined change to a defined outcome and states what would count against it.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eafd591ec434f09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12181953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EDA7773-82C0-431C-8802-16AA75C688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400E0F-89B9-4823-8C02-5B882518E6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EF4F101-5D61-4B1F-9075-956E694EA8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02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732653D-C8E9-4672-B4F8-B00F6ED8AC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7DA193E-6676-42E0-BAF5-C3CE026C4D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B624277-0C59-4FBC-8A58-760B10AF2A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5915F4E-061C-4FA9-AD63-F4E73AEE23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B302F64-2FA1-417B-A750-51373C8FD4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researchable question names a population, a factor or intervention, a comparison, and a measurable outcome.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7E3C472-0DBC-414E-A0EC-0EF001A819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336628494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B0EFDDB-460B-4AE9-BFDA-BA4360D8A1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74AC150-F334-4FBA-9D00-F9E27B3831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CF2426D-E877-4977-91A9-FC0A4EC154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02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DE02EB7-196B-49B1-9443-8DF77585EB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7FD70D9-3904-4277-8500-15782CAF03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C059EDA-CA32-4533-A406-490C2E2690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9FAF2CF-D294-43BD-B14B-053C884E7F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AC743D8-77F8-4A87-A93B-FB12B807D5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2182CAA-47E7-4D8A-AD77-25EA003652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D6E9316-7609-4DC7-837D-5FBB297AA8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7C7F0E1-07F0-4C97-9DF4-8FF91085A4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70F19E9-CB79-42D5-8113-605F4694B2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B9846E7-42FF-4E01-B88F-8F64A64AB1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CC75D1E-065A-4872-A367-5CD512C1D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6E98E2F-649F-41C9-AD99-1A665CDE6E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51089947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2ECA484-B2D5-41F2-B2B8-7072A1A092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54D7E65-5613-4994-B92D-EDC38D05F4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D78A66E-D954-4189-B90A-9EC45FA1B6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02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C8D9D99-466B-4519-9DB4-4BE74EB9B5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65E9355-8A9C-4C72-9C4E-7314DB9CF0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131371B-9C43-4898-8B0C-B646F8E741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falsifiable hypothesis links a defined change to a defined outcome and states what would count against it.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9F129F0-51D2-43C5-9879-1A0C4BA1D7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C0B0B0E-6BCA-4419-B2A2-05676F6D1E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7972598-3920-454A-A1E2-303FAD852A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B584CE9-3C00-423A-8055-17B2C454A0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09ED014-43DB-4594-8C1F-F072C9D21C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21FEF26-4563-47CC-8643-8FCB1F144F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DA93AB3-6B50-44C8-A994-75FDF0F762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67B0AFF-4ABE-4CF1-AF28-0B5ADF07E5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7F7C4F7-8771-4620-9FB0-C78CA64568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333751184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F2DEBD9-9043-4695-AD0E-D55CDB4230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BF68634-3C98-4D2F-9E4F-F7B4B61E7D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8721DCB-ABD4-42D4-B5AA-B028317C5D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02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DB37D39-5D83-4EA4-9DFA-B7D26A41B5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78E9373-4040-4D5A-AF39-E60CF2A74D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735D198-9C8F-44C9-A644-A3B0BACCCB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001cff097434f16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9538842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F70F434-1139-4769-B3F0-1FCB127F12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81CAD73-2E1A-41B1-BF16-943D6BBE1F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5FFFF37-F24D-437A-87DA-8C552AA8D1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02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0683A48-5FE3-4274-8989-E08A86EFEF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F71EE65-9355-4744-9154-95E8471C5A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1F0E80F-2422-4891-8DD7-5F3AA6EBF9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crash-test prediction names the change, the sensor, and the failure result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469d6038b6141e1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F639350-CB00-4AC3-963A-3A38E5D08C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822591C-6DEF-4F90-84FD-B926E40793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91D7201-82E2-4834-88BD-E116311B9E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is deliberately changed?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99FBF86-F52C-41A7-93D1-9F729090CB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1FF0565-DDD1-4758-BDE7-F482CEB10E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B86690C-41F3-4922-971B-F3A4DA4494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sensor records the result?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01E999A-2580-40BD-9EF2-268D6116E9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D1F4314-35CE-4D86-8B84-C6FC3D6166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C6B155D-60B9-4818-AC97-13A4DF0795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result would make the prediction fail?</a:t>
            </a:r>
          </a:p>
        </p:txBody>
      </p:sp>
    </p:spTree>
    <p:extLst>
      <p:ext uri="{BB962C8B-B14F-4D97-AF65-F5344CB8AC3E}">
        <p14:creationId xmlns:p14="http://schemas.microsoft.com/office/powerpoint/2010/main" val="1387275394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BAA7333-2F82-4769-BF3B-D2BBD605F0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D6CFD3E-90BF-464A-A17C-3380EBE9F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C3BDB22-E056-49CE-A948-8C6001CB5B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02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37B81EE-D33A-42EB-A70F-3F3CD71757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D617F2F-3709-455F-A57B-EADC0857E7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87BAA0B-3A03-486B-982E-72ED672E34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5A71E03-AA61-4D45-8A0D-45F909DD3D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9290761-6145-4840-9334-D4DC8194A7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2905772-E4F0-450A-8AA1-E00B8C9CB1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Change one defined independent variable.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96E29DE-1BE7-4876-9209-D9EF39D99E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25311F3-47D5-49B9-8629-32798AC89E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D1740CA-BE9A-4A61-8F5E-C4A2A4BD17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Measure one defined dependent outcome.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321CFB9-4B32-4233-ADA8-93B2F0C024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A990D5B-4CAF-4707-B4DD-E29A0AF109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67BB9E7-EC82-4702-A21F-AA1DC314D2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Write a result that could count against the prediction.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1D297BE-5F4E-485C-9470-C96E20ABA9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Human clinical studies cannot control every feature as tightly as a mechanical crash test.</a:t>
            </a:r>
          </a:p>
        </p:txBody>
      </p:sp>
    </p:spTree>
    <p:extLst>
      <p:ext uri="{BB962C8B-B14F-4D97-AF65-F5344CB8AC3E}">
        <p14:creationId xmlns:p14="http://schemas.microsoft.com/office/powerpoint/2010/main" val="423148950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CC1CC66-757D-4FBE-9039-79406E8D06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3A86BF5-69F6-48D1-9F5B-DF8C3B0DAA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E4A306E-832E-4075-BE24-677DAEF893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02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53E755B-52D4-4FF0-86F2-B1F9B13EA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0DCC368-9AF1-4940-98F9-73C7E2CC4B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Convert the PICO question into a testable timing hypothesis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F83B154-25F1-4B4A-AD7D-8D3AA49ACE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1eca984e8e6433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17666B0-F517-4DB4-985C-36110E5C5C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9C9DA39-D1CD-4BC5-B530-91F7AB62D1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EXP02-E1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F4E0F9E-A4D0-4A93-B759-114E64B451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proposed study compares repair at 6 months with repair at 12 months.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2C5216D-DDEA-44F2-A343-769016D0EB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0CB0826-0546-4DD4-8FA2-5E3CBD2169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EXP02-E2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2AA9B97-8A99-4511-9154-267D38608A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primary outcome is VPI status at age 5.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4AD43C8-FDC6-44D5-B0AA-1AC1D89028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EB7AF32-980F-47D4-83B4-97E7367F0A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EXP02-E3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0749FDA-F088-49C0-A4D8-5234D17237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valid hypothesis can be challenged by equal or higher VPI in the 6-month group.</a:t>
            </a:r>
          </a:p>
        </p:txBody>
      </p:sp>
    </p:spTree>
    <p:extLst>
      <p:ext uri="{BB962C8B-B14F-4D97-AF65-F5344CB8AC3E}">
        <p14:creationId xmlns:p14="http://schemas.microsoft.com/office/powerpoint/2010/main" val="134996792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3DEBC5F-C588-4F0C-AF73-C1737B3FC6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9BB4BF5-36ED-4048-95DB-2C04121671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7A50EF3-EAB2-4B78-A153-3A5DA2D204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02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0A8557D-E88D-4006-BC6F-668F12E7D3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C158B71-606B-4BF8-81C6-32FD2FCA1B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1C50705-98B0-45E0-A4FE-4F01EEAC09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36C8303-F025-4687-BAE5-40CF572DC9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574044B-8D15-4972-9F13-CC1E647BAB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Seat design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5D882A0-1CFD-439E-974B-FD5F3EF1F9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3D2E2CD-BAE6-4A53-9F37-3D2A8D02ED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349845C-E2E7-4AF4-8348-32223FB00B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Repair timing, the independent variable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2633EF6-960C-44EF-ACDD-5C9EA5BB08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AC0D149-33C0-4B08-BA5F-99B4733F92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Force sensor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2B5A888-1D89-482A-867C-FCC2532F12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ECEF0BF-44FC-43B2-8FC2-9A046E5B25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B94D994-2578-4998-A882-29EBF30403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VPI at age 5, the dependent outcome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E2157AD-A241-4019-8F0E-FA17027ABE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EA372EB-1E7F-4771-B22B-C7987EB83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Failed prediction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DAEA5D8-9CAA-4FD4-BE3C-D0538FB5FE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2FA82FF-9EFA-426E-B37A-154D83F07F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C64462F-E219-4373-823D-5D6A874F94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No lower VPI in the earlier group</a:t>
            </a:r>
          </a:p>
        </p:txBody>
      </p:sp>
    </p:spTree>
    <p:extLst>
      <p:ext uri="{BB962C8B-B14F-4D97-AF65-F5344CB8AC3E}">
        <p14:creationId xmlns:p14="http://schemas.microsoft.com/office/powerpoint/2010/main" val="180346886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E89A4AF-DD60-4FE2-AC5F-D84E97FF0A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2F743AA-4B50-43C9-B0BF-281A61DE74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B38274E-E37C-4EF7-98E5-F31D0172AC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02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2CBE31E-0993-458C-AD88-F15AE0F6CC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F9F323E-6295-4127-AADE-69B2F6478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541072E-DD3C-4FE6-8B7F-07D708DA63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methods lead completing the hypothesis card.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69C426D-18FF-4773-A38F-0F9534812F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395B1B9-E1E2-45FF-AB36-9206DC2096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draft says, 'Earlier surgery will help somehow,' and the…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834875F-A813-4616-A5E5-2B48E80E18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7D08026-2AEB-44EC-98D3-F63427B393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111AD80-40E2-490C-B364-E200E79C46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Rewrite it with timing, VPI at age…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F7227D0-4431-4730-9046-2931F092D8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A57406A-904C-4E12-AB33-0B04C9A195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3A393A4-FFB5-4C5F-9BDE-1F2FAFAB2F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Keep it because every positive change can…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BA294AC-7E41-4CF3-B449-5C245BFEE5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44A4B52-4282-4EA6-91AF-2B3881F923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7095A02-2EC2-4620-A669-2FA2DCF8A3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Remove the comparison group so no result…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2C913E7-F322-4341-B686-6DCC4AB8BC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revision and identify the independent variable…</a:t>
            </a:r>
          </a:p>
        </p:txBody>
      </p:sp>
    </p:spTree>
    <p:extLst>
      <p:ext uri="{BB962C8B-B14F-4D97-AF65-F5344CB8AC3E}">
        <p14:creationId xmlns:p14="http://schemas.microsoft.com/office/powerpoint/2010/main" val="95819238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1848696-CE00-467F-A164-2CAF635FD6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7C5408A-2E1D-4654-B9A3-6332ABCE70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EDB3100-BF3B-42AE-8BBE-1864B5C12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02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139304F-75D1-4762-BE11-80C646D4D8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A32BFF1-A915-4172-9829-B6FEC22996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D803D97-D37F-46B6-92C2-98DD76193E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B686600-B8F6-4B3C-890D-57A4EE5087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8EAF22D-6C2E-43FF-8E64-25C048DF07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Rewrite it with timing, VPI at age 5, and a result that would oppose the prediction.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2B593B1-7E3A-4071-8BBC-CADA01A758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E7B7A46-185A-44B6-BE30-47720ABC0E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B135D58-8CEF-4C82-A2F7-6C9D0F6EAC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EXP02-E1 + EXP02-E2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3270C20-9B9B-469F-8252-17B16D5E77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03858DA-9C06-4808-BC53-B219323223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DEAF87F-9AF0-4388-960F-30C42B0BEB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state a testable prediction. You may not claim the hypothesis is true before the comparison.</a:t>
            </a:r>
          </a:p>
        </p:txBody>
      </p:sp>
    </p:spTree>
    <p:extLst>
      <p:ext uri="{BB962C8B-B14F-4D97-AF65-F5344CB8AC3E}">
        <p14:creationId xmlns:p14="http://schemas.microsoft.com/office/powerpoint/2010/main" val="1619052901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B17C59A-EBF0-405E-9028-BABDF853C6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A247F42-9A34-4DF9-87DD-5DC28C4ABC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2EF87D7-D67B-4C1F-A7BD-D89F4AD2D6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02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1B7D74D-73C0-4260-A0BA-016EE7775B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C2E07EF-644D-4BDD-9119-C450752528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C79CF07-BA50-4758-82CA-21B58FD6BE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1D4D29C-DCB2-497C-8F18-295D70587F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9567BBE-6EC0-4BA5-B2FA-74E3EF7026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falsifiable hypothesis links a defined change to a defined outcome and states what would count against it.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D50CF54-A0AE-4870-8738-861708DC7F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D114A34-9DA2-47CD-8A5A-452D4020A5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A30F4DE-FBA6-4FF7-960B-1568710E84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can design a single study and predict what would prove us wrong. But two honest studies on…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1AE7EE3-12AE-4086-8F5C-0EA10C63DB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395351963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E61464B-8815-4206-8BFF-BC835AF54A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32B0AC1-73E4-4E41-AC12-7219FC29CD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9810185-1FC2-4E5E-97C5-C88FE58469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02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FAC090A-2A8D-4263-8A0C-AD7888A77A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845B87C-2728-4A26-9186-1950C4A330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57F4904-8C41-4503-85CB-3C209EBD1F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9A3A926-0695-4824-8A81-7506123137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NEJM. Timing of Primary Surgery for Cleft Palate (TOPS), 2023.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Gamble C, et al. 2023. Timing of Primary Surgery for Cleft Palate (TOPS trial). N Engl J Med. [PMID:37646677]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Sun B, et al. 2023. Ezh2-dependent methylation in oral epithelia promotes secondary palatogenesis. Birth Defects Res. [PMID:37435868]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CB819F3-FBDC-47B2-B0D1-1520187EE0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BF9716B-BDC3-4F60-A48A-2900D8F24C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C498B6C-7DA6-41BA-A712-DA2CF9CF47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Experimental design, variables, and controls • Designing a controlled investigation (PBS overlap)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79B3B2D-F8E6-4613-9BC3-77535273D4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F12D95F-CA43-4B0A-A538-8CA8D6C0E8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4863BA3-EDC9-45E7-8A18-218407B29B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757020851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2026-07-11T05:12:55.4590000Z</dcterms:created>
  <dcterms:modified xsi:type="dcterms:W3CDTF">2026-07-11T05:12:55.4590000Z</dcterms:modified>
</coreProperties>
</file>