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ef0de4ba53548ba" /><Relationship Type="http://schemas.openxmlformats.org/officeDocument/2006/relationships/extended-properties" Target="/docProps/app.xml" Id="R9deafb4019fa4f7f" /><Relationship Type="http://schemas.openxmlformats.org/officeDocument/2006/relationships/officeDocument" Target="/ppt/presentation.xml" Id="R26f9c0efd1e1494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79f07f8f1fd4220"/>
  </p:sldMasterIdLst>
  <p:notesMasterIdLst>
    <p:notesMasterId xmlns:r="http://schemas.openxmlformats.org/officeDocument/2006/relationships" r:id="R7aafe08fe4034d76"/>
  </p:notesMasterIdLst>
  <p:sldIdLst>
    <p:sldId xmlns:r="http://schemas.openxmlformats.org/officeDocument/2006/relationships" id="256" r:id="Rb955bdea9255469d"/>
    <p:sldId xmlns:r="http://schemas.openxmlformats.org/officeDocument/2006/relationships" id="257" r:id="R898f08d31d4a4d8b"/>
    <p:sldId xmlns:r="http://schemas.openxmlformats.org/officeDocument/2006/relationships" id="258" r:id="R71c692c857a0412b"/>
    <p:sldId xmlns:r="http://schemas.openxmlformats.org/officeDocument/2006/relationships" id="259" r:id="R9ce1b97d28844fef"/>
    <p:sldId xmlns:r="http://schemas.openxmlformats.org/officeDocument/2006/relationships" id="260" r:id="Ra0c8e4d408444d6f"/>
    <p:sldId xmlns:r="http://schemas.openxmlformats.org/officeDocument/2006/relationships" id="261" r:id="R7cadf7deb6fe49a2"/>
    <p:sldId xmlns:r="http://schemas.openxmlformats.org/officeDocument/2006/relationships" id="262" r:id="R152e44bc2d3645a5"/>
    <p:sldId xmlns:r="http://schemas.openxmlformats.org/officeDocument/2006/relationships" id="263" r:id="Rebc99d04e1754b48"/>
    <p:sldId xmlns:r="http://schemas.openxmlformats.org/officeDocument/2006/relationships" id="264" r:id="Rf7f651e22b3b47c7"/>
    <p:sldId xmlns:r="http://schemas.openxmlformats.org/officeDocument/2006/relationships" id="265" r:id="R300decbaf1604f82"/>
    <p:sldId xmlns:r="http://schemas.openxmlformats.org/officeDocument/2006/relationships" id="266" r:id="R0cd01399ee96451a"/>
    <p:sldId xmlns:r="http://schemas.openxmlformats.org/officeDocument/2006/relationships" id="267" r:id="R47a3675a97e345a0"/>
    <p:sldId xmlns:r="http://schemas.openxmlformats.org/officeDocument/2006/relationships" id="268" r:id="Rd77f975367f74130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ee9f47eabe14408" /><Relationship Type="http://schemas.openxmlformats.org/officeDocument/2006/relationships/slideMaster" Target="/ppt/slideMasters/slideMaster1.xml" Id="R479f07f8f1fd4220" /><Relationship Type="http://schemas.openxmlformats.org/officeDocument/2006/relationships/notesMaster" Target="/ppt/notesMasters/notesMaster1.xml" Id="R7aafe08fe4034d76" /><Relationship Type="http://schemas.openxmlformats.org/officeDocument/2006/relationships/presProps" Target="/ppt/presProps.xml" Id="R5de4893e94e04e4e" /><Relationship Type="http://schemas.openxmlformats.org/officeDocument/2006/relationships/tableStyles" Target="/ppt/tableStyles.xml" Id="R1d8f8604a6034951" /><Relationship Type="http://schemas.openxmlformats.org/officeDocument/2006/relationships/slide" Target="/ppt/slides/slide1.xml" Id="Rb955bdea9255469d" /><Relationship Type="http://schemas.openxmlformats.org/officeDocument/2006/relationships/slide" Target="/ppt/slides/slide2.xml" Id="R898f08d31d4a4d8b" /><Relationship Type="http://schemas.openxmlformats.org/officeDocument/2006/relationships/slide" Target="/ppt/slides/slide3.xml" Id="R71c692c857a0412b" /><Relationship Type="http://schemas.openxmlformats.org/officeDocument/2006/relationships/slide" Target="/ppt/slides/slide4.xml" Id="R9ce1b97d28844fef" /><Relationship Type="http://schemas.openxmlformats.org/officeDocument/2006/relationships/slide" Target="/ppt/slides/slide5.xml" Id="Ra0c8e4d408444d6f" /><Relationship Type="http://schemas.openxmlformats.org/officeDocument/2006/relationships/slide" Target="/ppt/slides/slide6.xml" Id="R7cadf7deb6fe49a2" /><Relationship Type="http://schemas.openxmlformats.org/officeDocument/2006/relationships/slide" Target="/ppt/slides/slide7.xml" Id="R152e44bc2d3645a5" /><Relationship Type="http://schemas.openxmlformats.org/officeDocument/2006/relationships/slide" Target="/ppt/slides/slide8.xml" Id="Rebc99d04e1754b48" /><Relationship Type="http://schemas.openxmlformats.org/officeDocument/2006/relationships/slide" Target="/ppt/slides/slide9.xml" Id="Rf7f651e22b3b47c7" /><Relationship Type="http://schemas.openxmlformats.org/officeDocument/2006/relationships/slide" Target="/ppt/slides/slide10.xml" Id="R300decbaf1604f82" /><Relationship Type="http://schemas.openxmlformats.org/officeDocument/2006/relationships/slide" Target="/ppt/slides/slide11.xml" Id="R0cd01399ee96451a" /><Relationship Type="http://schemas.openxmlformats.org/officeDocument/2006/relationships/slide" Target="/ppt/slides/slide12.xml" Id="R47a3675a97e345a0" /><Relationship Type="http://schemas.openxmlformats.org/officeDocument/2006/relationships/slide" Target="/ppt/slides/slide13.xml" Id="Rd77f975367f7413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bda801b89f1425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44762c587ac4c21" /><Relationship Type="http://schemas.openxmlformats.org/officeDocument/2006/relationships/notesMaster" Target="/ppt/notesMasters/notesMaster1.xml" Id="Re4c7d0849a9d449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2f74e1dd9454d74" /><Relationship Type="http://schemas.openxmlformats.org/officeDocument/2006/relationships/notesMaster" Target="/ppt/notesMasters/notesMaster1.xml" Id="R8f1cadc85a614dd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a2c908b5b634dd4" /><Relationship Type="http://schemas.openxmlformats.org/officeDocument/2006/relationships/notesMaster" Target="/ppt/notesMasters/notesMaster1.xml" Id="R7385bacf3338441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8f48a5cd4944dee" /><Relationship Type="http://schemas.openxmlformats.org/officeDocument/2006/relationships/notesMaster" Target="/ppt/notesMasters/notesMaster1.xml" Id="Ra939ad59f9424b7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70e578c1c074ad1" /><Relationship Type="http://schemas.openxmlformats.org/officeDocument/2006/relationships/notesMaster" Target="/ppt/notesMasters/notesMaster1.xml" Id="R0321cc71b8b04ac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9d12e8a778f47e4" /><Relationship Type="http://schemas.openxmlformats.org/officeDocument/2006/relationships/notesMaster" Target="/ppt/notesMasters/notesMaster1.xml" Id="R23b990d21eb04e0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631fae9fdc54952" /><Relationship Type="http://schemas.openxmlformats.org/officeDocument/2006/relationships/notesMaster" Target="/ppt/notesMasters/notesMaster1.xml" Id="R2102d554fc12488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9d9ce025d124c5b" /><Relationship Type="http://schemas.openxmlformats.org/officeDocument/2006/relationships/notesMaster" Target="/ppt/notesMasters/notesMaster1.xml" Id="R5e238d61b4b3433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327c04cce5446aa" /><Relationship Type="http://schemas.openxmlformats.org/officeDocument/2006/relationships/notesMaster" Target="/ppt/notesMasters/notesMaster1.xml" Id="Rbd2e05200bb64b7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c4baee454da476d" /><Relationship Type="http://schemas.openxmlformats.org/officeDocument/2006/relationships/notesMaster" Target="/ppt/notesMasters/notesMaster1.xml" Id="Rc635d9152bfc469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a9683ff87e84b9c" /><Relationship Type="http://schemas.openxmlformats.org/officeDocument/2006/relationships/notesMaster" Target="/ppt/notesMasters/notesMaster1.xml" Id="Rce16ddf2e003412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76b4d4c096b4b83" /><Relationship Type="http://schemas.openxmlformats.org/officeDocument/2006/relationships/notesMaster" Target="/ppt/notesMasters/notesMaster1.xml" Id="Ra7a3020428be441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4f50ed5ef0149fa" /><Relationship Type="http://schemas.openxmlformats.org/officeDocument/2006/relationships/notesMaster" Target="/ppt/notesMasters/notesMaster1.xml" Id="R55affe99f051480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9d6492052b94292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f235b2872d04196" /><Relationship Type="http://schemas.openxmlformats.org/officeDocument/2006/relationships/slideLayout" Target="/ppt/slideLayouts/slideLayout1.xml" Id="Re9f2b93ccc57430b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9f2b93ccc57430b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bcb9d518c7c4a0f" /><Relationship Type="http://schemas.openxmlformats.org/officeDocument/2006/relationships/image" Target="/ppt/media/image.bin" Id="R38298ac9fd134d83" /><Relationship Type="http://schemas.openxmlformats.org/officeDocument/2006/relationships/notesSlide" Target="/ppt/notesSlides/notesSlide1.xml" Id="R7e4f6035640a459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f5ce8778ed44034" /><Relationship Type="http://schemas.openxmlformats.org/officeDocument/2006/relationships/notesSlide" Target="/ppt/notesSlides/notesSlide2.xml" Id="R05444279e0a44c0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846e06930bd4e51" /><Relationship Type="http://schemas.openxmlformats.org/officeDocument/2006/relationships/notesSlide" Target="/ppt/notesSlides/notesSlide3.xml" Id="R5949c6aefef941a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ebe531c738489e" /><Relationship Type="http://schemas.openxmlformats.org/officeDocument/2006/relationships/notesSlide" Target="/ppt/notesSlides/notesSlide4.xml" Id="Rc25bbc3742764f8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2e3d38aaf3846c7" /><Relationship Type="http://schemas.openxmlformats.org/officeDocument/2006/relationships/image" Target="/ppt/media/image2.bin" Id="Rdda3f21bb9374eef" /><Relationship Type="http://schemas.openxmlformats.org/officeDocument/2006/relationships/notesSlide" Target="/ppt/notesSlides/notesSlide5.xml" Id="R43a567aacf914c8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a46034e43d34463" /><Relationship Type="http://schemas.openxmlformats.org/officeDocument/2006/relationships/image" Target="/ppt/media/image3.bin" Id="R26f0c34298f4420c" /><Relationship Type="http://schemas.openxmlformats.org/officeDocument/2006/relationships/notesSlide" Target="/ppt/notesSlides/notesSlide6.xml" Id="Rea61ed59c36542b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c290b004dc645ab" /><Relationship Type="http://schemas.openxmlformats.org/officeDocument/2006/relationships/notesSlide" Target="/ppt/notesSlides/notesSlide7.xml" Id="R5db14770a1774b2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cbb5b83635491d" /><Relationship Type="http://schemas.openxmlformats.org/officeDocument/2006/relationships/image" Target="/ppt/media/image4.bin" Id="Rb6a367dbc51d47f9" /><Relationship Type="http://schemas.openxmlformats.org/officeDocument/2006/relationships/notesSlide" Target="/ppt/notesSlides/notesSlide8.xml" Id="R6cc9237c0edd497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3840162ba364b4a" /><Relationship Type="http://schemas.openxmlformats.org/officeDocument/2006/relationships/notesSlide" Target="/ppt/notesSlides/notesSlide9.xml" Id="R5333a5eb7a504e3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5515c60beb8493e" /><Relationship Type="http://schemas.openxmlformats.org/officeDocument/2006/relationships/notesSlide" Target="/ppt/notesSlides/notesSlide10.xml" Id="R8366f19ee512448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19da627ba34b4e" /><Relationship Type="http://schemas.openxmlformats.org/officeDocument/2006/relationships/notesSlide" Target="/ppt/notesSlides/notesSlide11.xml" Id="R707bda65567e412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9c5ff689a314a08" /><Relationship Type="http://schemas.openxmlformats.org/officeDocument/2006/relationships/notesSlide" Target="/ppt/notesSlides/notesSlide12.xml" Id="Rd1fdd69955af451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c4233658a66443c" /><Relationship Type="http://schemas.openxmlformats.org/officeDocument/2006/relationships/notesSlide" Target="/ppt/notesSlides/notesSlide13.xml" Id="R2c2605922ecd475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98AC016-3342-442B-86AD-7C3BF59F97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AF30910-FA4D-478B-B314-40421FAF55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DDF1D26-0D86-4BCD-9A29-D2935B8145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01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E48CE12-CCB6-472B-BCCA-492EAD65D0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E40617F-3078-46F4-A37C-EE4471A2E9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From an Observation to a Researchable Question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9CE2CDC-AA92-4206-807B-621E284A07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Out of everything we could ask about Mateo, which questions can science actually answer, and how do we sharpen one of them?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1915E3D-91D2-4C67-9C39-5641CD2B06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researchable question names a population, a factor or intervention, a comparison, and a measurable outcome.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8298ac9fd134d8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206689945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F19698C-20E7-4E49-B89C-14DE7AF425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770819A-E9E2-4FDF-AD78-88E4808459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CFAE066-E5B6-45F4-963F-AB7551D218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01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95DE5ED-658D-4982-9F75-83ADFF4DCC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D406A35-DEF4-45BE-8332-CEA4DD435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C6C8C2D-6C80-4043-85CF-278F48A7F4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BD3C847-9C61-4CB1-8FCA-0C81BBDFC7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E005DB4-B94E-4095-9B5E-398CF47341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complete anatomical story can define structures, functions, repairs, and uncertainties while leaving treatment comparisons open to experiment.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D2435A3-6E4B-461F-9B11-50B4D6E44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453350118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FCF8EFE-E743-47A8-8683-F24BA6CEFD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1612363-50C0-4CBF-927E-5B880E9786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5576383-F9A8-4375-AF92-F598415BA9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01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9C6E705-C4C4-442B-A35F-976459D2F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3CF896F-AD46-40C5-8287-21500BB689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BAE00CE-3959-4B9A-A5FC-F4F9CE1080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7FC3434-9A11-471D-BAA2-45741C17A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C0C9E71-9A22-49E7-81CF-5EADDABA06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16F85F9-1E13-4508-8532-358B6E5CC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A1B42AB-A26D-4992-B1A8-9757FB4621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ADBEE4C-83E5-4D7A-9E12-268008E113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6E2C4D8-F471-46F7-AEA1-DCC9BFA5BD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D1EF1F4-B19F-4EC7-B89A-4BD564C297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D3422CE-F838-4B8C-A815-FEB626DB9A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582AFD6-EC6E-4D14-9CF6-B003A3469F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908122539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08A5DE7-AACF-4904-AA1E-E269A48C25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3DA526B-BA44-49F7-8F31-7D9DF6E238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3C69701-66C2-4939-BC12-8030A41C40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01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FE47CA5-A114-4D56-A5F3-14B3B82E07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968F0FA-2A13-458F-A158-1F92341CD6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544E490-1593-4D64-8FB6-D4262D1B06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researchable question names a population, a factor or intervention, a comparison, and a measurable outcome.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20DE062-65C7-448F-8CBB-619106C536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86C757B-1187-4605-B898-B69C68868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CE096A5-7525-4AC6-85D0-67D5288A45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BA0EF73-689A-4198-9CE5-B5C5B4F150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B661DDF-5E29-46A8-9D37-A835B0D30F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14F7F97-07BF-4264-8839-2D6EE4DAF5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A252070-137A-4A7E-9033-A51ADA2A80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95F5340-B597-4946-A354-28822A1AC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9B1CD18-AE85-487D-A55F-6DC6E3406C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003115053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44D08FC-0761-46FF-B618-FAF3CEC63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39667D-9BA7-4D6B-A29A-F13B6ADAB4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23F88F-D05B-4FAE-A42B-676AEC5FF6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01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C1C8BB2-E49A-4A41-9B48-1E7D38CA10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994013E-6254-4247-9DCB-2DF9714673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7D49680-59B4-4A27-ABDD-38AF54A83C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da3f21bb9374eef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920363774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8A5373B-BF3C-4C80-BFC7-D9528EE998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00997A4-081F-4C63-8875-52DED8AA28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988AFB8-77D1-41DF-BE9F-FAAF16AB7A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01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1F3CA5A-F4D8-4FE5-80AD-3F75B14B34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31B313D-4329-44FD-893F-271AC36F11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12143F6-DDCB-47E2-BE40-13B5E52809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camera turns a wide scene into one answerable frame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6f0c34298f4420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3FBEC28-C882-4C00-AA02-88EC559924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78551CA-3F1D-41DF-9771-D5CA8D1295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2997113-15D4-4E75-AA40-EEF9C87B11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is outside the frame?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814FFA0-2521-4C70-9E60-9ECE276F63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5BE8DBE-9C51-4761-8154-DEAECBE1EA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680A0A9-8BD8-4A00-AA12-2874FE283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action and comparison remain inside it?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CBEB915-3B03-4128-ACE7-48BEA1F041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1246501-A514-484F-A3DC-4DE8CE0054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F27BA6F-9FFE-45B7-AACF-9401B744BB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will the camera know when the moment has happened?</a:t>
            </a:r>
          </a:p>
        </p:txBody>
      </p:sp>
    </p:spTree>
    <p:extLst>
      <p:ext uri="{BB962C8B-B14F-4D97-AF65-F5344CB8AC3E}">
        <p14:creationId xmlns:p14="http://schemas.microsoft.com/office/powerpoint/2010/main" val="1041538542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2C74C94-39E5-488D-889B-3D52C38993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8976B49-7CDF-4625-9D72-F2C9FB4C21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0799E58-B68A-4AF1-BCE3-D02E176FA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01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CD646A5-3D0F-4C9B-A483-31FF4B571A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278D5A5-90FC-44D9-AF47-3E6C919E3A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D94AD96-2391-44D3-A360-FD7DA694BE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DB36425-E68A-4878-9B4E-52147BBA8E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C92BC87-6D2A-4A23-9D57-B38F1BAA44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BA44E8D-1DD7-4771-A5D3-AD88AFAE1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Name who is being studied.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B218A5E-79E3-43AB-8B86-B2D9F9145E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060711F-E395-4D72-B8F2-CACC767F31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223EBD4-AC58-42B3-A49D-280B5C5F5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Name the factor or intervention and comparison.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4A9D8DB-ACBE-4D61-898C-E04EF7DAD4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B95B89F-EC7F-45F4-80D3-81198D2478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DB01676-A986-4060-A51A-24E2E7946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Name an outcome that can be measured at a set time.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C24A134-0FB1-4519-B7A8-DFD6A2C86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A study question guides evidence collection, but it cannot remove every uncertainty the way a camera crops a scene.</a:t>
            </a:r>
          </a:p>
        </p:txBody>
      </p:sp>
    </p:spTree>
    <p:extLst>
      <p:ext uri="{BB962C8B-B14F-4D97-AF65-F5344CB8AC3E}">
        <p14:creationId xmlns:p14="http://schemas.microsoft.com/office/powerpoint/2010/main" val="174841274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F917E1A-A1AF-40C0-865B-38516C6A1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C943D18-4586-461B-8396-AF385067A9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14263FC-F3D4-4C62-964F-83F3B1944E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01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D9BF356-ACF2-4CB7-A1C8-F823209E48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E10520E-D195-4D82-B98B-3A1715BACC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Frame the palate-timing question with PICO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9AF325F-6C93-44F4-8341-C1222699BF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6a367dbc51d47f9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0B4E3A7-D6C9-4120-A9FE-CC3F99A21E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DCEFC83-86D5-4C29-B1F8-3DB7C84FBC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EXP01-E1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434296D-1589-4571-845C-38B3E35103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open anatomical question is whether repair timing changes later speech function.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4B5BA3B-B2AA-4E77-B165-9AC53DC3B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FC36DD5-CB1F-4057-A953-E62560FCBC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EXP01-E2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AFAF9D4-00E5-4F59-A36B-E0382BCC46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supplied candidate population is medically fit infants with isolated cleft palate.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3F090AF-D61A-48DF-977F-3B8338478D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2544279-6EFA-4365-94F5-78ABF9119F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EXP01-E3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E838843-8992-4AAF-82BF-DCE23AF91C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VPI can be scored at age 5 by trained assessors.</a:t>
            </a:r>
          </a:p>
        </p:txBody>
      </p:sp>
    </p:spTree>
    <p:extLst>
      <p:ext uri="{BB962C8B-B14F-4D97-AF65-F5344CB8AC3E}">
        <p14:creationId xmlns:p14="http://schemas.microsoft.com/office/powerpoint/2010/main" val="119333481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E4B883D-6D9B-4424-A1D8-C82AD2DDB3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8BB4AAA-3424-44D4-828C-E7C678F9BB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3B0A6A9-8B7F-4DC7-BC46-D9C99BD768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01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ABADE71-A577-46DB-BC56-3EEBA0C5B8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4701871-150F-4916-8EAC-0703CC1A25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20CB9F9-ED58-4830-82B9-F97040A833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D5836F2-447D-46B2-A47E-256B2A68BC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AB1D649-152A-48C7-8397-1CAEBDB35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Subject in frame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F6C2C84-4C59-4465-A955-E604241622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848612D-84AD-429E-95A6-D1826221F6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DE19AA9-5426-482B-B3EB-EB1A50D3C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Population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1494929-8425-4565-B1B6-EB7B31E645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9CFD3B6-B03C-4B2F-9134-78372CEA00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Two possible actions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FC70E69-164E-4792-A5CA-CC851D915E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D483209-B433-4582-8475-A0D763310E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804EAC7-1223-4B1F-BFE2-9CF65F532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Intervention and comparison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0D4FB8F-ECB9-44F6-8201-1EE964874C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582C54A-57F6-4E19-96CC-31E659536D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Visible finish line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3A1152A-DF05-449A-ADE4-6DECAC193E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2E6EF0B-4B66-4B6F-B88E-288D16787A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191E565-7CB5-4D6D-BE4C-98C30910F7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Measurable outcome and time</a:t>
            </a:r>
          </a:p>
        </p:txBody>
      </p:sp>
    </p:spTree>
    <p:extLst>
      <p:ext uri="{BB962C8B-B14F-4D97-AF65-F5344CB8AC3E}">
        <p14:creationId xmlns:p14="http://schemas.microsoft.com/office/powerpoint/2010/main" val="73314100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07FC19E-FAE4-45C5-80ED-CAF1776C96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484453D-6B44-46DD-A2B4-535DC04D46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F35516-DDC5-478C-BF37-6DCC83269D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01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95869E-2107-45A0-A0B1-F1423B1B2F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A82DE2-4914-4915-BBBA-DD2E2224D0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EEB5187-F318-4A62-A1F0-171A3BD865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junior investigator writing the first protocol line.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DBC633F-BFB8-40BA-B6B5-940A325F43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8971571-A68C-40D5-970F-F717714C79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team must choose one question before enrolling any participants.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079D868-F0C7-405E-8EBD-31B8522521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AF8C068-B7F7-4AFC-9A3D-BCCC9BAE3B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4849FC3-1D5D-4D5D-87A9-03EB1899BF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Among eligible infants, does repair at 6…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6DC2B23-FC28-4F87-9827-EB058E3E04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C1055A0-D7D3-4967-9256-5F3B87B083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2790FA9-4C98-40AA-9A60-8B1F855BA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is the best cleft surgery?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6729BBF-C669-4DBB-9116-983B873657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A8FC3E7-9504-4BF0-B429-D2F03EC2C0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83A1C2E-8D9A-4AD2-8A42-88233A46DF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Did Mateo's family cause his cleft?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89F8BCB-CF3D-478D-815C-6D1AB5FC78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researchable question and label its population…</a:t>
            </a:r>
          </a:p>
        </p:txBody>
      </p:sp>
    </p:spTree>
    <p:extLst>
      <p:ext uri="{BB962C8B-B14F-4D97-AF65-F5344CB8AC3E}">
        <p14:creationId xmlns:p14="http://schemas.microsoft.com/office/powerpoint/2010/main" val="195911223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83923D9-E0B7-48A9-88D5-E5DE259AD2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D5777DD-58C7-4E52-8E12-602C116F9F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B22E58B-E16E-48EA-90A6-1C63AD452D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01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C1CC7CF-2484-495A-875B-6D27ECA583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86F5474-D070-48CD-A749-A4B2910537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7011AB4-ECB7-4A5A-8E65-1F1D8D2EDC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94F5710-8E15-462E-82AA-96E0572A3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D5F60AF-8D76-4294-8903-68E2D70494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Among eligible infants, does repair at 6 rather than 12 months reduce VPI at age 5?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911AB6A-18A5-440F-9145-7EA7104A1C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0462752-A3EE-456C-BE02-AEEEF9E892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025A48F-558B-4A33-91BD-499CDF9A93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EXP01-E1 + EXP01-E2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759FB13-FCF9-4746-834E-7BB8AE3D76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AD7D3B7-B496-48D8-978C-2208DD6AFE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AC71F72-2AFE-4716-9F52-E26F62E887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define the study question. You may not predict which timing is better before data are collected.</a:t>
            </a:r>
          </a:p>
        </p:txBody>
      </p:sp>
    </p:spTree>
    <p:extLst>
      <p:ext uri="{BB962C8B-B14F-4D97-AF65-F5344CB8AC3E}">
        <p14:creationId xmlns:p14="http://schemas.microsoft.com/office/powerpoint/2010/main" val="1278799142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58557AB-714F-433F-99D0-44F96E6A81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F08FA01-8974-4F56-B9B4-A2AF6F92DC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864E25-ED2D-4CD7-AB12-7DB774325B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01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E528CCF-B21D-4A43-8912-6C13334F29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9189389-2898-4673-ABF2-2FE61ED24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CBDE955-DD01-4094-BF09-1A2FDBF823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3D58C50-0AFD-4A9D-B746-3AA5CBD1D3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D4A11EC-B5BA-424E-BCD8-B75BB8EDA8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researchable question names a population, a factor or intervention, a comparison, and a measurable outcome.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78D2C86-4EBF-4B05-86A9-8F03A30A7F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1E238D7-C75E-4E8B-9253-03E9A2FA23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9C5BADC-A6EA-4450-9A42-6AD268381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turned an observation into a sharp PICO question. But a question is still not a prediction. How…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3069EA8-2D35-4230-994E-FBF743BF67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436537050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54CCFD3-DBE1-465B-A8C8-1022C9D4E2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8325D88-38AB-498D-AB15-7A82BB5C58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7B5BB58-3E10-4D6E-B2A8-D597C66CE2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01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B9ABC45-2AC4-48E1-9D5E-5FF4C4F532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D313243-4F7C-413D-9928-785C3095D7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393F7B6-7DD4-4787-A469-959F2BCFDC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67CB177-D6A1-4F34-A0BC-810B422B6D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NEJM. Timing of Primary Surgery for Cleft Palate (TOPS), 2023.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Gamble C, et al. 2023. Timing of Primary Surgery for Cleft Palate (TOPS trial). N Engl J Med. [PMID:37646677]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Sabbagh HJ, et al. 2023. COVID-19 risk factors and orofacial clefts, five Arab countries: case-control study. BMC Oral Health. [PMID:37118740]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Grosen D, et al. 2011. Risk of Oral Clefts in Twins. Epidemiology. [PMID:21423016]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343FEE0-7092-49B7-BC4A-407EBDAC36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E995717-73B1-4D3A-B0F5-C178A3B573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CD25101-EB47-4D32-ABFA-D48E3B3D90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256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Research design and the scientific method (asking researchable questions) • Asking testable questions about a patient case (PBS overlap)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3AB9791-6E83-4274-ACE2-925C580363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B5285A5-FB19-42D3-85C9-9E912D663C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0662D1A-911C-4E61-8D86-E1827A2E72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369587343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2026-07-11T05:12:54.6430000Z</dcterms:created>
  <dcterms:modified xsi:type="dcterms:W3CDTF">2026-07-11T05:12:54.6430000Z</dcterms:modified>
</coreProperties>
</file>