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d4500b7f374e4b90" /><Relationship Type="http://schemas.openxmlformats.org/officeDocument/2006/relationships/extended-properties" Target="/docProps/app.xml" Id="R9dc522a289e74c42" /><Relationship Type="http://schemas.openxmlformats.org/officeDocument/2006/relationships/officeDocument" Target="/ppt/presentation.xml" Id="Rd9de050d2f1d4908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6847dc44e96e4dbe"/>
  </p:sldMasterIdLst>
  <p:notesMasterIdLst>
    <p:notesMasterId xmlns:r="http://schemas.openxmlformats.org/officeDocument/2006/relationships" r:id="R058154c71fd64cd7"/>
  </p:notesMasterIdLst>
  <p:sldIdLst>
    <p:sldId xmlns:r="http://schemas.openxmlformats.org/officeDocument/2006/relationships" id="256" r:id="R95d068b9938440b1"/>
    <p:sldId xmlns:r="http://schemas.openxmlformats.org/officeDocument/2006/relationships" id="257" r:id="Rc64bebfddbf84541"/>
    <p:sldId xmlns:r="http://schemas.openxmlformats.org/officeDocument/2006/relationships" id="258" r:id="Rf11822d65b0b4d72"/>
    <p:sldId xmlns:r="http://schemas.openxmlformats.org/officeDocument/2006/relationships" id="259" r:id="R95ec4ee68f474188"/>
    <p:sldId xmlns:r="http://schemas.openxmlformats.org/officeDocument/2006/relationships" id="260" r:id="Rba1a8bb6c066403c"/>
    <p:sldId xmlns:r="http://schemas.openxmlformats.org/officeDocument/2006/relationships" id="261" r:id="R2a3592b37b724881"/>
    <p:sldId xmlns:r="http://schemas.openxmlformats.org/officeDocument/2006/relationships" id="262" r:id="R7b234a8270754695"/>
    <p:sldId xmlns:r="http://schemas.openxmlformats.org/officeDocument/2006/relationships" id="263" r:id="R52e4fb8140554fc1"/>
    <p:sldId xmlns:r="http://schemas.openxmlformats.org/officeDocument/2006/relationships" id="264" r:id="Rb94c637af18c4814"/>
    <p:sldId xmlns:r="http://schemas.openxmlformats.org/officeDocument/2006/relationships" id="265" r:id="R1891b0fb24614094"/>
    <p:sldId xmlns:r="http://schemas.openxmlformats.org/officeDocument/2006/relationships" id="266" r:id="R639e628cd6b346fb"/>
    <p:sldId xmlns:r="http://schemas.openxmlformats.org/officeDocument/2006/relationships" id="267" r:id="R178b51bb90924b6d"/>
    <p:sldId xmlns:r="http://schemas.openxmlformats.org/officeDocument/2006/relationships" id="268" r:id="Rc3efd564171748a2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740a2e87f1e24c86" /><Relationship Type="http://schemas.openxmlformats.org/officeDocument/2006/relationships/slideMaster" Target="/ppt/slideMasters/slideMaster1.xml" Id="R6847dc44e96e4dbe" /><Relationship Type="http://schemas.openxmlformats.org/officeDocument/2006/relationships/notesMaster" Target="/ppt/notesMasters/notesMaster1.xml" Id="R058154c71fd64cd7" /><Relationship Type="http://schemas.openxmlformats.org/officeDocument/2006/relationships/presProps" Target="/ppt/presProps.xml" Id="R477f91cd53be437b" /><Relationship Type="http://schemas.openxmlformats.org/officeDocument/2006/relationships/tableStyles" Target="/ppt/tableStyles.xml" Id="R7c8b50fca12a4ff2" /><Relationship Type="http://schemas.openxmlformats.org/officeDocument/2006/relationships/slide" Target="/ppt/slides/slide1.xml" Id="R95d068b9938440b1" /><Relationship Type="http://schemas.openxmlformats.org/officeDocument/2006/relationships/slide" Target="/ppt/slides/slide2.xml" Id="Rc64bebfddbf84541" /><Relationship Type="http://schemas.openxmlformats.org/officeDocument/2006/relationships/slide" Target="/ppt/slides/slide3.xml" Id="Rf11822d65b0b4d72" /><Relationship Type="http://schemas.openxmlformats.org/officeDocument/2006/relationships/slide" Target="/ppt/slides/slide4.xml" Id="R95ec4ee68f474188" /><Relationship Type="http://schemas.openxmlformats.org/officeDocument/2006/relationships/slide" Target="/ppt/slides/slide5.xml" Id="Rba1a8bb6c066403c" /><Relationship Type="http://schemas.openxmlformats.org/officeDocument/2006/relationships/slide" Target="/ppt/slides/slide6.xml" Id="R2a3592b37b724881" /><Relationship Type="http://schemas.openxmlformats.org/officeDocument/2006/relationships/slide" Target="/ppt/slides/slide7.xml" Id="R7b234a8270754695" /><Relationship Type="http://schemas.openxmlformats.org/officeDocument/2006/relationships/slide" Target="/ppt/slides/slide8.xml" Id="R52e4fb8140554fc1" /><Relationship Type="http://schemas.openxmlformats.org/officeDocument/2006/relationships/slide" Target="/ppt/slides/slide9.xml" Id="Rb94c637af18c4814" /><Relationship Type="http://schemas.openxmlformats.org/officeDocument/2006/relationships/slide" Target="/ppt/slides/slide10.xml" Id="R1891b0fb24614094" /><Relationship Type="http://schemas.openxmlformats.org/officeDocument/2006/relationships/slide" Target="/ppt/slides/slide11.xml" Id="R639e628cd6b346fb" /><Relationship Type="http://schemas.openxmlformats.org/officeDocument/2006/relationships/slide" Target="/ppt/slides/slide12.xml" Id="R178b51bb90924b6d" /><Relationship Type="http://schemas.openxmlformats.org/officeDocument/2006/relationships/slide" Target="/ppt/slides/slide13.xml" Id="Rc3efd564171748a2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97a14808e51743d0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d0869d2df5624562" /><Relationship Type="http://schemas.openxmlformats.org/officeDocument/2006/relationships/notesMaster" Target="/ppt/notesMasters/notesMaster1.xml" Id="R6c2e946626f6464e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744f549272ef436a" /><Relationship Type="http://schemas.openxmlformats.org/officeDocument/2006/relationships/notesMaster" Target="/ppt/notesMasters/notesMaster1.xml" Id="Ra23c1a8707ee498a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a604e8a0010e443d" /><Relationship Type="http://schemas.openxmlformats.org/officeDocument/2006/relationships/notesMaster" Target="/ppt/notesMasters/notesMaster1.xml" Id="R8ae869f44fe24f76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cf84b1385bd54923" /><Relationship Type="http://schemas.openxmlformats.org/officeDocument/2006/relationships/notesMaster" Target="/ppt/notesMasters/notesMaster1.xml" Id="R3cba1683f2f54b45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19d15721d3244a5f" /><Relationship Type="http://schemas.openxmlformats.org/officeDocument/2006/relationships/notesMaster" Target="/ppt/notesMasters/notesMaster1.xml" Id="R8be5151fcd064ba5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f7af92761663421c" /><Relationship Type="http://schemas.openxmlformats.org/officeDocument/2006/relationships/notesMaster" Target="/ppt/notesMasters/notesMaster1.xml" Id="R9106cecbf30f4935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c53f11a41af74a47" /><Relationship Type="http://schemas.openxmlformats.org/officeDocument/2006/relationships/notesMaster" Target="/ppt/notesMasters/notesMaster1.xml" Id="R55164734662d424c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a1f93114c36d4a61" /><Relationship Type="http://schemas.openxmlformats.org/officeDocument/2006/relationships/notesMaster" Target="/ppt/notesMasters/notesMaster1.xml" Id="R6cdf773223ee4401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bea6f0482be64ecf" /><Relationship Type="http://schemas.openxmlformats.org/officeDocument/2006/relationships/notesMaster" Target="/ppt/notesMasters/notesMaster1.xml" Id="Rb85dc705b5c84383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aca3ac6e823342a8" /><Relationship Type="http://schemas.openxmlformats.org/officeDocument/2006/relationships/notesMaster" Target="/ppt/notesMasters/notesMaster1.xml" Id="R923e4dee056b4c90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e9dd57788a4f4b4c" /><Relationship Type="http://schemas.openxmlformats.org/officeDocument/2006/relationships/notesMaster" Target="/ppt/notesMasters/notesMaster1.xml" Id="Rf2f70ddd55934a8d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b48bcd4c3b5349c9" /><Relationship Type="http://schemas.openxmlformats.org/officeDocument/2006/relationships/notesMaster" Target="/ppt/notesMasters/notesMaster1.xml" Id="R945ede283e7c4f9d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dee87c6a8e7f4543" /><Relationship Type="http://schemas.openxmlformats.org/officeDocument/2006/relationships/notesMaster" Target="/ppt/notesMasters/notesMaster1.xml" Id="R59b7605dcb8f40ca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de600abe7fae4536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582681e45ee34f64" /><Relationship Type="http://schemas.openxmlformats.org/officeDocument/2006/relationships/slideLayout" Target="/ppt/slideLayouts/slideLayout1.xml" Id="Re2f895d089344758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e2f895d089344758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93adaa5356f4ce4" /><Relationship Type="http://schemas.openxmlformats.org/officeDocument/2006/relationships/image" Target="/ppt/media/image.bin" Id="R3f7b992615fc4fdf" /><Relationship Type="http://schemas.openxmlformats.org/officeDocument/2006/relationships/notesSlide" Target="/ppt/notesSlides/notesSlide1.xml" Id="R42be740e38b14eef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d2ba4f8d9f14ec0" /><Relationship Type="http://schemas.openxmlformats.org/officeDocument/2006/relationships/notesSlide" Target="/ppt/notesSlides/notesSlide2.xml" Id="R62acdb2643a54a02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66c7c3011fa4515" /><Relationship Type="http://schemas.openxmlformats.org/officeDocument/2006/relationships/notesSlide" Target="/ppt/notesSlides/notesSlide3.xml" Id="R9c2e62228c5b46cd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1ef4104401c4ee9" /><Relationship Type="http://schemas.openxmlformats.org/officeDocument/2006/relationships/notesSlide" Target="/ppt/notesSlides/notesSlide4.xml" Id="Raf7dbae394ad4599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20a226ebe2b448f" /><Relationship Type="http://schemas.openxmlformats.org/officeDocument/2006/relationships/image" Target="/ppt/media/image2.bin" Id="R9f14587eff8646e2" /><Relationship Type="http://schemas.openxmlformats.org/officeDocument/2006/relationships/notesSlide" Target="/ppt/notesSlides/notesSlide5.xml" Id="Rf90edd2b9af143da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3b9e0463395420a" /><Relationship Type="http://schemas.openxmlformats.org/officeDocument/2006/relationships/image" Target="/ppt/media/image3.bin" Id="Re3ed55133f574bd6" /><Relationship Type="http://schemas.openxmlformats.org/officeDocument/2006/relationships/notesSlide" Target="/ppt/notesSlides/notesSlide6.xml" Id="Rd97b83e6441d4bff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0ee1cb262964669" /><Relationship Type="http://schemas.openxmlformats.org/officeDocument/2006/relationships/notesSlide" Target="/ppt/notesSlides/notesSlide7.xml" Id="R3b677db8136f47bb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e3860605a994e8e" /><Relationship Type="http://schemas.openxmlformats.org/officeDocument/2006/relationships/image" Target="/ppt/media/image4.bin" Id="R7e1d5b60814c4aca" /><Relationship Type="http://schemas.openxmlformats.org/officeDocument/2006/relationships/notesSlide" Target="/ppt/notesSlides/notesSlide8.xml" Id="Ree488362ab76446a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a90c4e9e38945d6" /><Relationship Type="http://schemas.openxmlformats.org/officeDocument/2006/relationships/notesSlide" Target="/ppt/notesSlides/notesSlide9.xml" Id="R68b61165ddd246cf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520d41f7c7f4dfa" /><Relationship Type="http://schemas.openxmlformats.org/officeDocument/2006/relationships/notesSlide" Target="/ppt/notesSlides/notesSlide10.xml" Id="Rfe6a207e0d6641be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aa4bf0b17734494" /><Relationship Type="http://schemas.openxmlformats.org/officeDocument/2006/relationships/notesSlide" Target="/ppt/notesSlides/notesSlide11.xml" Id="Rbe0c4624bcbf4d10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6f4065229a748e2" /><Relationship Type="http://schemas.openxmlformats.org/officeDocument/2006/relationships/notesSlide" Target="/ppt/notesSlides/notesSlide12.xml" Id="R69a58355a6024162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aeba46b936748aa" /><Relationship Type="http://schemas.openxmlformats.org/officeDocument/2006/relationships/notesSlide" Target="/ppt/notesSlides/notesSlide13.xml" Id="R7da9d4c674464fec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47D5218-DFC1-4C54-8AD7-EC8BC5D324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42CF3E1-2DBD-44F1-AA64-1D0F95712D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145BF2A-315B-4125-9994-90E4385819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16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E195BDB-BF32-4975-9A48-EEA5B12F82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3EA5707-9745-44F6-A8E8-5A402C38A2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Supporting Mateo and His Family Beyond the Body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6047724-A994-4237-AF8A-2974583238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What does Mateo's family need beyond surgery and medicine, and how can the team meet those needs?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E78063B-89AF-4648-AEA3-96A450DE69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Psychosocial care belongs in the treatment plan because health includes confidence, relationships, school, and family well-being.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f7b992615fc4fdf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775608171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A5B21C5-3CE3-42AA-86A7-4BBF8A9A19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41BB27A-13D1-4C38-9615-6AC951F11C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81B418F-7972-46A0-8037-4CED9A215B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16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60ACB98-A1AE-4F29-A2FF-4EFC17420D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D619AC9-712F-4D35-BA46-D2ED13BB64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D36015E-FC14-457B-98AA-E6388EF784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8710CCC-340E-45C4-823F-19FB654D38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A6D4A51-67C2-4469-9144-199C602E8F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Growth decisions come from trends across time, not one measurement on one day.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7EE5A20-FE41-45BA-B2D6-FFC29CD923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1235127422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38F59F20-CCCC-47CB-B332-1CAC96DF53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9821B8E-33BB-4F73-9418-78E9386D98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260F71D-73A4-41D8-9288-40B27B4E2A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16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3B03D04-71B7-4079-80C9-E2B8C74569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D51D323-E12A-40D4-95F0-8265B03897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A891ACA-C429-4E53-BAF6-E115248264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868CF90-14EA-4EC3-B283-6B71E69FB6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AC88533-FADF-4AFE-B4B8-84E87FA928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913D911-2488-40E1-B947-62CE272EC3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B3C0944-F848-4CA8-8CB9-9942FDDB71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6701A73-AFD0-4854-A8A7-F4733B15D7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8359470-8FC1-4CFC-851F-4BCAF69DA4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3F9A48F-DD0B-4D81-9182-43709C7699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13DC1FA-CC80-4166-BEB9-4F6515ED35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B57BEED-9985-415F-9A34-A868863CF0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Development can go wrong</a:t>
            </a:r>
          </a:p>
        </p:txBody>
      </p:sp>
    </p:spTree>
    <p:extLst>
      <p:ext uri="{BB962C8B-B14F-4D97-AF65-F5344CB8AC3E}">
        <p14:creationId xmlns:p14="http://schemas.microsoft.com/office/powerpoint/2010/main" val="935861408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F0313C5-26FB-40FD-8BF3-06789DD00A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BCD7076-B269-44AB-8CC3-2D1371BDD6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B3D8DAE-9B24-4000-B005-B34C65684F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16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224FC42-13A6-4B6B-B969-BA16CE9A0F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DFB0F6B-3B3B-4858-A83C-91EB5A2712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5E9A7E2-2898-4288-B7FC-12491DFA37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Psychosocial care belongs in the treatment plan because health includes confidence, relationships, school, and family well-being.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DCF0EAB-E100-44BD-9C26-009649A710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3605054-26A9-49AE-A3CF-89603B164C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E9CA51C-6304-4414-90C7-7F58775586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F4BB4064-35CB-4F96-B446-6E480E938A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088DD23-B889-4938-83D7-49A0A565EC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8F9EC76-B374-471C-B687-B06F89A41F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E962BB5-4AE6-4D8A-B6DE-079215092F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160D975-CA91-46E0-8C93-76BBADAD5C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E21443B1-CA10-4A0C-A2AD-0E95430937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434439631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F759E40-C0EF-4A26-9558-2797493B18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624D4D2-8155-49D8-B10E-DFD4B9B151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6672ECB-3767-4410-9AA6-F5926458B0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16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A0B8C93-14B9-4ED4-A6E8-73F0C6CDF2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8D4AF15-28BE-4572-BC36-17F95CFD04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F1F6F44-48AB-4FF9-82A9-0FF2C37F36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f14587eff8646e2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70930260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F61379B-CD01-4B18-8988-FC4AEA012F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ECB0F75-FD55-4144-AD1F-1722D95F57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523B867-D2F3-4F7B-A29C-C45DB33B4C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16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0E842A3-FFC4-4F01-885F-52B39E77E4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D7147B7-98F0-46BF-B06B-2FFB7F6F37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A2F0DC2-DB72-48B1-AC77-E1F3B597F3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bridge needs support below the visible roadway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3ed55133f574bd6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EE55365-4DF4-44A4-A126-7E35892E5E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C1E51E1-AED5-4E3C-B779-AA8D97B689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7C94D30A-26DA-4396-87E6-D0EA3A06BB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supports are easy to see?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5DA0587-8F8C-4CD2-B719-0692F072D3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67629F8-A4A9-4D43-8D76-DAC47757E3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BB2FF86-61F9-4886-A65C-F703D6DE4D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happens if hidden supports weaken?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E14A966-F0C9-4AD7-920D-7DBA596280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E8D3B4FC-3BCB-44EA-9C20-D4D014C8A3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30586782-50DD-4229-BE20-45635EF97F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How would you inspect support before a crisis?</a:t>
            </a:r>
          </a:p>
        </p:txBody>
      </p:sp>
    </p:spTree>
    <p:extLst>
      <p:ext uri="{BB962C8B-B14F-4D97-AF65-F5344CB8AC3E}">
        <p14:creationId xmlns:p14="http://schemas.microsoft.com/office/powerpoint/2010/main" val="1619172345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0DE3E10-094B-4FCF-9C56-ED94013623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EC8B617-FA12-4A35-BD08-F5E59CA6E5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27263B2-5FAA-4B47-9188-B834A6A5DC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16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6BD37BD-00F3-453C-9C4A-49BA48C92D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7A4FDFC-0FA1-4980-8F27-5CE6D8B769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F9804D9-5DD9-4F9A-AAB4-105AB0BE7E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1CA4CFC-1403-4EF3-8451-172702159C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18BC7F0-39F0-4B5E-BC7C-9C169A3C89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1DEA92E-04FA-4C87-B608-6E76085D33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Visible function depends on less visible support.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4F52EB1A-AEF7-434D-B2F6-0C05B4E523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05EDE60-8437-4B06-AF43-6D828CB69D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0C98768-0C5A-49E5-AA81-836C66A6F0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Check support before failure is obvious.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98BD5AB-4320-4257-97F5-90BC6CB09D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61B0DFF-25F5-4EFD-9A1E-7E4FF826B7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8B084E2A-C674-4BA5-BFF0-76EA8E72FB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Strength can grow through family, peer, school, and clinical connections.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AD4CB42D-089C-4B5C-95AE-B87D08A725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People are not structures. The analogy only shows that hidden support affects visible well-being.</a:t>
            </a:r>
          </a:p>
        </p:txBody>
      </p:sp>
    </p:spTree>
    <p:extLst>
      <p:ext uri="{BB962C8B-B14F-4D97-AF65-F5344CB8AC3E}">
        <p14:creationId xmlns:p14="http://schemas.microsoft.com/office/powerpoint/2010/main" val="615854463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BD7C450-EF91-481B-83ED-A8A588605D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E92E6A6-8E3E-4066-8815-8D8B59480F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0DAB195-8E40-478D-B1DB-2F2EB822F2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16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CACFB90-09B8-4142-AAEB-EE50326B1F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8B947B8-58E8-46D0-92FE-E251487D23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Assess the whole child, not only the repaired anatomy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6284D05-3ECC-433E-9F90-002EE7423B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e1d5b60814c4aca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7AA836B-54EB-4CDE-BFE1-9107D6F012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16D36D6-876D-402B-94F6-B313E2CE5D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D16-E1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EF35C82-4F9C-4B92-9DEC-9382255B4D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Mateo's family reports stress from repeated appointments and worry about other people's reactions.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0E8F0E3-9414-431B-94CB-E04CDB3952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630C488-3943-4FC1-A1E8-013A2C3D0E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D16-E2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3954434-CDE4-432B-8264-80233962FE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Mateo participates in class but avoids speaking during a new peer group activity.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A6F9C8C-A8B1-4711-AD99-7F6144544D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E3457F4C-6A9C-4C90-B2D9-67C18787DC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D16-E3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2F744BEE-9A9A-4A42-8636-9ED29F07BE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No crisis signs are reported, and Mateo identifies one trusted adult and one supportive friend.</a:t>
            </a:r>
          </a:p>
        </p:txBody>
      </p:sp>
    </p:spTree>
    <p:extLst>
      <p:ext uri="{BB962C8B-B14F-4D97-AF65-F5344CB8AC3E}">
        <p14:creationId xmlns:p14="http://schemas.microsoft.com/office/powerpoint/2010/main" val="33544516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712C995-B325-42AB-9F62-F1B1E6E804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8C5CB8E-D1E5-4BB8-B3B8-CC1D3FF00E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89BD38E-FBE5-490B-A1AE-8B70272EC8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16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9164615-682F-4649-917D-64EACF8BE6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A236041-9FFB-4392-9FB0-FF4BBCAEB3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C58BAD7-80E9-484E-AA70-F168BC0D36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8AF2238-320E-4909-8B62-C7CB7581E4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CF4A871-4144-415B-BC1F-27132B0A4B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Roadway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C75E49D-D6F0-4B05-9F71-34E546018C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87DAD632-9B7D-4D40-A2D5-3EAE3376E5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14FCF5B-D679-43BF-BFDF-DBE7C409E9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Visible participation in school and care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0CF4E74-F9B4-4D8A-B49D-AE8C180AD3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F71577D-F62F-4253-A134-BC627A1483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Support beams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168E9ECD-E923-443E-A724-53C54E1C9D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6867855-A03A-4E51-B710-7F0B3A64D5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A8176A16-4507-4786-84CE-E67559D322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Family, peer, social, and mental-health supports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7B2190E4-250D-434A-B1F8-F06C88F2C5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C41C7D8E-43F8-4D8D-8CB1-6D9A24B4E7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Routine inspection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154F2221-3218-456D-A8F8-DFD0F15C7F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9225F044-CC14-4DAB-85B3-D7F2656E7D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A59BE709-E49B-4536-BB33-0E6E024F42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Age-appropriate psychosocial screening</a:t>
            </a:r>
          </a:p>
        </p:txBody>
      </p:sp>
    </p:spTree>
    <p:extLst>
      <p:ext uri="{BB962C8B-B14F-4D97-AF65-F5344CB8AC3E}">
        <p14:creationId xmlns:p14="http://schemas.microsoft.com/office/powerpoint/2010/main" val="936130816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9F3E355-6C64-4B6A-9AC6-3FDB00D63A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D2D963A-AA07-4922-86E5-4A067C8E52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EC09C0E-CC04-4A67-A2C0-F585FD402A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16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52FFA53-2D43-4A5D-A9E0-211A9AC6A0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FFB1393-630E-46EC-8A37-A81B2F81F3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CE28C4C-71A8-4987-AFD8-E39F411D49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the team social worker before a school transition.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1CF9B8F-904B-419E-A629-0E0DBD599F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AF16182-685D-4BFE-9310-C2FFBC1417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family asks whether support is necessary if Mateo is…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5019639-5DF7-4A54-AF8B-504392FD3C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9FA7389D-CAA3-463D-9EFF-8F3133D787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BD3F54D-EB57-45EE-8C24-BF46973E56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Offer a private check-in, family resources, and…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B3EA8FB-4C8C-44B5-B7D7-5DE988632C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4559C1E-E6E6-41AD-9E22-F9C5930294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F45E46D-AE7D-4EC9-9CD2-FB9289AA6D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Wait for a crisis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D3B33F3-F7AC-4D20-AAEB-8339491BDC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9DBE3797-6BA4-4260-A84E-4813ADE56F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590D064C-5F8F-403A-BAFF-0CB168FD12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Assume every child with a cleft feels…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15130348-83DF-4C8A-B7C5-C80931CBAC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support plan and separate the evidence…</a:t>
            </a:r>
          </a:p>
        </p:txBody>
      </p:sp>
    </p:spTree>
    <p:extLst>
      <p:ext uri="{BB962C8B-B14F-4D97-AF65-F5344CB8AC3E}">
        <p14:creationId xmlns:p14="http://schemas.microsoft.com/office/powerpoint/2010/main" val="95978819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6D0A3AC-762E-45C8-B1BB-52A11C2820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884AD89-A369-4135-A25E-DF04325B6E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57420A4-9C7E-4B7F-8133-FF54900703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16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720C056-CBCA-4AFC-8FF1-DA906E130E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180EEAF-0C0F-486F-933A-0E8DDCB3F5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5909E56-4401-4BAB-818D-61C332B021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007BB49-022C-4670-A5E5-999EBFA5F2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71E0D28-9C58-4C61-B839-543B703BCD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Offer a private check-in, family resources, and a school support plan based on Mateo's preferences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520A1E3-02F6-4E14-949C-95083150AE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9F1B8F84-6911-482A-831C-74F2678114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839FECA-E01D-43EE-9EE8-96B0A37187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D16-E1 + D16-E2 + D16-E3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BA7EEFD-6CDD-46DB-8912-43B13BF5D4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7E154DB-DD04-4CB9-8B26-D6C52C9E0B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A7930F7-B2DF-48B4-B6A2-DE1CC3797D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identify needs reported in the case. You may not assign feelings, diagnoses, or stigma experiences that Mateo did not report.</a:t>
            </a:r>
          </a:p>
        </p:txBody>
      </p:sp>
    </p:spTree>
    <p:extLst>
      <p:ext uri="{BB962C8B-B14F-4D97-AF65-F5344CB8AC3E}">
        <p14:creationId xmlns:p14="http://schemas.microsoft.com/office/powerpoint/2010/main" val="1164703469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4B3CFE4-E720-42A3-AD00-FD8D1F454F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E4BD93D-3140-44E3-A5A0-0F51E7AE02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836A870-3DB1-496B-B32D-FF3630E68A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16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CE8113A-FFC6-486C-AC03-AF9C0C7E83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FD41CF6-AB5C-4F99-97A6-F31047E33B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3A9E893-8784-465E-8F31-B18E8D7C6B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348942A-609F-4EED-9AA3-AF5EE28B57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2F18DAF-7385-45E5-B512-A21B24EBF3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Psychosocial care belongs in the treatment plan because health includes confidence, relationships, school, and family well-being.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EE0264C-EEEA-4416-A59B-6B2814B218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C03F530-FCE1-4BB1-81F9-0553C129FD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B73AFBA-9C58-4073-8564-B8F512122A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We answered what Mateo's family needs beyond the body. But we have assumed his team will provide all…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44BAFE5-B582-4FC8-88A9-292E06BF94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1224382735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097538A-BEE9-4892-AD1D-31B885AEC2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B27AAEC-369F-431F-9EF8-DCF98C9C8B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0FAAE95-BEFC-48CC-AB6C-3AD3E2BB57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16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F3ECCD7-73AD-4CEA-9051-38B4ED8DCA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781397C-257E-4446-A7BE-561A5A36EF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FE84A6D-7543-474D-8314-79E8A3CF9E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AC29CEB-8095-4A4C-8270-93DA75B7BC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American Cleft Palate Craniofacial Association. 2024 Parameters of Care.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Vyas T, et al. 2020. Cleft of lip and palate: A review. J Family Med Prim Care. [PMID:32984097]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Dixon MJ, et al. 2011. Cleft lip and palate: genetic and environmental influences. Nat Rev Genet. [PMID:21331089]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9F20F43-7506-4699-B9E7-71E2915B69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7A46934-90F8-4F12-B8C4-586EDB72E3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8F2BD45-2C07-4D05-874E-C33F7D193D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8039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Medical Interventions (MI), patient-centered care and social determinants • Biomedical Innovations (BI), measuring outcomes that are hard to quantify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7B8F789-D09C-43CD-A1D7-57F54CAFBF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3F8E764-EFC6-4DCD-915B-DDBD180661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E627DC2-E1DE-49C6-8766-1090D3FA80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103304779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2026-07-10T22:12:46.9280000Z</dcterms:created>
  <dcterms:modified xsi:type="dcterms:W3CDTF">2026-07-10T22:12:46.9280000Z</dcterms:modified>
</coreProperties>
</file>