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66394af2dd1a41a2" /><Relationship Type="http://schemas.openxmlformats.org/officeDocument/2006/relationships/extended-properties" Target="/docProps/app.xml" Id="Rdac71a05693e484d" /><Relationship Type="http://schemas.openxmlformats.org/officeDocument/2006/relationships/officeDocument" Target="/ppt/presentation.xml" Id="R48b44842bed04431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2f6785e68b39477d"/>
  </p:sldMasterIdLst>
  <p:notesMasterIdLst>
    <p:notesMasterId xmlns:r="http://schemas.openxmlformats.org/officeDocument/2006/relationships" r:id="R4b496d08df0e4d7d"/>
  </p:notesMasterIdLst>
  <p:sldIdLst>
    <p:sldId xmlns:r="http://schemas.openxmlformats.org/officeDocument/2006/relationships" id="256" r:id="R900571dd2f2c453c"/>
    <p:sldId xmlns:r="http://schemas.openxmlformats.org/officeDocument/2006/relationships" id="257" r:id="R2fd008f4642f4097"/>
    <p:sldId xmlns:r="http://schemas.openxmlformats.org/officeDocument/2006/relationships" id="258" r:id="Rf7ee1f1623164f71"/>
    <p:sldId xmlns:r="http://schemas.openxmlformats.org/officeDocument/2006/relationships" id="259" r:id="Rad814f36e2bf46d3"/>
    <p:sldId xmlns:r="http://schemas.openxmlformats.org/officeDocument/2006/relationships" id="260" r:id="Rdc0d1f6f8896413e"/>
    <p:sldId xmlns:r="http://schemas.openxmlformats.org/officeDocument/2006/relationships" id="261" r:id="R000725bc8c794fd9"/>
    <p:sldId xmlns:r="http://schemas.openxmlformats.org/officeDocument/2006/relationships" id="262" r:id="R3a382cab95ca4b16"/>
    <p:sldId xmlns:r="http://schemas.openxmlformats.org/officeDocument/2006/relationships" id="263" r:id="R47ff7c5a19974230"/>
    <p:sldId xmlns:r="http://schemas.openxmlformats.org/officeDocument/2006/relationships" id="264" r:id="R39229ee16a094c74"/>
    <p:sldId xmlns:r="http://schemas.openxmlformats.org/officeDocument/2006/relationships" id="265" r:id="R644fccc28cb045c0"/>
    <p:sldId xmlns:r="http://schemas.openxmlformats.org/officeDocument/2006/relationships" id="266" r:id="Rcbb249132d7d4f7a"/>
    <p:sldId xmlns:r="http://schemas.openxmlformats.org/officeDocument/2006/relationships" id="267" r:id="R323b7efc3068446c"/>
    <p:sldId xmlns:r="http://schemas.openxmlformats.org/officeDocument/2006/relationships" id="268" r:id="R7e9a0b66112d4a67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617228ecd1ee4311" /><Relationship Type="http://schemas.openxmlformats.org/officeDocument/2006/relationships/slideMaster" Target="/ppt/slideMasters/slideMaster1.xml" Id="R2f6785e68b39477d" /><Relationship Type="http://schemas.openxmlformats.org/officeDocument/2006/relationships/notesMaster" Target="/ppt/notesMasters/notesMaster1.xml" Id="R4b496d08df0e4d7d" /><Relationship Type="http://schemas.openxmlformats.org/officeDocument/2006/relationships/presProps" Target="/ppt/presProps.xml" Id="R0ca46bbdd2a0487a" /><Relationship Type="http://schemas.openxmlformats.org/officeDocument/2006/relationships/tableStyles" Target="/ppt/tableStyles.xml" Id="R5c4b100ca90e40e7" /><Relationship Type="http://schemas.openxmlformats.org/officeDocument/2006/relationships/slide" Target="/ppt/slides/slide1.xml" Id="R900571dd2f2c453c" /><Relationship Type="http://schemas.openxmlformats.org/officeDocument/2006/relationships/slide" Target="/ppt/slides/slide2.xml" Id="R2fd008f4642f4097" /><Relationship Type="http://schemas.openxmlformats.org/officeDocument/2006/relationships/slide" Target="/ppt/slides/slide3.xml" Id="Rf7ee1f1623164f71" /><Relationship Type="http://schemas.openxmlformats.org/officeDocument/2006/relationships/slide" Target="/ppt/slides/slide4.xml" Id="Rad814f36e2bf46d3" /><Relationship Type="http://schemas.openxmlformats.org/officeDocument/2006/relationships/slide" Target="/ppt/slides/slide5.xml" Id="Rdc0d1f6f8896413e" /><Relationship Type="http://schemas.openxmlformats.org/officeDocument/2006/relationships/slide" Target="/ppt/slides/slide6.xml" Id="R000725bc8c794fd9" /><Relationship Type="http://schemas.openxmlformats.org/officeDocument/2006/relationships/slide" Target="/ppt/slides/slide7.xml" Id="R3a382cab95ca4b16" /><Relationship Type="http://schemas.openxmlformats.org/officeDocument/2006/relationships/slide" Target="/ppt/slides/slide8.xml" Id="R47ff7c5a19974230" /><Relationship Type="http://schemas.openxmlformats.org/officeDocument/2006/relationships/slide" Target="/ppt/slides/slide9.xml" Id="R39229ee16a094c74" /><Relationship Type="http://schemas.openxmlformats.org/officeDocument/2006/relationships/slide" Target="/ppt/slides/slide10.xml" Id="R644fccc28cb045c0" /><Relationship Type="http://schemas.openxmlformats.org/officeDocument/2006/relationships/slide" Target="/ppt/slides/slide11.xml" Id="Rcbb249132d7d4f7a" /><Relationship Type="http://schemas.openxmlformats.org/officeDocument/2006/relationships/slide" Target="/ppt/slides/slide12.xml" Id="R323b7efc3068446c" /><Relationship Type="http://schemas.openxmlformats.org/officeDocument/2006/relationships/slide" Target="/ppt/slides/slide13.xml" Id="R7e9a0b66112d4a67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710b4d914ea84db2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9a041360a50f4344" /><Relationship Type="http://schemas.openxmlformats.org/officeDocument/2006/relationships/notesMaster" Target="/ppt/notesMasters/notesMaster1.xml" Id="Rc52d6b4a964c400f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d08b54c29cd44b59" /><Relationship Type="http://schemas.openxmlformats.org/officeDocument/2006/relationships/notesMaster" Target="/ppt/notesMasters/notesMaster1.xml" Id="Rb83cb769cc65440a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7609b9bc1dee4cb6" /><Relationship Type="http://schemas.openxmlformats.org/officeDocument/2006/relationships/notesMaster" Target="/ppt/notesMasters/notesMaster1.xml" Id="R05be335f15ff405e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57ffba4fc14844b8" /><Relationship Type="http://schemas.openxmlformats.org/officeDocument/2006/relationships/notesMaster" Target="/ppt/notesMasters/notesMaster1.xml" Id="R0bc97c967cd54376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19517c4541da4667" /><Relationship Type="http://schemas.openxmlformats.org/officeDocument/2006/relationships/notesMaster" Target="/ppt/notesMasters/notesMaster1.xml" Id="R851200f2c92b45bb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9629f228ef734e9f" /><Relationship Type="http://schemas.openxmlformats.org/officeDocument/2006/relationships/notesMaster" Target="/ppt/notesMasters/notesMaster1.xml" Id="R00e3bab72604430b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0c772538b3c9401c" /><Relationship Type="http://schemas.openxmlformats.org/officeDocument/2006/relationships/notesMaster" Target="/ppt/notesMasters/notesMaster1.xml" Id="Ra80f878efb924eaf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126caa1e86ce4c39" /><Relationship Type="http://schemas.openxmlformats.org/officeDocument/2006/relationships/notesMaster" Target="/ppt/notesMasters/notesMaster1.xml" Id="R070c266aa5144530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799b6cbb012240fd" /><Relationship Type="http://schemas.openxmlformats.org/officeDocument/2006/relationships/notesMaster" Target="/ppt/notesMasters/notesMaster1.xml" Id="R198384c375504023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33fb953f9e6c47af" /><Relationship Type="http://schemas.openxmlformats.org/officeDocument/2006/relationships/notesMaster" Target="/ppt/notesMasters/notesMaster1.xml" Id="Re785c0915e204fef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2d9c2711af1d48cf" /><Relationship Type="http://schemas.openxmlformats.org/officeDocument/2006/relationships/notesMaster" Target="/ppt/notesMasters/notesMaster1.xml" Id="Rfa4372a067e94de1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7727747eeae94cb8" /><Relationship Type="http://schemas.openxmlformats.org/officeDocument/2006/relationships/notesMaster" Target="/ppt/notesMasters/notesMaster1.xml" Id="Rb23ef57773234159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78a0cb6b14f94736" /><Relationship Type="http://schemas.openxmlformats.org/officeDocument/2006/relationships/notesMaster" Target="/ppt/notesMasters/notesMaster1.xml" Id="R398c9243667b4747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90b2b8b74a346fa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b6831afdfc864ba0" /><Relationship Type="http://schemas.openxmlformats.org/officeDocument/2006/relationships/slideLayout" Target="/ppt/slideLayouts/slideLayout1.xml" Id="R8dfca785d633448c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8dfca785d633448c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ac617b0baf848ac" /><Relationship Type="http://schemas.openxmlformats.org/officeDocument/2006/relationships/image" Target="/ppt/media/image.bin" Id="R2454e7b9706b41e6" /><Relationship Type="http://schemas.openxmlformats.org/officeDocument/2006/relationships/notesSlide" Target="/ppt/notesSlides/notesSlide1.xml" Id="R57bc57b5702449ee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b06354633b3468f" /><Relationship Type="http://schemas.openxmlformats.org/officeDocument/2006/relationships/notesSlide" Target="/ppt/notesSlides/notesSlide2.xml" Id="R1cf22c4367024427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5b82eaf0e7c4f7f" /><Relationship Type="http://schemas.openxmlformats.org/officeDocument/2006/relationships/notesSlide" Target="/ppt/notesSlides/notesSlide3.xml" Id="R4f32781102904f42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391fbc8b6974c9b" /><Relationship Type="http://schemas.openxmlformats.org/officeDocument/2006/relationships/notesSlide" Target="/ppt/notesSlides/notesSlide4.xml" Id="R7eaddbe19ec441d7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b476cc29cc04e97" /><Relationship Type="http://schemas.openxmlformats.org/officeDocument/2006/relationships/image" Target="/ppt/media/image2.bin" Id="Rc528d7d8f5af443c" /><Relationship Type="http://schemas.openxmlformats.org/officeDocument/2006/relationships/notesSlide" Target="/ppt/notesSlides/notesSlide5.xml" Id="R746d9eb952ac4853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3607287f5e34660" /><Relationship Type="http://schemas.openxmlformats.org/officeDocument/2006/relationships/image" Target="/ppt/media/image3.bin" Id="R1389ab2ada374d8b" /><Relationship Type="http://schemas.openxmlformats.org/officeDocument/2006/relationships/notesSlide" Target="/ppt/notesSlides/notesSlide6.xml" Id="R246fce663b0742c5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018a633d28d416b" /><Relationship Type="http://schemas.openxmlformats.org/officeDocument/2006/relationships/notesSlide" Target="/ppt/notesSlides/notesSlide7.xml" Id="R8fe16f512568490a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9a829df37204b27" /><Relationship Type="http://schemas.openxmlformats.org/officeDocument/2006/relationships/image" Target="/ppt/media/image4.bin" Id="Re6c79652f65a44eb" /><Relationship Type="http://schemas.openxmlformats.org/officeDocument/2006/relationships/notesSlide" Target="/ppt/notesSlides/notesSlide8.xml" Id="R3865f303a7274f32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0c1db5d526c488b" /><Relationship Type="http://schemas.openxmlformats.org/officeDocument/2006/relationships/notesSlide" Target="/ppt/notesSlides/notesSlide9.xml" Id="R08b84a0f3f8c4eec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11f14b0e2fc4f91" /><Relationship Type="http://schemas.openxmlformats.org/officeDocument/2006/relationships/notesSlide" Target="/ppt/notesSlides/notesSlide10.xml" Id="R41c75b078a414a47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458099422c94e5f" /><Relationship Type="http://schemas.openxmlformats.org/officeDocument/2006/relationships/notesSlide" Target="/ppt/notesSlides/notesSlide11.xml" Id="Rd27754396c0346a8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e734ee103324fab" /><Relationship Type="http://schemas.openxmlformats.org/officeDocument/2006/relationships/notesSlide" Target="/ppt/notesSlides/notesSlide12.xml" Id="Rfeeaed3ac4ba4ad8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8acfafda4dd4beb" /><Relationship Type="http://schemas.openxmlformats.org/officeDocument/2006/relationships/notesSlide" Target="/ppt/notesSlides/notesSlide13.xml" Id="R6cc0e9cb236c4b54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E5A227C-AEE8-4C49-ABB3-B511A533BA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4B4A8AC-67CA-43D5-A517-76FCE933BD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081496B-6E6E-4CA3-8B28-3C71117C15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15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AA72C2C-B876-4CEA-AE68-218E428EA7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BC5B8C8-D6D8-4D10-811C-664EA2B180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Is Mateo Growing Well?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14656F0-4469-4782-99D1-3119ED7EB2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Why are cleft infants at risk for poor growth, and how does the pediatrician keep track of whether Mateo is growing and developing well?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2FA6478-8085-408A-9950-2B1FA0CBCF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Growth decisions come from trends across time, not one measurement on one day.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454e7b9706b41e6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57214203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CEAD746-0719-426F-B387-D840B3938A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F5707EF-9454-4BB6-9DE1-71C27003A5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26D822E-AA16-4167-BA07-F78276C34D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15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36BA90E-53C0-47DB-8677-36F8B8530C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38CECC0-4BE2-432B-B700-24C289BA2F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E5F5308-9950-4F9A-BC11-A638095411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63EBB1F-755C-421A-B3B8-1153169FB8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F737FDC-DF27-463C-AD70-30164497E9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Dental and orthodontic care is staged because teeth, bone, and facial growth change on different schedules.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E5965CE-B188-4C4D-BC6A-C36498E3E1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17180968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D13477D-A2AB-40B2-8B21-0C3D900327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C9B963F-25CE-4149-AAFF-23628424B4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8E53177-57ED-4598-91C4-856474D25D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15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9908961-35C2-4732-91EE-7018319A34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F41BEBD-DC5E-44C8-86CE-7783527A9A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74454B4-0465-497E-AB20-5967F73E6A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AC2149E-8659-4E3D-95DF-D9653731DA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4E1E6DF-9461-4DC4-B0E7-B04D693708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4BBB993-DEA0-4BA0-B54F-997305A4CF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B35BC2D-A14A-400E-ABD4-04A47CDC1D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AA8370B-D0EE-4E37-9849-502CA7DA83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38DE5F2-ACDF-4238-A35C-EF1A95D50D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EE63443-5B9F-4D2B-BA5A-459425D8E5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2EC31C5-619C-4FCD-ADAC-4237800E52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F9AD88A-61DF-4959-9313-FBC4267BC1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sculpts</a:t>
            </a:r>
          </a:p>
        </p:txBody>
      </p:sp>
    </p:spTree>
    <p:extLst>
      <p:ext uri="{BB962C8B-B14F-4D97-AF65-F5344CB8AC3E}">
        <p14:creationId xmlns:p14="http://schemas.microsoft.com/office/powerpoint/2010/main" val="797297753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6BDA7D6-DB88-49BD-9783-924A137812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9D9604E-1205-4A3C-B41D-9E46CD5FAD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4D7F02C-6DB0-41CF-AC32-AAF42543CA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15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0D520A8-59A1-490F-BE75-12E78E703B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842325C-0180-4CCA-8BB2-B1E9073F4D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CEC41A8-8357-4D47-87EC-AB90FA0DD0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Growth decisions come from trends across time, not one measurement on one day.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9CFD82D-F0CD-4C26-8910-9508768B19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758DE41-33A4-451E-B68B-D4DAA7A87C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9F06F15-8650-4D5F-ADCC-76AB274DA5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BC9BE64-7614-4495-81A0-962023295A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4C75A53-FA9F-48AE-9923-7BF6AFD883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ED365BA-FE09-4390-A699-9FA25D3846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8B88A43-8949-4D78-BF63-5AB0C9B108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AE98D48-3AFC-4056-AE91-32564E3910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191FDE1-2618-4002-BCA8-5AA9F4831E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1160462784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CC23EB7-994A-4959-B784-92B56552C3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0DE49F0-D1D4-4FA9-BF6A-BBC3B134E3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FD5CF20-0672-40A6-AD37-AB9ABA5EA3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15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A5794CA-5F2A-427E-A3E1-48FB41426E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7CFFB05-2E23-4877-89DF-34BC479DD3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9C30984-2C0D-439F-B98D-4000F66015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528d7d8f5af443c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1768525830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83BFA07-1483-446C-B236-91D1D92DC2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23CA7BE-8031-4AED-9B30-286B4B64B4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E2C150A-82DF-448A-B7B4-A6FE8380D7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15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026AF72-72C4-4C7B-BF55-37BD5F6723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5844205-17EB-46E7-8154-6ED364A210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50CE07B-9CA4-4163-82BD-53ED3D0F05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movie shows change that a snapshot cannot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389ab2ada374d8b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73A4EDB-E020-4EE6-8F0B-1BF7F75EDA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703A6A9-9B5D-4AD6-BE39-B85F0DEE84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D550ECD-CB8E-4282-B5AE-4F40ED3405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can the sequence show that one frame cannot?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9C96C9F-3B38-4EEA-84BE-603AFCDA48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352AED8-5CBB-4DC5-8BC2-51CF9737F5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A689C3F-CB45-48E4-BB4C-288622794F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direction is the trend moving?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6683842-E7B4-44C4-86C2-6986030A5F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CEE352A-5348-470A-A612-257E3D933E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6115F3D-3E0B-467C-BDF7-69AE529845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When would a single low point be less concerning?</a:t>
            </a:r>
          </a:p>
        </p:txBody>
      </p:sp>
    </p:spTree>
    <p:extLst>
      <p:ext uri="{BB962C8B-B14F-4D97-AF65-F5344CB8AC3E}">
        <p14:creationId xmlns:p14="http://schemas.microsoft.com/office/powerpoint/2010/main" val="1616512663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43F17A6-D6CA-4ADF-B456-B979A578AB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263DAB6-F9EF-4F1C-95AD-54F939AFC3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ED4E91D-D9DD-4EFC-BD2E-91ADE86F2E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15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1D13D80-A1C5-4B1D-9A2B-98665BCB1D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C05CA59-AE2D-4B73-A0F5-BC70E83D76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E1AE3AD-8804-4B22-ADEA-7D073DED82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F51AC48-D538-4BA4-BA15-77551D2095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EB1B368-AA1E-47AC-8EE5-39BBB40AC4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4F8CC15-9464-44DC-A756-B6FAF8662A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Repeat measurements in the same way.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23AD288-D5FE-41BA-A99F-1EAE42D1C4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FC6D56C-E4C7-48B3-A51C-7845D301A4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6CCCE31-49E0-4C89-B8CB-328BEBF9CA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Look for direction and rate of change.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299ECC1-CAD2-44E2-8F35-99A9DFD1F9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CFDFC9F-06B4-4291-BA00-A86047884C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89C5529-EE04-45A3-AF19-3A2B359946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Interpret the trend with development and clinical context.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4861688-9E97-49C5-8D30-1B72002A3E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Growth is not a movie with identical frames. The analogy models the value of repeated observations.</a:t>
            </a:r>
          </a:p>
        </p:txBody>
      </p:sp>
    </p:spTree>
    <p:extLst>
      <p:ext uri="{BB962C8B-B14F-4D97-AF65-F5344CB8AC3E}">
        <p14:creationId xmlns:p14="http://schemas.microsoft.com/office/powerpoint/2010/main" val="2112027880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160400A-C46D-463C-AB5C-087756C898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A7D1C28-127C-47BF-B045-C27D42D112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95F8808-8124-469F-BB19-CB5457390E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15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DED7B19-1379-466A-B2B9-5535E53A29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3844C56-287F-4C01-9EC4-3DD73DE804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Read Mateo's growth as a longitudinal pattern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5AAC539-D67B-41E7-9D13-FE9AF1D1E3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6c79652f65a44eb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3F0CA71-E9B7-4F84-807D-2CA3F86D42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E8FC87F-298C-4226-AC38-3B5FBBCCC2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D15-E1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3C764CB-1021-48C0-9A00-84F5FA56D2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Mateo's weight dropped during the first feeding week but rose steadily after the assisted-feeding plan began.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0C252C9-B769-4F06-9C7D-3868D38418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6CDB2B3-B1D3-49D9-9433-5A95F7295A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D15-E2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249DE36-A732-4CD5-A8CD-8E0D5F7FC7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Length and head circumference continue along their prior percentile bands.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621E781-25A7-40E7-8959-9A52EC9DC8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4253B4B-F0ED-434D-A24C-07DD9D47D7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D15-E3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0F392EC-4F46-4B50-A619-6A724E752D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Motor, language, and social milestones are appropriate for the visit.</a:t>
            </a:r>
          </a:p>
        </p:txBody>
      </p:sp>
    </p:spTree>
    <p:extLst>
      <p:ext uri="{BB962C8B-B14F-4D97-AF65-F5344CB8AC3E}">
        <p14:creationId xmlns:p14="http://schemas.microsoft.com/office/powerpoint/2010/main" val="29230901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8566242-E078-4BCF-AB98-56A53539A2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BCDB95A-C4F6-41BF-8139-391AB053D1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BED50C2-3DB0-4C8A-A07E-5D6958A23C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15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217F68E-6516-4C29-886B-853E925B20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5ED35A0-278B-48D8-AA54-B7ABC100CF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C3257C5-6B8D-4CB4-8CE9-148E5BD090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51242D5-4119-4192-886D-46097FF51C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36806B7-E0C2-4A76-B908-D031BFE4DB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Single frame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88646D5-177C-4DBD-B71C-62B838817C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112986B-811B-4787-9519-EB935BF974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F7370A4-3528-486D-99EF-8759DACB3D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One weight or percentile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971AA19-1F03-4F96-9973-F4F7963680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7BEFA36-98E8-40B7-A3F9-FD82624D78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Frame sequence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75CAFE1-42E5-4EAF-832A-29A1D0A56B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0B28F34-9D16-4382-B588-8DD999FE23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F5BF834-FFBF-4A4F-B7A8-FA266FA2B8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Repeated measurements over months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45C75947-E699-462F-8B99-5CF2ED43BD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70E16AFA-70E1-45EF-BD23-896A5DB60B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Plot change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2824DBE3-7711-48C2-8052-02636DD1C2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A1A0FB31-BDB8-46DF-853C-AE2C34F306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7A67260C-A699-457B-91C6-A09637D085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Growth trend and milestone progression</a:t>
            </a:r>
          </a:p>
        </p:txBody>
      </p:sp>
    </p:spTree>
    <p:extLst>
      <p:ext uri="{BB962C8B-B14F-4D97-AF65-F5344CB8AC3E}">
        <p14:creationId xmlns:p14="http://schemas.microsoft.com/office/powerpoint/2010/main" val="202769744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2AEBD40-F82D-49A0-A1CC-84121CD1BD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9B1FFB5-4DCA-47B7-B4CE-1AE3B99F91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18A0B48-24F9-48B8-9CE6-8F299A3ED7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15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D244B8B-6F8B-46F7-81BC-34E3307404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580E733-EA12-48E1-994D-F29EE26C46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D7EE5CD-B389-4E97-9E34-468D92E558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the pediatrician reviewing the longitudinal record.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7C55998-1655-4F98-8328-7289946516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880364E-35F8-481F-BDBC-5E483FF4CD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must decide whether to admit Mateo for urgent growth…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B2F35BD-E51F-4F97-8AEE-F9945C7EC2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B507863-6841-4B11-9EBC-191001DACD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5E608E2-D631-475B-B293-A96288A797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Continue the effective feeding plan with scheduled…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E55E32A-36D5-43E3-A741-107A9F768E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75BC6F8-8C29-4588-A78F-C7B74C315D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A4A8E17-C7F6-41A3-AAB0-F3A6CE7217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Base the decision only on the first…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858998A-7591-4718-8D96-7BF64E0907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B5AFE739-4091-4E32-B728-672B3B7547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BAAC40EA-4B97-4DDC-AF05-4B026865CD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Ignore all future growth because the latest…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83558AE0-98DB-4C8A-8951-1092448FC4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plan and describe the trend across…</a:t>
            </a:r>
          </a:p>
        </p:txBody>
      </p:sp>
    </p:spTree>
    <p:extLst>
      <p:ext uri="{BB962C8B-B14F-4D97-AF65-F5344CB8AC3E}">
        <p14:creationId xmlns:p14="http://schemas.microsoft.com/office/powerpoint/2010/main" val="990894501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64B19D2-4B9C-4DE9-9C67-B8930D437A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EA3B244-8C37-4C8D-98C1-0CB8A875E7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2E7FBB4-FF63-4AFA-8AB2-605037FFAB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15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E5BB1A1-728F-468B-B550-C8EA3C4449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2B2CEAE-9382-4FF9-8662-2F3E928FC9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7EBF690-BE37-4EF7-BDFD-6B911B034F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FC097AA-3FD4-4786-A690-6B37BC3B3B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0A2E9BE-CE28-4DBE-A001-9B7297DE46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Continue the effective feeding plan with scheduled growth and development checks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829A65A-D9FF-4B24-8124-62CB8F3DCE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0D29933-5192-463B-8187-6F23BC6319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EC6EDCA-2BB4-4467-9A8C-C79D7CEC2C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D15-E1 + D15-E2 + D15-E3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6A963B4-B60E-487C-9343-ECDBE6CC02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7118348-95B2-41AA-99E9-70C104FFA7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6B19808-2103-424F-80C3-71EAEAE07B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judge the current trend. You may not promise that later growth or facial development will stay normal.</a:t>
            </a:r>
          </a:p>
        </p:txBody>
      </p:sp>
    </p:spTree>
    <p:extLst>
      <p:ext uri="{BB962C8B-B14F-4D97-AF65-F5344CB8AC3E}">
        <p14:creationId xmlns:p14="http://schemas.microsoft.com/office/powerpoint/2010/main" val="147534928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3B08009-C9E3-441F-990D-966BF7A9B9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DD8985C-ECB9-4EAB-B918-60253FE494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F29E287-CC89-47A8-ABA7-862FEEC382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15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A68F44D-D264-48A9-ADD8-BE4C1285FF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3ED9C8D-655E-4886-8948-67D2E0FBDC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67DEBD7-5E89-4D05-A331-E55A25C987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6F45FB8-23E8-442B-B3F2-6B6A9BA7E8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921A868-4FBB-4DE0-AC87-5493184CBE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Growth decisions come from trends across time, not one measurement on one day.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6B160DE-1C2C-4EEF-8C8F-18AE3DA9F4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384C7C4-5EEE-4AEE-AF55-312322F970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64A3A7D-2822-4056-BE62-9039B5DC36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answered how the team keeps Mateo growing and developing well. His body and growth are well cared…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62EC6FB-B051-4D93-9147-C8DB649BDE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1129802334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41C752D-567F-4414-951E-B3F206F691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DA7017B-11ED-4873-8E54-347FE84935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C7ADC38-774D-47DC-A6ED-2B6554C04A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15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FD2B44F-7001-46B1-BF4C-686CAF1193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7385A27-0942-44B1-8159-225D91C327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841BF81-F1F7-4EAB-876B-AEAFD30306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55E25AF-3273-4304-8240-27B11B64CC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American Cleft Palate Craniofacial Association. 2024 Parameters of Care.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Vyas T, et al. 2020. Cleft of lip and palate: A review. J Family Med Prim Care. [PMID:32984097]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James JN, et al. 2014. Management of cleft lip and palate and orthognathic considerations. Oral Maxillofac Surg Clin North Am. [PMID:25438882]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Dixon MJ, et al. 2011. Cleft lip and palate: genetic and environmental influences. Nat Rev Genet. [PMID:21331089]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F477E51-DC71-49A3-BA48-40A0647B28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28424F6-92E5-4E53-9C40-90F8875AD9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36C26CA-C4E6-4F94-A8B2-A7D2C8CF85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Medical Interventions (MI), longitudinal whole-child monitoring • Human Body Systems (HBS), growth, nutrition, and development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FDBFA26-1BBF-4210-AAE1-7189C6A37F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38C08CD-2652-4D7A-9F59-0CF4EA6155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7917DB6-B66B-490B-A966-27DD96D9B9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1490846616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2026-07-10T22:12:46.4990000Z</dcterms:created>
  <dcterms:modified xsi:type="dcterms:W3CDTF">2026-07-10T22:12:46.4990000Z</dcterms:modified>
</coreProperties>
</file>