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577829c8e884c8f" /><Relationship Type="http://schemas.openxmlformats.org/officeDocument/2006/relationships/extended-properties" Target="/docProps/app.xml" Id="R6b40ca2318534ff4" /><Relationship Type="http://schemas.openxmlformats.org/officeDocument/2006/relationships/officeDocument" Target="/ppt/presentation.xml" Id="R33ec3b113c88407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98520835d2349ca"/>
  </p:sldMasterIdLst>
  <p:notesMasterIdLst>
    <p:notesMasterId xmlns:r="http://schemas.openxmlformats.org/officeDocument/2006/relationships" r:id="Ra72034ef730f4e32"/>
  </p:notesMasterIdLst>
  <p:sldIdLst>
    <p:sldId xmlns:r="http://schemas.openxmlformats.org/officeDocument/2006/relationships" id="256" r:id="Rc9ac27e54bcb4fbc"/>
    <p:sldId xmlns:r="http://schemas.openxmlformats.org/officeDocument/2006/relationships" id="257" r:id="R80231ab093774ffe"/>
    <p:sldId xmlns:r="http://schemas.openxmlformats.org/officeDocument/2006/relationships" id="258" r:id="R513cb18545254883"/>
    <p:sldId xmlns:r="http://schemas.openxmlformats.org/officeDocument/2006/relationships" id="259" r:id="Rddb76c9cb82c4569"/>
    <p:sldId xmlns:r="http://schemas.openxmlformats.org/officeDocument/2006/relationships" id="260" r:id="R2d9549165c2643bc"/>
    <p:sldId xmlns:r="http://schemas.openxmlformats.org/officeDocument/2006/relationships" id="261" r:id="Re58abd92afe7426c"/>
    <p:sldId xmlns:r="http://schemas.openxmlformats.org/officeDocument/2006/relationships" id="262" r:id="R5583becf105b4e49"/>
    <p:sldId xmlns:r="http://schemas.openxmlformats.org/officeDocument/2006/relationships" id="263" r:id="R3018283590c043cf"/>
    <p:sldId xmlns:r="http://schemas.openxmlformats.org/officeDocument/2006/relationships" id="264" r:id="Rd24e8f720684463f"/>
    <p:sldId xmlns:r="http://schemas.openxmlformats.org/officeDocument/2006/relationships" id="265" r:id="R8bab8f38fcfa4eb7"/>
    <p:sldId xmlns:r="http://schemas.openxmlformats.org/officeDocument/2006/relationships" id="266" r:id="Rfaaf15f89b39474c"/>
    <p:sldId xmlns:r="http://schemas.openxmlformats.org/officeDocument/2006/relationships" id="267" r:id="R48f487c1a21a418e"/>
    <p:sldId xmlns:r="http://schemas.openxmlformats.org/officeDocument/2006/relationships" id="268" r:id="R8a528e5042c74f6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d73ab637528413a" /><Relationship Type="http://schemas.openxmlformats.org/officeDocument/2006/relationships/slideMaster" Target="/ppt/slideMasters/slideMaster1.xml" Id="Rf98520835d2349ca" /><Relationship Type="http://schemas.openxmlformats.org/officeDocument/2006/relationships/notesMaster" Target="/ppt/notesMasters/notesMaster1.xml" Id="Ra72034ef730f4e32" /><Relationship Type="http://schemas.openxmlformats.org/officeDocument/2006/relationships/presProps" Target="/ppt/presProps.xml" Id="Ra1d8bd5e46284a7d" /><Relationship Type="http://schemas.openxmlformats.org/officeDocument/2006/relationships/tableStyles" Target="/ppt/tableStyles.xml" Id="Rd487ef87730f4593" /><Relationship Type="http://schemas.openxmlformats.org/officeDocument/2006/relationships/slide" Target="/ppt/slides/slide1.xml" Id="Rc9ac27e54bcb4fbc" /><Relationship Type="http://schemas.openxmlformats.org/officeDocument/2006/relationships/slide" Target="/ppt/slides/slide2.xml" Id="R80231ab093774ffe" /><Relationship Type="http://schemas.openxmlformats.org/officeDocument/2006/relationships/slide" Target="/ppt/slides/slide3.xml" Id="R513cb18545254883" /><Relationship Type="http://schemas.openxmlformats.org/officeDocument/2006/relationships/slide" Target="/ppt/slides/slide4.xml" Id="Rddb76c9cb82c4569" /><Relationship Type="http://schemas.openxmlformats.org/officeDocument/2006/relationships/slide" Target="/ppt/slides/slide5.xml" Id="R2d9549165c2643bc" /><Relationship Type="http://schemas.openxmlformats.org/officeDocument/2006/relationships/slide" Target="/ppt/slides/slide6.xml" Id="Re58abd92afe7426c" /><Relationship Type="http://schemas.openxmlformats.org/officeDocument/2006/relationships/slide" Target="/ppt/slides/slide7.xml" Id="R5583becf105b4e49" /><Relationship Type="http://schemas.openxmlformats.org/officeDocument/2006/relationships/slide" Target="/ppt/slides/slide8.xml" Id="R3018283590c043cf" /><Relationship Type="http://schemas.openxmlformats.org/officeDocument/2006/relationships/slide" Target="/ppt/slides/slide9.xml" Id="Rd24e8f720684463f" /><Relationship Type="http://schemas.openxmlformats.org/officeDocument/2006/relationships/slide" Target="/ppt/slides/slide10.xml" Id="R8bab8f38fcfa4eb7" /><Relationship Type="http://schemas.openxmlformats.org/officeDocument/2006/relationships/slide" Target="/ppt/slides/slide11.xml" Id="Rfaaf15f89b39474c" /><Relationship Type="http://schemas.openxmlformats.org/officeDocument/2006/relationships/slide" Target="/ppt/slides/slide12.xml" Id="R48f487c1a21a418e" /><Relationship Type="http://schemas.openxmlformats.org/officeDocument/2006/relationships/slide" Target="/ppt/slides/slide13.xml" Id="R8a528e5042c74f6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a7fc1a9b3df4a3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db80c79e67246bc" /><Relationship Type="http://schemas.openxmlformats.org/officeDocument/2006/relationships/notesMaster" Target="/ppt/notesMasters/notesMaster1.xml" Id="R67522a13d4dc49a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158b8ba0b749fb" /><Relationship Type="http://schemas.openxmlformats.org/officeDocument/2006/relationships/notesMaster" Target="/ppt/notesMasters/notesMaster1.xml" Id="R257f5ba308bf4c6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c9536629bd84f4a" /><Relationship Type="http://schemas.openxmlformats.org/officeDocument/2006/relationships/notesMaster" Target="/ppt/notesMasters/notesMaster1.xml" Id="R703608cb31e841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a6414d1e0624130" /><Relationship Type="http://schemas.openxmlformats.org/officeDocument/2006/relationships/notesMaster" Target="/ppt/notesMasters/notesMaster1.xml" Id="R34ca84f044e741d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49f69c9c7ac4c7c" /><Relationship Type="http://schemas.openxmlformats.org/officeDocument/2006/relationships/notesMaster" Target="/ppt/notesMasters/notesMaster1.xml" Id="R8dbd1ccaebaf4e4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f92daac14104cc8" /><Relationship Type="http://schemas.openxmlformats.org/officeDocument/2006/relationships/notesMaster" Target="/ppt/notesMasters/notesMaster1.xml" Id="R90a931af83aa4ce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1f6de1979864aca" /><Relationship Type="http://schemas.openxmlformats.org/officeDocument/2006/relationships/notesMaster" Target="/ppt/notesMasters/notesMaster1.xml" Id="R8c662d846ef04ca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dd3c17cf7934998" /><Relationship Type="http://schemas.openxmlformats.org/officeDocument/2006/relationships/notesMaster" Target="/ppt/notesMasters/notesMaster1.xml" Id="Rd4d78adcaecd45d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97d1c2a6c5440e4" /><Relationship Type="http://schemas.openxmlformats.org/officeDocument/2006/relationships/notesMaster" Target="/ppt/notesMasters/notesMaster1.xml" Id="Reff53ae13cea46e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063145924fa41cc" /><Relationship Type="http://schemas.openxmlformats.org/officeDocument/2006/relationships/notesMaster" Target="/ppt/notesMasters/notesMaster1.xml" Id="Ra1b1f161acd74d42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769b0be5db4df6" /><Relationship Type="http://schemas.openxmlformats.org/officeDocument/2006/relationships/notesMaster" Target="/ppt/notesMasters/notesMaster1.xml" Id="R6dba79a7837c4d2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2b66278cce24a0e" /><Relationship Type="http://schemas.openxmlformats.org/officeDocument/2006/relationships/notesMaster" Target="/ppt/notesMasters/notesMaster1.xml" Id="R472e6a80f40b41b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77aaad213204f10" /><Relationship Type="http://schemas.openxmlformats.org/officeDocument/2006/relationships/notesMaster" Target="/ppt/notesMasters/notesMaster1.xml" Id="R07d4260aff604ce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974eb1ca1e4f8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e9155feed474ae2" /><Relationship Type="http://schemas.openxmlformats.org/officeDocument/2006/relationships/slideLayout" Target="/ppt/slideLayouts/slideLayout1.xml" Id="Rc403282a6f094bf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403282a6f094bf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c068fd47f84df5" /><Relationship Type="http://schemas.openxmlformats.org/officeDocument/2006/relationships/image" Target="/ppt/media/image.bin" Id="R404717709c434cc1" /><Relationship Type="http://schemas.openxmlformats.org/officeDocument/2006/relationships/notesSlide" Target="/ppt/notesSlides/notesSlide1.xml" Id="R0c71b213df2d4bb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e7d9bcbb4274e71" /><Relationship Type="http://schemas.openxmlformats.org/officeDocument/2006/relationships/notesSlide" Target="/ppt/notesSlides/notesSlide2.xml" Id="R8b4ff591f1e1404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f612ffb5e84bf2" /><Relationship Type="http://schemas.openxmlformats.org/officeDocument/2006/relationships/notesSlide" Target="/ppt/notesSlides/notesSlide3.xml" Id="Rac225011b32a435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1c2f1fb3784344" /><Relationship Type="http://schemas.openxmlformats.org/officeDocument/2006/relationships/notesSlide" Target="/ppt/notesSlides/notesSlide4.xml" Id="R4b31c4b8abd2443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5423453e924792" /><Relationship Type="http://schemas.openxmlformats.org/officeDocument/2006/relationships/image" Target="/ppt/media/image2.bin" Id="R2374d3d079bd4c02" /><Relationship Type="http://schemas.openxmlformats.org/officeDocument/2006/relationships/notesSlide" Target="/ppt/notesSlides/notesSlide5.xml" Id="Rf6496c1f3eef44d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7be51e6ff64cc0" /><Relationship Type="http://schemas.openxmlformats.org/officeDocument/2006/relationships/image" Target="/ppt/media/image3.bin" Id="R4ec659629f904ac3" /><Relationship Type="http://schemas.openxmlformats.org/officeDocument/2006/relationships/notesSlide" Target="/ppt/notesSlides/notesSlide6.xml" Id="R54eb37467696460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e35a1832d043f3" /><Relationship Type="http://schemas.openxmlformats.org/officeDocument/2006/relationships/notesSlide" Target="/ppt/notesSlides/notesSlide7.xml" Id="R5a48f074605e40b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b42af49ae14319" /><Relationship Type="http://schemas.openxmlformats.org/officeDocument/2006/relationships/image" Target="/ppt/media/image4.bin" Id="R9f04508fcc8a4d28" /><Relationship Type="http://schemas.openxmlformats.org/officeDocument/2006/relationships/notesSlide" Target="/ppt/notesSlides/notesSlide8.xml" Id="R79691f49935143e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2bfa11fe4c4c02" /><Relationship Type="http://schemas.openxmlformats.org/officeDocument/2006/relationships/notesSlide" Target="/ppt/notesSlides/notesSlide9.xml" Id="Re657abb1f45f4f3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90adf777f14305" /><Relationship Type="http://schemas.openxmlformats.org/officeDocument/2006/relationships/notesSlide" Target="/ppt/notesSlides/notesSlide10.xml" Id="R120bf5405a2c47a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8a3436b9c974934" /><Relationship Type="http://schemas.openxmlformats.org/officeDocument/2006/relationships/notesSlide" Target="/ppt/notesSlides/notesSlide11.xml" Id="Ra36800849921420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9336e2a7a3404b" /><Relationship Type="http://schemas.openxmlformats.org/officeDocument/2006/relationships/notesSlide" Target="/ppt/notesSlides/notesSlide12.xml" Id="R62b0cf51034e411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af319beede4ce9" /><Relationship Type="http://schemas.openxmlformats.org/officeDocument/2006/relationships/notesSlide" Target="/ppt/notesSlides/notesSlide13.xml" Id="R849f865c01474a2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6DC4ACC-945C-4F67-BD76-E7412C947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0F889D-8885-464F-ACEB-4204A79DC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51C738-757F-4374-884D-A6B569DA0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1C3A4F-0378-4026-B011-7567F0BA2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24BCCE-23DB-4B1B-9168-D13182D46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Caused Mateo's Cleft?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7BB520-5B82-4F42-922A-A196C7717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caused Mateo's cleft: his genes, something in the pregnancy, or both?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A42AC8-D583-4A83-ACAE-5B3CD4B77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Most isolated clefts reflect many small genetic and environmental influences crossing a developmental threshold.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4717709c434cc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94727318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25F3C1-8898-4D39-9650-64BF64F59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EB5B1A-2D66-4436-93E8-4247BF00A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83E6A5-5F90-4168-B4A4-0D4D9613D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7BFFD0-3CE8-41B8-840F-FF7673BFA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F645A2-EB37-484B-9055-E2AEADB2F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BBAFBE4-7AF5-4C2B-9F96-023B28DD3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C79BB99-CDDF-44E6-8E2D-4DB86C821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FE7CD3-1C66-4DDB-92E6-57F862585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Epidemiology describes patterns in groups; it does not identify the cause of one child's cleft.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B7AEB4-0A65-46F7-9BE1-551F8DC6A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142577238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FBD133-ADAC-4816-97D9-E77B97CC0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5EB1630-2DA1-42FE-A5D3-07F4DCCEE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E48CBD-3341-4280-BCA4-1B572651B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FBC073-4A66-45B7-8CBB-7314C0363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6115F4-D543-48E2-886A-0F0AACD6A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1B78CB-7F7A-460E-A9F5-8461674D6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AA4A9C-0B3A-434D-8F8E-AFC7586D8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8B7BB9-7E30-4D3C-BBD8-1FC114A76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155645-239B-4F6D-87B9-7B00ECDEC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B0EC64A-BCF4-4F26-BE1B-4591944A6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88EB9C-D905-4DBE-942E-31285F2C8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E7BA1E3-6C07-4D1C-AD7C-8B4CE798B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254259A-E006-4CC5-8DE7-15997EF04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F44D519-8A37-4902-A70E-F324522B8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330F14-C33A-4C1E-9841-02AC1056E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180287599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D6E51F6-F748-4E72-A550-AC24AE0E8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300D65-BB5C-47D1-A0D0-CC642E418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ED97B8-5B78-4B12-8BC1-B29AD0C3F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64C538-D009-438F-B337-D1E8E1C53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490CD1-A0B4-4758-8FAC-109A45D98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7C289A-A366-4B0E-A916-87D42814F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Most isolated clefts reflect many small genetic and environmental influences crossing a developmental threshold.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ED7BF6-23FF-4EB6-BD66-6821EA87C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7EFF9F-4725-416E-A35B-95976ACDD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F6EE1E-4B4F-4B4E-81D0-6ED176B10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2216B44-7506-465A-AC14-73B0073AA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4B64B09-0071-4AD8-8D6D-7F6CC1DF9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C7B412-6D06-40FF-90E4-7B9A63322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E3BE937-5F96-4E35-97C4-C7FD4FF6D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1668B5-45DD-46D0-87CA-41607CF56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8D7120-B784-47D1-B6D8-A464E6DC8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20294481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CC27C67-F856-4461-A371-7ADE8BF68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D1A83A1-D07A-4DE7-BB75-39B8EB19E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5C2E1E-1ACD-41CB-89D3-B8479AB8E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20EFC4-19D6-4494-A588-271A1A41A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4718E9-364A-4C26-9AB5-A996E6DF4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9CE27A1-71AA-4A83-AC3D-D222455A9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374d3d079bd4c02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2740678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97862E0-DA61-46D2-B467-3D426AA85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0DED89-1F6E-4EAF-B4BE-27D2E9501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111EBE-2C04-436A-8BC9-D4F84CE01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B6F0A1-3ECE-4B23-BBA9-78EFA9EB6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B69504-8716-4FB5-8051-76FC1693C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D01F7A-14F9-4AF0-87C8-BE3F2BBEF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Many small drops can fill a threshold cup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c659629f904ac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585E15B-343D-435C-AE5A-5424ACEB5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07AB36-4A5E-4160-B1F2-CDC663A00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157B669-BBC1-4465-A17F-335C9C968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Does one drop fill the cup?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1414DB-141A-48F5-8D62-7374E65F6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449492-2B17-48C3-9849-1480924D2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602277E-C3B4-416D-9B9A-5D1A71094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Could different combinations reach the same line?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A07F733-6C8E-4083-BAD9-CD5BB4640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DB1324-E402-441D-A56D-E8F305F47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928317-E001-4E27-862F-287EADDB69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you identify one guilty drop after the cup overflows?</a:t>
            </a:r>
          </a:p>
        </p:txBody>
      </p:sp>
    </p:spTree>
    <p:extLst>
      <p:ext uri="{BB962C8B-B14F-4D97-AF65-F5344CB8AC3E}">
        <p14:creationId xmlns:p14="http://schemas.microsoft.com/office/powerpoint/2010/main" val="77221921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B7191AD-BC73-4E4D-A91B-53E190405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B66DDA-7F0E-474F-A167-F5AC5FB85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4EB3DC-BAF7-43D1-A036-6BD99ACD0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880C69-1910-4F31-BABC-B1705115B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B8CC73-CB04-452A-8D5B-91B06D5DD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D75D8E-6C58-4246-AADA-B7C49E450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6DA50B6-E970-437A-BEF9-113B63646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9FE3D8-9A80-4FC8-9ADC-4DC765A0D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16C47A-C31E-4400-AB4C-607088D0C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Many small influences can add together.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3C608B-E350-4FB0-B462-6972E0DB0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0EC282-6C86-4889-A7A9-EBF39AFE0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ABE80CA-B964-4D51-9F0A-4628570EC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combinations can cross the same threshold.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A1E119-3A24-4FB2-9CE9-86BCB8A3A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7C8445-57CE-405C-A569-B065BFC14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4D85505-8F6F-4F46-8573-729FC8F01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Risk is not certainty and association is not blame.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A0FDF97-32BA-4A65-A0F0-6D4FA936A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Biologic risk is not a literal liquid sum. The model simplifies interacting influences into a threshold idea.</a:t>
            </a:r>
          </a:p>
        </p:txBody>
      </p:sp>
    </p:spTree>
    <p:extLst>
      <p:ext uri="{BB962C8B-B14F-4D97-AF65-F5344CB8AC3E}">
        <p14:creationId xmlns:p14="http://schemas.microsoft.com/office/powerpoint/2010/main" val="200620946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9328012-0500-4D06-836E-D9954FF85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2688B0-2A33-4EAF-8796-B8F08317D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EA32EF-C55D-4D78-BBFC-A9E86ED6E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AC2062-61CA-459E-8E5D-788C43748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2AE69A-1123-4566-8C2B-E0DA5BFCE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the threshold model for an isolated cleft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EB4E23-1BBA-4322-9209-7F1FA222D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04508fcc8a4d2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68A36D-66F3-4AE3-A31C-BAC6361E6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55E761-6A56-4964-A334-83DE5A5AD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D09-E1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411041A-4B8B-45BF-9239-30610D320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no clear syndrome pattern or single-gene family pattern.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81C1359-E2BC-41D7-BFB4-369470425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97A9F70-1811-4E67-8F10-55F6B78AA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D09-E2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D4CD71-97EF-43AA-9698-47B610D80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Research finds many genetic regions associated with common nonsyndromic clefts.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76D72D-FD34-4AB3-9CBA-3A9E0F2C1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A40DBF-BCFB-4A6B-B4E4-D988DA0B9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D09-E3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72DF8CD-E905-4CC1-9B73-C072CF3F7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Smoking and some other pregnancy exposures are associated with higher risk, but no exposure in Mateo's case proves…</a:t>
            </a:r>
          </a:p>
        </p:txBody>
      </p:sp>
    </p:spTree>
    <p:extLst>
      <p:ext uri="{BB962C8B-B14F-4D97-AF65-F5344CB8AC3E}">
        <p14:creationId xmlns:p14="http://schemas.microsoft.com/office/powerpoint/2010/main" val="156915687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5B9A87-871F-4475-8464-3BEAFB93A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A405DE-C4AA-445B-A446-79B4E1797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1EA74F-D3C9-45DA-A8F7-C555F4AB9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BFBAE9-6E48-41C8-9243-AA30BCAF8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33CBEB-4EB0-454A-B671-4D21FB311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6C3079F-EF28-4FBD-BDB4-21096EEAF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6CA5934-98CB-4A29-A576-C8FEA4180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99BA1E-528E-415E-9BC1-B5327D866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drops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23EF18D-0684-4A28-BC11-1A248C0E4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52630E2-6359-4889-9AF1-69EBFE203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87A55E-D7B7-48EE-A2F5-6B7C4DA11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Small genetic variants and environmental exposures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FD98BF6-CF0E-4E8A-B0AB-0F5D7E486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58CCF28-A215-4B54-B144-DECF450C4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Fill line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24BE527-FCE3-4024-83FE-B6CF9CC00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875045-8B53-412E-97C0-FF5E5E7F9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54F90C-DD4E-496E-8A9B-D1DBD3A20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Developmental threshold for disrupted fusion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458C091-5F47-4DF8-8DE8-5AE7E15EF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080E54-120B-46BD-9593-3E2ED6411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Overflow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77C551-ED41-42AC-A4CD-EFF47B2E6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03575EE-FFE5-4FC3-92DE-DE609AF59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2855DCC-3C6D-48CD-AE72-E968661E9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forms during the developmental window</a:t>
            </a:r>
          </a:p>
        </p:txBody>
      </p:sp>
    </p:spTree>
    <p:extLst>
      <p:ext uri="{BB962C8B-B14F-4D97-AF65-F5344CB8AC3E}">
        <p14:creationId xmlns:p14="http://schemas.microsoft.com/office/powerpoint/2010/main" val="97792284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8176807-8EB7-48CD-9C88-41AE5DC87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761524-CF02-4CB8-8799-F0B77E00B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79DBAB-B314-403B-BD45-FAECA5658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FF9632-73E4-4F6B-BE25-F0B52926D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EC892E-B867-494F-A393-1487F7CC5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EE7020-C99F-4E3C-A067-EE532B4E4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answering Mateo's parents when they ask, 'What did we do to cause this?'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20E240-A45C-4C66-BA76-A779609C0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93FA2A-4D09-4D28-897F-10E02EFB0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answer must be accurate, clear, and free of blame.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E63142-00BB-4E29-978D-C41E13931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8090F05-6A8B-4CBF-AB77-77B68B35E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094BBA-8DE5-4C94-8EF8-E2A586B7F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Explain multifactorial risk and that no single…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3578A32-11CC-4CD2-94C1-6EC41DC4C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E49948B-0FCB-40E2-BF1F-A82703451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D436129-0B42-47A8-A1F6-5CA2219A1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one exposure as the cause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15AFF5C-F1FE-4964-83F3-FD2B0D20C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9998763-B58C-469F-A705-E5B55C5C6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82D9F82-8A67-4EF5-A441-E79E2E372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genes always determine the outcome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5715E5C-23C5-4B07-AE7B-17D29BDE7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explanation and use all three evidence…</a:t>
            </a:r>
          </a:p>
        </p:txBody>
      </p:sp>
    </p:spTree>
    <p:extLst>
      <p:ext uri="{BB962C8B-B14F-4D97-AF65-F5344CB8AC3E}">
        <p14:creationId xmlns:p14="http://schemas.microsoft.com/office/powerpoint/2010/main" val="1331865936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8057D4-8F55-454E-8BBB-64ADEAE6E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A6B774-3F99-4C11-A15E-2DDE53B55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8B075C-CAA8-4DD4-9BFC-7D8AB39F4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4584F1-61CA-4A1A-A690-CE2B6DE4E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7B31F4-9ECF-490A-BD4C-029A28192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FC88050-3013-466E-AEDE-0F98BE3FF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B42560-2AB7-496D-94A9-C256F1DC6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7D2A58-D821-4F52-A4BD-E469FD282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Explain multifactorial risk and that no single cause can be identified in this case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2F6C28-D14F-4873-85FA-3D1E3ECF8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BAAD32-EFFA-4717-A7D5-0AD902EB8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4F3C7C-DA8A-4C0C-ADDF-3B9250DC2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D09-E1 + D09-E2 + D09-E3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C5A609-47D6-4804-837F-894AF0C91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8ABFAD-6ED7-43CB-8FEC-F7EF43B16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CD9BD53-5B4E-4B46-9CDF-CDD17B753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multifactorial risk. You may not claim a specific exposure or variant caused Mateo's cleft.</a:t>
            </a:r>
          </a:p>
        </p:txBody>
      </p:sp>
    </p:spTree>
    <p:extLst>
      <p:ext uri="{BB962C8B-B14F-4D97-AF65-F5344CB8AC3E}">
        <p14:creationId xmlns:p14="http://schemas.microsoft.com/office/powerpoint/2010/main" val="174367030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EEFF5CE-1352-4611-BC2A-F39DBF45A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A212B04-231B-47DB-91D2-59062252B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224AD0-4ADD-46C1-857D-38F7A7718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E934A6-205F-4D87-A2B6-BA068A1A5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D3516E-9979-4B07-B140-355393ED2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E5C0EF6-F607-431E-BDD8-9E955AF83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D38FC7-7EB0-42F6-B452-C23E5A47B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5BABF5-A795-414C-A0DC-1E5378AD4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Most isolated clefts reflect many small genetic and environmental influences crossing a developmental threshold.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849AC2-D1A5-460B-B9E3-538F2B0C7A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62F6155-3AF9-41A5-BEED-C4669D020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89E7E1-09FC-4556-820E-2DF747BAA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came from many small influences working together, not one fixable thing. So if no single cause…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07CD6C-1609-4E85-9D61-DF28E2C4B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87772984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BEAD786-9197-4525-9BAB-5EE259F15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A9153C-186C-4151-9A08-5EFC3A931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9DAB80-6CFD-42BC-AFB3-BB567BABA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09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A860CA-5C59-4969-A2A9-5D5753BCA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1FA22C-2961-4443-8F0B-20F75FE83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ABF29C-5FA7-49A1-8770-653074305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C6332E9-DF7E-422D-9B2B-66C3D6FB2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Garland MA, et al. 2020. Environmental mechanisms of orofacial clefts. Birth Defects Res. [PMID:33125192]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00C8A64-AA59-4824-A5D7-1D9795DC1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45452A-A11C-47BC-89F8-6451FC61B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4F325E0-54C1-463C-9215-AFC735894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2 inheritance and risk • Principles of Biomedical Science (PBS), teratogens and development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EBD8F6-2B6A-4849-AD16-E59884E0D5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AB73167-9B23-4D9E-9CB6-0C65B970C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01FF79-B80D-4306-A97D-81CBEEAAB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5419823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2026-07-10T22:12:43.8730000Z</dcterms:created>
  <dcterms:modified xsi:type="dcterms:W3CDTF">2026-07-10T22:12:43.8730000Z</dcterms:modified>
</coreProperties>
</file>