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36ab8ca237b4bc6" /><Relationship Type="http://schemas.openxmlformats.org/officeDocument/2006/relationships/extended-properties" Target="/docProps/app.xml" Id="Rbdc57bd6fbe74f4b" /><Relationship Type="http://schemas.openxmlformats.org/officeDocument/2006/relationships/officeDocument" Target="/ppt/presentation.xml" Id="Rc4d1289804bb435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a0a88242aa54970"/>
  </p:sldMasterIdLst>
  <p:notesMasterIdLst>
    <p:notesMasterId xmlns:r="http://schemas.openxmlformats.org/officeDocument/2006/relationships" r:id="R33084a0095be46eb"/>
  </p:notesMasterIdLst>
  <p:sldIdLst>
    <p:sldId xmlns:r="http://schemas.openxmlformats.org/officeDocument/2006/relationships" id="256" r:id="R71b77943e6f94211"/>
    <p:sldId xmlns:r="http://schemas.openxmlformats.org/officeDocument/2006/relationships" id="257" r:id="Rebafcec99a074baf"/>
    <p:sldId xmlns:r="http://schemas.openxmlformats.org/officeDocument/2006/relationships" id="258" r:id="Raf92aecc32c94117"/>
    <p:sldId xmlns:r="http://schemas.openxmlformats.org/officeDocument/2006/relationships" id="259" r:id="Rb542be104a7f4c7b"/>
    <p:sldId xmlns:r="http://schemas.openxmlformats.org/officeDocument/2006/relationships" id="260" r:id="Rcd8c838e6d8c4bdf"/>
    <p:sldId xmlns:r="http://schemas.openxmlformats.org/officeDocument/2006/relationships" id="261" r:id="R1f3c1e36e80a4f6f"/>
    <p:sldId xmlns:r="http://schemas.openxmlformats.org/officeDocument/2006/relationships" id="262" r:id="R38ef0e2b10d440b7"/>
    <p:sldId xmlns:r="http://schemas.openxmlformats.org/officeDocument/2006/relationships" id="263" r:id="Re40b20baa2b441aa"/>
    <p:sldId xmlns:r="http://schemas.openxmlformats.org/officeDocument/2006/relationships" id="264" r:id="R957086701e3348ee"/>
    <p:sldId xmlns:r="http://schemas.openxmlformats.org/officeDocument/2006/relationships" id="265" r:id="R9736cc1e126a4c10"/>
    <p:sldId xmlns:r="http://schemas.openxmlformats.org/officeDocument/2006/relationships" id="266" r:id="Raaacd85265934fcb"/>
    <p:sldId xmlns:r="http://schemas.openxmlformats.org/officeDocument/2006/relationships" id="267" r:id="Rcf697d7474974167"/>
    <p:sldId xmlns:r="http://schemas.openxmlformats.org/officeDocument/2006/relationships" id="268" r:id="R9e232405d7054a8e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d5d4a4535c34de4" /><Relationship Type="http://schemas.openxmlformats.org/officeDocument/2006/relationships/slideMaster" Target="/ppt/slideMasters/slideMaster1.xml" Id="R8a0a88242aa54970" /><Relationship Type="http://schemas.openxmlformats.org/officeDocument/2006/relationships/notesMaster" Target="/ppt/notesMasters/notesMaster1.xml" Id="R33084a0095be46eb" /><Relationship Type="http://schemas.openxmlformats.org/officeDocument/2006/relationships/presProps" Target="/ppt/presProps.xml" Id="Re387389222924a0d" /><Relationship Type="http://schemas.openxmlformats.org/officeDocument/2006/relationships/tableStyles" Target="/ppt/tableStyles.xml" Id="R227451975f144f56" /><Relationship Type="http://schemas.openxmlformats.org/officeDocument/2006/relationships/slide" Target="/ppt/slides/slide1.xml" Id="R71b77943e6f94211" /><Relationship Type="http://schemas.openxmlformats.org/officeDocument/2006/relationships/slide" Target="/ppt/slides/slide2.xml" Id="Rebafcec99a074baf" /><Relationship Type="http://schemas.openxmlformats.org/officeDocument/2006/relationships/slide" Target="/ppt/slides/slide3.xml" Id="Raf92aecc32c94117" /><Relationship Type="http://schemas.openxmlformats.org/officeDocument/2006/relationships/slide" Target="/ppt/slides/slide4.xml" Id="Rb542be104a7f4c7b" /><Relationship Type="http://schemas.openxmlformats.org/officeDocument/2006/relationships/slide" Target="/ppt/slides/slide5.xml" Id="Rcd8c838e6d8c4bdf" /><Relationship Type="http://schemas.openxmlformats.org/officeDocument/2006/relationships/slide" Target="/ppt/slides/slide6.xml" Id="R1f3c1e36e80a4f6f" /><Relationship Type="http://schemas.openxmlformats.org/officeDocument/2006/relationships/slide" Target="/ppt/slides/slide7.xml" Id="R38ef0e2b10d440b7" /><Relationship Type="http://schemas.openxmlformats.org/officeDocument/2006/relationships/slide" Target="/ppt/slides/slide8.xml" Id="Re40b20baa2b441aa" /><Relationship Type="http://schemas.openxmlformats.org/officeDocument/2006/relationships/slide" Target="/ppt/slides/slide9.xml" Id="R957086701e3348ee" /><Relationship Type="http://schemas.openxmlformats.org/officeDocument/2006/relationships/slide" Target="/ppt/slides/slide10.xml" Id="R9736cc1e126a4c10" /><Relationship Type="http://schemas.openxmlformats.org/officeDocument/2006/relationships/slide" Target="/ppt/slides/slide11.xml" Id="Raaacd85265934fcb" /><Relationship Type="http://schemas.openxmlformats.org/officeDocument/2006/relationships/slide" Target="/ppt/slides/slide12.xml" Id="Rcf697d7474974167" /><Relationship Type="http://schemas.openxmlformats.org/officeDocument/2006/relationships/slide" Target="/ppt/slides/slide13.xml" Id="R9e232405d7054a8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babc0d447ce40c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3d37f1c35f04ad2" /><Relationship Type="http://schemas.openxmlformats.org/officeDocument/2006/relationships/notesMaster" Target="/ppt/notesMasters/notesMaster1.xml" Id="R2a7a05da6c67488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520d4731aa451e" /><Relationship Type="http://schemas.openxmlformats.org/officeDocument/2006/relationships/notesMaster" Target="/ppt/notesMasters/notesMaster1.xml" Id="R6b8b05a041de407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b2ed39ae3bc48a5" /><Relationship Type="http://schemas.openxmlformats.org/officeDocument/2006/relationships/notesMaster" Target="/ppt/notesMasters/notesMaster1.xml" Id="R8c14e9b493454c7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96202c68f4f4669" /><Relationship Type="http://schemas.openxmlformats.org/officeDocument/2006/relationships/notesMaster" Target="/ppt/notesMasters/notesMaster1.xml" Id="Rfb59ba6e5f744ad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11ffd80d4ae4730" /><Relationship Type="http://schemas.openxmlformats.org/officeDocument/2006/relationships/notesMaster" Target="/ppt/notesMasters/notesMaster1.xml" Id="R826a812972db402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5bf0175804648d2" /><Relationship Type="http://schemas.openxmlformats.org/officeDocument/2006/relationships/notesMaster" Target="/ppt/notesMasters/notesMaster1.xml" Id="Rd7eb80b46d7740f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aca8470bd824c37" /><Relationship Type="http://schemas.openxmlformats.org/officeDocument/2006/relationships/notesMaster" Target="/ppt/notesMasters/notesMaster1.xml" Id="Rb6165bf50280478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33bbc9a014243b3" /><Relationship Type="http://schemas.openxmlformats.org/officeDocument/2006/relationships/notesMaster" Target="/ppt/notesMasters/notesMaster1.xml" Id="R2e30766b9e4b4b1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bc5b1c07d9d4206" /><Relationship Type="http://schemas.openxmlformats.org/officeDocument/2006/relationships/notesMaster" Target="/ppt/notesMasters/notesMaster1.xml" Id="R07155bdb4c08485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6fe147f629d43fa" /><Relationship Type="http://schemas.openxmlformats.org/officeDocument/2006/relationships/notesMaster" Target="/ppt/notesMasters/notesMaster1.xml" Id="R73c4cd483bdf442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14995d2d81e4590" /><Relationship Type="http://schemas.openxmlformats.org/officeDocument/2006/relationships/notesMaster" Target="/ppt/notesMasters/notesMaster1.xml" Id="R1c0f3ae7a2bd43b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71264c06c5344af" /><Relationship Type="http://schemas.openxmlformats.org/officeDocument/2006/relationships/notesMaster" Target="/ppt/notesMasters/notesMaster1.xml" Id="R5a6e232c70da449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2c96cf10ce645a2" /><Relationship Type="http://schemas.openxmlformats.org/officeDocument/2006/relationships/notesMaster" Target="/ppt/notesMasters/notesMaster1.xml" Id="Rc73986bba2a6468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9086f7b7a849b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eea9572f8dc4ad9" /><Relationship Type="http://schemas.openxmlformats.org/officeDocument/2006/relationships/slideLayout" Target="/ppt/slideLayouts/slideLayout1.xml" Id="R90c644f7e3934c2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0c644f7e3934c2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e4e5ca7bec48fb" /><Relationship Type="http://schemas.openxmlformats.org/officeDocument/2006/relationships/image" Target="/ppt/media/image.bin" Id="Re9c12801e8164c86" /><Relationship Type="http://schemas.openxmlformats.org/officeDocument/2006/relationships/notesSlide" Target="/ppt/notesSlides/notesSlide1.xml" Id="R66f059764be84ab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fd930789a2471a" /><Relationship Type="http://schemas.openxmlformats.org/officeDocument/2006/relationships/notesSlide" Target="/ppt/notesSlides/notesSlide2.xml" Id="Rc6a37e5ddb1c4b7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acedca1331435f" /><Relationship Type="http://schemas.openxmlformats.org/officeDocument/2006/relationships/notesSlide" Target="/ppt/notesSlides/notesSlide3.xml" Id="R7085000783624e1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4ee13afd874c4c" /><Relationship Type="http://schemas.openxmlformats.org/officeDocument/2006/relationships/notesSlide" Target="/ppt/notesSlides/notesSlide4.xml" Id="Rfd8ec8498a94456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bad2b9b6574649" /><Relationship Type="http://schemas.openxmlformats.org/officeDocument/2006/relationships/image" Target="/ppt/media/image2.bin" Id="R078de33586894306" /><Relationship Type="http://schemas.openxmlformats.org/officeDocument/2006/relationships/notesSlide" Target="/ppt/notesSlides/notesSlide5.xml" Id="Rec98f9a23f99409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6965af3d874017" /><Relationship Type="http://schemas.openxmlformats.org/officeDocument/2006/relationships/image" Target="/ppt/media/image3.bin" Id="R76b648434bc143ee" /><Relationship Type="http://schemas.openxmlformats.org/officeDocument/2006/relationships/notesSlide" Target="/ppt/notesSlides/notesSlide6.xml" Id="Rac5d3201c640492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7ab6048a9447f9" /><Relationship Type="http://schemas.openxmlformats.org/officeDocument/2006/relationships/notesSlide" Target="/ppt/notesSlides/notesSlide7.xml" Id="R1d85b92688ed4e6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4ecce8987849fb" /><Relationship Type="http://schemas.openxmlformats.org/officeDocument/2006/relationships/image" Target="/ppt/media/image4.bin" Id="Rc52a4b4c63484bdf" /><Relationship Type="http://schemas.openxmlformats.org/officeDocument/2006/relationships/notesSlide" Target="/ppt/notesSlides/notesSlide8.xml" Id="R64eea0a657964ad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b5e036155a4378" /><Relationship Type="http://schemas.openxmlformats.org/officeDocument/2006/relationships/notesSlide" Target="/ppt/notesSlides/notesSlide9.xml" Id="Rc3382572ee1c4b7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ef0ba75164483e" /><Relationship Type="http://schemas.openxmlformats.org/officeDocument/2006/relationships/notesSlide" Target="/ppt/notesSlides/notesSlide10.xml" Id="Rdf9ad49b7d0c4bb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84bf59dea94a5e" /><Relationship Type="http://schemas.openxmlformats.org/officeDocument/2006/relationships/notesSlide" Target="/ppt/notesSlides/notesSlide11.xml" Id="R07f8653bbb0f4b2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db5f9eec434492" /><Relationship Type="http://schemas.openxmlformats.org/officeDocument/2006/relationships/notesSlide" Target="/ppt/notesSlides/notesSlide12.xml" Id="Reda9571dd844452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ced16fd45846b3" /><Relationship Type="http://schemas.openxmlformats.org/officeDocument/2006/relationships/notesSlide" Target="/ppt/notesSlides/notesSlide13.xml" Id="R34b5a710116645e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43A8CCE-6758-4E3F-88C3-1976E9433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8B7537-0455-496F-9B5F-83AB446BB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4B0BF4-DB71-468A-81A8-22A50401A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1D2510-92D7-4691-AF0E-1F5ABC517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79A132-C4AA-482F-8C85-7CCB36D86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Common Is Mateo's Cleft, and in Whom?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161CA4-6C13-41EB-81DE-02D45D26F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common is a cleft like Mateo's, and which babies does it happen to most?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671C6B9-9CD8-4294-8977-E5446AB0C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Epidemiology describes patterns in groups; it does not identify the cause of one child's cleft.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c12801e8164c8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9925996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8460232-3EA5-4E57-8B25-BDB080732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DF29B3-4C42-4966-B825-994FDDDC6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C93AAF-13E8-4E3A-8D19-9227E3BA4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1981CA-5B06-4479-ABA9-92EC97EFB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87E75F-7DFE-4631-8BC0-91D531ED5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DFF1EE-A88A-4990-BAC0-143E9B871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24AA3B-0411-4F7A-BF39-75ADC60B4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E1E1914-5F75-4FFE-931C-2E54E3403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 Robin sequence, the small jaw lets the tongue fall back and block the airway; the palate gap itself is not the blockage.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23C74E-C2B3-433D-B161-1E994B451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24189957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0E0197-86DE-4B5F-B621-7C1DA093C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DE71CE-B848-46DD-B40B-17BD3A45A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330597-BD28-4A17-B5B5-90952750B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0858FE-7C00-4513-8A2C-4DC8D3E7F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65D93C-5B7D-482C-BD34-D5581638B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C64E82-43AF-442F-AAEF-5D60B7FE2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09290B-8F2B-454F-AFA4-C81C50E2C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93BD29-7378-4BAC-9EEE-D639051BE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B825E7-1148-4B6B-888A-DE657E19D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2ABAA36-4E23-40E2-9397-08DB0E052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7AEF352-798E-4ABC-AD48-EAC029C86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1E16EAA-F680-4E9F-8633-E40CC8C24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6E63800-FB8F-4293-87AB-ECB9F8686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1DF203-564C-4706-ADF3-79F6F3AA9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62A6B6D-F881-48A9-964A-061634471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44009003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E9D5B11-6C83-470E-B742-9B497DC3F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169031-37A4-4EBB-8F14-53F250D94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BFFB60-6F1E-4D98-B7F6-0144FFAD2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86E45D-151E-41D6-A1EE-35914E219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5559FF-C54A-456B-957B-66A410EF4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8A900E-8286-4415-8AE8-391A3CF0A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Epidemiology describes patterns in groups; it does not identify the cause of one child's cleft.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85E6EF-5C47-462D-9F75-74C51FC3E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DD5548-A3CF-47F7-8CA8-F4A92241C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79E8479-FDD5-4B99-84F6-D59385F9A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FD618D3-1806-4EF8-BBD0-7E9A6F8BF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017309C-ABCA-4277-B14A-63AD46508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D20F45-13C9-4DDB-A0D1-C0F2C0E91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B8C106-6C89-43EF-BE92-3A2B752C6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B42E83-8AB1-4B34-88F6-98571573E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DE669C-BAA8-4FA7-9F81-136FF667D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2680252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B93FE04-4A3D-426F-8DF4-EAD94145A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658BFF-5CF8-4917-A407-1138F8446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F95BA8-9418-4232-B35E-4C3989E82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7ED87F-CED1-4CC9-BAA9-1AFD0EB17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988C8E-0A5F-4372-97F0-700C93E69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D43709-0904-4A76-9B5A-8AEF86A95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8de3358689430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2073586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212E7F-D96C-4797-8F2E-DA6B6DD3C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F6814D-6D6B-4F20-904D-0BF1A5F11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616440-ACB8-4E0B-8433-06A57541B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E4A409-1BFD-41C2-A659-57171A763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D6C906-4A8C-43A1-8473-4E8075D68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0AA29A-044D-4B17-BF10-65E9D1A96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weather map shows patterns, not one raindrop's cause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b648434bc143e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87CFA2-EE81-4E41-AA8B-C71BA479E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657637B-1702-45C8-AACC-BDAC44B60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3D54662-A49B-4C2F-A1C8-F7287A911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can the map tell you about a region?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AD6E10-84FC-4659-84D8-8533B68D3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A974D92-7EF5-4E02-9F93-FD6677F72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D38B01-4B27-4D64-AF6A-372A26647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can it not tell you about one raindrop?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485A4DE-0499-4CFE-8BC2-5AB6CE093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B21CE9-D911-45F3-A422-B8239B1BB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07794D0-AC36-4D2E-923F-BB3AB0F74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patterns would need a denominator?</a:t>
            </a:r>
          </a:p>
        </p:txBody>
      </p:sp>
    </p:spTree>
    <p:extLst>
      <p:ext uri="{BB962C8B-B14F-4D97-AF65-F5344CB8AC3E}">
        <p14:creationId xmlns:p14="http://schemas.microsoft.com/office/powerpoint/2010/main" val="55032463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36C089-ADDE-4C10-B685-BF2A56977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4CB865-42AE-4A44-AEAE-3402A0F4C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1FCA6E-95D1-4948-B55D-057456079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53D52B-24B7-47AB-AA35-6445229ED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8D44C8-790E-40FD-9543-D48AAE21B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B2BE5B-0D65-4912-AA75-E2C4BE655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346DCE-40A7-4398-AFDD-B70C6B7F3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040C1F-E286-4387-91B8-CBBCAD73D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5A9E83-B9D2-4524-B13E-707D5EA7C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Count events relative to the population at risk.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D927DA-9189-46EE-97DD-4A62BA32B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30F165-C8D7-4E35-89F1-FFBC32B71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6B84FBF-FF8D-4E93-BACD-A7AEE69D8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group patterns from individual explanations.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94582BD-2378-4D3C-BB52-825616C74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495314-A21E-4AD2-AA1A-B1B55CD91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71C345E-3A7F-4E69-81C8-AF4025C6D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ancestry patterns as descriptive, not deterministic.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76CFEB2-05B2-419B-B9EA-D69FA1671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Birth prevalence is not weather. The analogy only distinguishes population pattern from individual cause.</a:t>
            </a:r>
          </a:p>
        </p:txBody>
      </p:sp>
    </p:spTree>
    <p:extLst>
      <p:ext uri="{BB962C8B-B14F-4D97-AF65-F5344CB8AC3E}">
        <p14:creationId xmlns:p14="http://schemas.microsoft.com/office/powerpoint/2010/main" val="34731414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EA7BDF-1C25-4662-A5D8-FFFD38E48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2BE7CA-D20F-4D83-B555-B5F714640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2BA246-B452-4402-A02B-ED286C1C8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7033E6-A232-4E32-80F4-7869425BB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676658-FB8C-4EDE-B2B3-D9C90A368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population patterns without overclaiming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A780BC-B3A9-43E1-B58C-BB7633065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2a4b4c63484bd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99AFCF-A9D9-477E-B2DC-D37C3F467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ABDCCC2-99E9-4ADD-9528-A8E49FBFF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6EFBA72-E26C-4F2C-938A-712E81B35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lip with or without cleft palate occurs in roughly 1 in 1,000 births in current U.S. CDC estimates.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45C54D-FCAB-47D3-A647-70D3B134E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ECC2CC-5200-4046-8D32-BE4EF46E6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C668E7C-58D9-4930-8FD8-01C8783EC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Unilateral clefts are more common than bilateral clefts, and left-sided unilateral clefts are more common than righ…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8D8084-8CB5-4AA6-8476-6DDC0C1EA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FB1F40-E465-46F9-A640-5D047DBC3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82A2DF9-9F2F-4639-A7C9-69D518D99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is one patient with a specific history.</a:t>
            </a:r>
          </a:p>
        </p:txBody>
      </p:sp>
    </p:spTree>
    <p:extLst>
      <p:ext uri="{BB962C8B-B14F-4D97-AF65-F5344CB8AC3E}">
        <p14:creationId xmlns:p14="http://schemas.microsoft.com/office/powerpoint/2010/main" val="174653151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1F596C-EB8C-42F3-A779-3DDF5CAB4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D16651-E992-4339-854B-858B7809E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458722-9767-49DD-B19F-0E4C5EEE9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B6087D-328A-464E-8CE6-43251CCE0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A96577-2B8F-437B-9635-F057037D9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61BA06-31BD-44D8-BCD4-98B704548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2D61D6-E044-4F1B-BB42-BF57CBF69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D75451-A9F4-4E1D-8A57-30259576C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Regional rainfall rate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BE293D-6A64-43F4-8774-3936B3A04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E72D6F4-C9D6-4375-BCEE-84291112B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6874B3-059F-4FE4-BDF2-92E8F71DE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Birth prevalence in a defined population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132F98-AC68-452C-ACD7-98A011997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D9F3310-80ED-42A8-8D95-0755EFF46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Storm pattern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896A01-2304-4FE8-8FD6-D0A5409E9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6F952A6-C916-4C69-96DA-5DF6E2AD7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41270A-89C3-4E37-A27D-C7F4B49EA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Differences by cleft type, sex, or side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D61C299-7D2B-468A-8CDB-893B3E546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509E93E-B84F-44FA-B626-CCA3EC794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raindrop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E45EA0A-C87E-4480-BD55-DE29D3E82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DBC7A40-E050-4267-83A4-B7B89EC31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92B1FA0-5DDF-4FFD-8FCD-F28134946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individual cause</a:t>
            </a:r>
          </a:p>
        </p:txBody>
      </p:sp>
    </p:spTree>
    <p:extLst>
      <p:ext uri="{BB962C8B-B14F-4D97-AF65-F5344CB8AC3E}">
        <p14:creationId xmlns:p14="http://schemas.microsoft.com/office/powerpoint/2010/main" val="15676541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ADB63AF-D9FA-41EF-BC83-F1961D178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636A7D-ED89-466D-ABAE-13BECA0F0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FDFFAB-CCBF-4076-9E37-D67100843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464990-BE07-4B5F-814F-538A14E60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095C1F-4459-4179-800A-630DFCD93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D184006-239A-48B2-AA0F-FC4515843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writing one sentence for Mateo's family and one for a public-health report.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FEB884-E2B4-4724-82EA-15F626299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7C5884-20CB-48E8-9564-9726A316F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Both sentences must use the same data without confusing group…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DB5E6A-3C1F-4261-A650-BEE8AE703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9CD330-7939-47B5-A712-1B728F124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D431BE-DBFC-4E2C-932F-9780BD2DA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Describe the group pattern and state that…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7C3F98-A470-4545-B29C-7B77DE08E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C13923-477D-4D61-8E6A-92E6F14AC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78547F-3920-4B02-9FB5-D0AD55871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population pattern to assign blame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11616BD-37FD-4343-BF3C-5A8531C27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79C6654-4C22-4A3A-A9C5-2DF009113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DCCE8A-0F8D-4A08-BBD0-9DC8D490DD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Avoid all population data because it is…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DA02897-F615-4FDC-9D17-3E5506D99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Write the two sentences and label which one…</a:t>
            </a:r>
          </a:p>
        </p:txBody>
      </p:sp>
    </p:spTree>
    <p:extLst>
      <p:ext uri="{BB962C8B-B14F-4D97-AF65-F5344CB8AC3E}">
        <p14:creationId xmlns:p14="http://schemas.microsoft.com/office/powerpoint/2010/main" val="161509068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2CC525-D218-4E89-AE81-154CCEDA2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7A9616-1952-4D34-B59F-451C68FAC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30A014-B101-4049-9562-642F2695D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F87A60-3A8E-4EA8-B21A-8461BAF7B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3D4553-F5EC-4E14-AD6B-FE903E912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964FA9-D10A-4CC5-8CC1-BDB3CA522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9293EBA-EDCC-4BED-B38D-2E28F1A4D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D7B86E0-54A0-44FD-8F9E-53B738B62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Describe the group pattern and state that it does not identify Mateo's cause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358190D-EA02-4102-A996-2D35CB01B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525097-B580-43AB-9617-13FB61A19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37E71B1-78EE-454D-B998-F93CEC893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D08-E1 + D08-E2 + D08-E3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670AF57-0A7A-4D5A-BF69-E0B24B31D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7C0FDC-8BDA-47C6-A66B-9E3FF5B87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D39D5C6-FBFE-435F-99E9-2C79B92D6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prevalence and pattern. You may not use group data to claim why Mateo's cleft happened.</a:t>
            </a:r>
          </a:p>
        </p:txBody>
      </p:sp>
    </p:spTree>
    <p:extLst>
      <p:ext uri="{BB962C8B-B14F-4D97-AF65-F5344CB8AC3E}">
        <p14:creationId xmlns:p14="http://schemas.microsoft.com/office/powerpoint/2010/main" val="199414278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C3907CD-3892-4FEE-B444-249522EC3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C0F04F-5B58-4946-85CD-E9215A189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5ABF0A-BD24-42EA-B1CE-9AC926E95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E54900-EB0C-480D-A210-8E8565439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0B649B-A246-4436-A28B-C83DD3214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BC09C6-0A2A-4571-9F76-F838A0A9A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922FF9-E0F3-42A3-BC03-774558608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F540FCB-30D6-4826-9601-0492E04CA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Epidemiology describes patterns in groups; it does not identify the cause of one child's cleft.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6426C01-F664-4F81-B3CC-A03BCAC20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7569C1-1CC1-459F-BDB4-861137134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F3BA2E-5BA1-4107-8EEE-227D7B585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fits the single most common pattern, which means it is not rare and not random. So…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C27953-D083-4DD6-81B6-021606CAC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00135381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4A0F9E-EAFD-474F-B6AC-DDB8F0CF2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334BE9-668C-44FB-8E0B-8AD5F375F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84C03B-F2CB-4428-B5A6-B9F3C6BC2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3E01D1-DF7D-4933-BCBB-A7BC777D5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D5211E-B4E6-4D91-8FCD-DA80FF773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F32C44-58B7-4167-B5AB-A6B1B61A9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BEDD2F-F2B7-41BC-A8DA-E863AB1F4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Salari N, et al. 2022. Global prevalence of cleft palate, cleft lip and cleft palate and lip. J Stomatol Oral Maxillofac Surg. [PMID:34033944]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B4E0226-A1B9-4DC6-BE04-5D16E4D80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46AAE3E-19ED-43DD-881D-0F6E1B48F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AE13433-3663-45C4-A273-94D5941E1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Biomedical Innovations (BI), public-health and prevalence study design • Medical Interventions (MI), variation and population data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D0D4C0-7CE6-4768-8A38-93610D276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FF676B1-955A-46E4-925D-A6334BA0E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BCD264D-C860-49DA-9B4A-78476098F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81603411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2026-07-10T22:12:43.4150000Z</dcterms:created>
  <dcterms:modified xsi:type="dcterms:W3CDTF">2026-07-10T22:12:43.4150000Z</dcterms:modified>
</coreProperties>
</file>