
<file path=[Content_Types].xml><?xml version="1.0" encoding="utf-8"?>
<Types xmlns="http://schemas.openxmlformats.org/package/2006/content-types">
  <Default Extension="xml" ContentType="application/vnd.openxmlformats-package.core-properties+xml"/>
  <Default Extension="bin" ContentType="image/webp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8.xml" ContentType="application/vnd.openxmlformats-officedocument.presentationml.notesSlide+xml"/>
  <Override PartName="/ppt/slides/slide9.xml" ContentType="application/vnd.openxmlformats-officedocument.presentationml.slide+xml"/>
  <Override PartName="/ppt/notesSlides/notesSlide9.xml" ContentType="application/vnd.openxmlformats-officedocument.presentationml.notesSlide+xml"/>
  <Override PartName="/ppt/slides/slide10.xml" ContentType="application/vnd.openxmlformats-officedocument.presentationml.slide+xml"/>
  <Override PartName="/ppt/notesSlides/notesSlide10.xml" ContentType="application/vnd.openxmlformats-officedocument.presentationml.notesSlide+xml"/>
  <Override PartName="/ppt/slides/slide11.xml" ContentType="application/vnd.openxmlformats-officedocument.presentationml.slide+xml"/>
  <Override PartName="/ppt/notesSlides/notesSlide11.xml" ContentType="application/vnd.openxmlformats-officedocument.presentationml.notesSlide+xml"/>
  <Override PartName="/ppt/slides/slide12.xml" ContentType="application/vnd.openxmlformats-officedocument.presentationml.slide+xml"/>
  <Override PartName="/ppt/notesSlides/notesSlide12.xml" ContentType="application/vnd.openxmlformats-officedocument.presentationml.notesSlide+xml"/>
  <Override PartName="/ppt/slides/slide13.xml" ContentType="application/vnd.openxmlformats-officedocument.presentationml.slide+xml"/>
  <Override PartName="/ppt/notesSlides/notesSlide13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761cb5bf7f9647b0" /><Relationship Type="http://schemas.openxmlformats.org/officeDocument/2006/relationships/extended-properties" Target="/docProps/app.xml" Id="R564eb23e32d84961" /><Relationship Type="http://schemas.openxmlformats.org/officeDocument/2006/relationships/officeDocument" Target="/ppt/presentation.xml" Id="R5a7c8c43f6a54272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d2387b45fabe4307"/>
  </p:sldMasterIdLst>
  <p:notesMasterIdLst>
    <p:notesMasterId xmlns:r="http://schemas.openxmlformats.org/officeDocument/2006/relationships" r:id="Rcb5c046e9a594506"/>
  </p:notesMasterIdLst>
  <p:sldIdLst>
    <p:sldId xmlns:r="http://schemas.openxmlformats.org/officeDocument/2006/relationships" id="256" r:id="Rb2ec3b99731c4737"/>
    <p:sldId xmlns:r="http://schemas.openxmlformats.org/officeDocument/2006/relationships" id="257" r:id="Rb418183ff22947d6"/>
    <p:sldId xmlns:r="http://schemas.openxmlformats.org/officeDocument/2006/relationships" id="258" r:id="R086231b83e754ef3"/>
    <p:sldId xmlns:r="http://schemas.openxmlformats.org/officeDocument/2006/relationships" id="259" r:id="R42a9b43e8ac74973"/>
    <p:sldId xmlns:r="http://schemas.openxmlformats.org/officeDocument/2006/relationships" id="260" r:id="Rbe92bf143ef9434c"/>
    <p:sldId xmlns:r="http://schemas.openxmlformats.org/officeDocument/2006/relationships" id="261" r:id="R531e72e026664c9a"/>
    <p:sldId xmlns:r="http://schemas.openxmlformats.org/officeDocument/2006/relationships" id="262" r:id="Rb56e0ac743854c6e"/>
    <p:sldId xmlns:r="http://schemas.openxmlformats.org/officeDocument/2006/relationships" id="263" r:id="R5ea6d28a56ea4971"/>
    <p:sldId xmlns:r="http://schemas.openxmlformats.org/officeDocument/2006/relationships" id="264" r:id="Rac1e711aa2be4dd7"/>
    <p:sldId xmlns:r="http://schemas.openxmlformats.org/officeDocument/2006/relationships" id="265" r:id="Rc58c5211904b49c2"/>
    <p:sldId xmlns:r="http://schemas.openxmlformats.org/officeDocument/2006/relationships" id="266" r:id="R4035e68fe28a43de"/>
    <p:sldId xmlns:r="http://schemas.openxmlformats.org/officeDocument/2006/relationships" id="267" r:id="R96f93eaf27c34b52"/>
    <p:sldId xmlns:r="http://schemas.openxmlformats.org/officeDocument/2006/relationships" id="268" r:id="Rb359c493b90c492d"/>
  </p:sldIdLst>
  <p:sldSz cx="12192000" cy="6858000"/>
  <p:notesSz cx="6858000" cy="9144000"/>
  <p:defaultTextStyle>
    <a:defPPr xmlns:a="http://schemas.openxmlformats.org/drawingml/2006/main">
      <a:defRPr lang="en-US"/>
    </a:defPPr>
    <a:lvl1pPr xmlns:a="http://schemas.openxmlformats.org/drawingml/2006/main" marL="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1pPr>
    <a:lvl2pPr xmlns:a="http://schemas.openxmlformats.org/drawingml/2006/main" marL="4572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2pPr>
    <a:lvl3pPr xmlns:a="http://schemas.openxmlformats.org/drawingml/2006/main" marL="9144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3pPr>
    <a:lvl4pPr xmlns:a="http://schemas.openxmlformats.org/drawingml/2006/main" marL="13716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4pPr>
    <a:lvl5pPr xmlns:a="http://schemas.openxmlformats.org/drawingml/2006/main" marL="18288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5pPr>
    <a:lvl6pPr xmlns:a="http://schemas.openxmlformats.org/drawingml/2006/main" marL="22860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6pPr>
    <a:lvl7pPr xmlns:a="http://schemas.openxmlformats.org/drawingml/2006/main" marL="27432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7pPr>
    <a:lvl8pPr xmlns:a="http://schemas.openxmlformats.org/drawingml/2006/main" marL="32004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8pPr>
    <a:lvl9pPr xmlns:a="http://schemas.openxmlformats.org/drawingml/2006/main" marL="36576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38ee3b973f4f452e" /><Relationship Type="http://schemas.openxmlformats.org/officeDocument/2006/relationships/slideMaster" Target="/ppt/slideMasters/slideMaster1.xml" Id="Rd2387b45fabe4307" /><Relationship Type="http://schemas.openxmlformats.org/officeDocument/2006/relationships/notesMaster" Target="/ppt/notesMasters/notesMaster1.xml" Id="Rcb5c046e9a594506" /><Relationship Type="http://schemas.openxmlformats.org/officeDocument/2006/relationships/presProps" Target="/ppt/presProps.xml" Id="R3b18d2dd8865412a" /><Relationship Type="http://schemas.openxmlformats.org/officeDocument/2006/relationships/tableStyles" Target="/ppt/tableStyles.xml" Id="R24dc1941f227404a" /><Relationship Type="http://schemas.openxmlformats.org/officeDocument/2006/relationships/slide" Target="/ppt/slides/slide1.xml" Id="Rb2ec3b99731c4737" /><Relationship Type="http://schemas.openxmlformats.org/officeDocument/2006/relationships/slide" Target="/ppt/slides/slide2.xml" Id="Rb418183ff22947d6" /><Relationship Type="http://schemas.openxmlformats.org/officeDocument/2006/relationships/slide" Target="/ppt/slides/slide3.xml" Id="R086231b83e754ef3" /><Relationship Type="http://schemas.openxmlformats.org/officeDocument/2006/relationships/slide" Target="/ppt/slides/slide4.xml" Id="R42a9b43e8ac74973" /><Relationship Type="http://schemas.openxmlformats.org/officeDocument/2006/relationships/slide" Target="/ppt/slides/slide5.xml" Id="Rbe92bf143ef9434c" /><Relationship Type="http://schemas.openxmlformats.org/officeDocument/2006/relationships/slide" Target="/ppt/slides/slide6.xml" Id="R531e72e026664c9a" /><Relationship Type="http://schemas.openxmlformats.org/officeDocument/2006/relationships/slide" Target="/ppt/slides/slide7.xml" Id="Rb56e0ac743854c6e" /><Relationship Type="http://schemas.openxmlformats.org/officeDocument/2006/relationships/slide" Target="/ppt/slides/slide8.xml" Id="R5ea6d28a56ea4971" /><Relationship Type="http://schemas.openxmlformats.org/officeDocument/2006/relationships/slide" Target="/ppt/slides/slide9.xml" Id="Rac1e711aa2be4dd7" /><Relationship Type="http://schemas.openxmlformats.org/officeDocument/2006/relationships/slide" Target="/ppt/slides/slide10.xml" Id="Rc58c5211904b49c2" /><Relationship Type="http://schemas.openxmlformats.org/officeDocument/2006/relationships/slide" Target="/ppt/slides/slide11.xml" Id="R4035e68fe28a43de" /><Relationship Type="http://schemas.openxmlformats.org/officeDocument/2006/relationships/slide" Target="/ppt/slides/slide12.xml" Id="R96f93eaf27c34b52" /><Relationship Type="http://schemas.openxmlformats.org/officeDocument/2006/relationships/slide" Target="/ppt/slides/slide13.xml" Id="Rb359c493b90c492d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c7deb58527ce4b8b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Calibri Light"/>
        <a:ea typeface="Calibri Light"/>
        <a:cs typeface="Calibri Light"/>
      </a:majorFont>
      <a:minorFont>
        <a:latin typeface="Calibri"/>
        <a:ea typeface="Calibri"/>
        <a:cs typeface="Calibri"/>
      </a:minorFont>
    </a:fontScheme>
    <a:fmtScheme name="ChatGPT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f6b645ac65df4292" /><Relationship Type="http://schemas.openxmlformats.org/officeDocument/2006/relationships/notesMaster" Target="/ppt/notesMasters/notesMaster1.xml" Id="Rdff36c2890444a6d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1ff2b4ab583c4feb" /><Relationship Type="http://schemas.openxmlformats.org/officeDocument/2006/relationships/notesMaster" Target="/ppt/notesMasters/notesMaster1.xml" Id="R553f0a4314b54ae3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6e5b4a868eae4fcd" /><Relationship Type="http://schemas.openxmlformats.org/officeDocument/2006/relationships/notesMaster" Target="/ppt/notesMasters/notesMaster1.xml" Id="R91ed210e1f6e4603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cdfc13c512144b60" /><Relationship Type="http://schemas.openxmlformats.org/officeDocument/2006/relationships/notesMaster" Target="/ppt/notesMasters/notesMaster1.xml" Id="Ra3b8550361414252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5a4845157a2c4c24" /><Relationship Type="http://schemas.openxmlformats.org/officeDocument/2006/relationships/notesMaster" Target="/ppt/notesMasters/notesMaster1.xml" Id="R8abb212324504aff" /></Relationships>
</file>

<file path=ppt/notesSlides/_rels/notesSlide6.xml.rels>&#65279;<?xml version="1.0" encoding="utf-8"?><Relationships xmlns="http://schemas.openxmlformats.org/package/2006/relationships"><Relationship Type="http://schemas.openxmlformats.org/officeDocument/2006/relationships/slide" Target="/ppt/slides/slide6.xml" Id="R56784c6534434fff" /><Relationship Type="http://schemas.openxmlformats.org/officeDocument/2006/relationships/notesMaster" Target="/ppt/notesMasters/notesMaster1.xml" Id="Rc0068b07232346f7" /></Relationships>
</file>

<file path=ppt/notesSlides/_rels/notesSlide7.xml.rels>&#65279;<?xml version="1.0" encoding="utf-8"?><Relationships xmlns="http://schemas.openxmlformats.org/package/2006/relationships"><Relationship Type="http://schemas.openxmlformats.org/officeDocument/2006/relationships/slide" Target="/ppt/slides/slide7.xml" Id="Re69474cba1354a7b" /><Relationship Type="http://schemas.openxmlformats.org/officeDocument/2006/relationships/notesMaster" Target="/ppt/notesMasters/notesMaster1.xml" Id="R0da830987ba9487f" /></Relationships>
</file>

<file path=ppt/notesSlides/_rels/notesSlide8.xml.rels>&#65279;<?xml version="1.0" encoding="utf-8"?><Relationships xmlns="http://schemas.openxmlformats.org/package/2006/relationships"><Relationship Type="http://schemas.openxmlformats.org/officeDocument/2006/relationships/slide" Target="/ppt/slides/slide8.xml" Id="Rd48b01338d9b43cc" /><Relationship Type="http://schemas.openxmlformats.org/officeDocument/2006/relationships/notesMaster" Target="/ppt/notesMasters/notesMaster1.xml" Id="R33e57e8f8f464b6b" /></Relationships>
</file>

<file path=ppt/notesSlides/_rels/notesSlide9.xml.rels>&#65279;<?xml version="1.0" encoding="utf-8"?><Relationships xmlns="http://schemas.openxmlformats.org/package/2006/relationships"><Relationship Type="http://schemas.openxmlformats.org/officeDocument/2006/relationships/slide" Target="/ppt/slides/slide9.xml" Id="R1e31b508ecb242a1" /><Relationship Type="http://schemas.openxmlformats.org/officeDocument/2006/relationships/notesMaster" Target="/ppt/notesMasters/notesMaster1.xml" Id="Rcda9d5dfddb84120" /></Relationships>
</file>

<file path=ppt/notesSlides/_rels/notesSlide10.xml.rels>&#65279;<?xml version="1.0" encoding="utf-8"?><Relationships xmlns="http://schemas.openxmlformats.org/package/2006/relationships"><Relationship Type="http://schemas.openxmlformats.org/officeDocument/2006/relationships/slide" Target="/ppt/slides/slide10.xml" Id="R85f6063120414bad" /><Relationship Type="http://schemas.openxmlformats.org/officeDocument/2006/relationships/notesMaster" Target="/ppt/notesMasters/notesMaster1.xml" Id="R56dd0c2f552b4fbe" /></Relationships>
</file>

<file path=ppt/notesSlides/_rels/notesSlide11.xml.rels>&#65279;<?xml version="1.0" encoding="utf-8"?><Relationships xmlns="http://schemas.openxmlformats.org/package/2006/relationships"><Relationship Type="http://schemas.openxmlformats.org/officeDocument/2006/relationships/slide" Target="/ppt/slides/slide11.xml" Id="R76b32d5c7b084f4c" /><Relationship Type="http://schemas.openxmlformats.org/officeDocument/2006/relationships/notesMaster" Target="/ppt/notesMasters/notesMaster1.xml" Id="R8f1c70ae83fb4215" /></Relationships>
</file>

<file path=ppt/notesSlides/_rels/notesSlide12.xml.rels>&#65279;<?xml version="1.0" encoding="utf-8"?><Relationships xmlns="http://schemas.openxmlformats.org/package/2006/relationships"><Relationship Type="http://schemas.openxmlformats.org/officeDocument/2006/relationships/slide" Target="/ppt/slides/slide12.xml" Id="R3797eed1be5849be" /><Relationship Type="http://schemas.openxmlformats.org/officeDocument/2006/relationships/notesMaster" Target="/ppt/notesMasters/notesMaster1.xml" Id="Rd6d499cc9c864030" /></Relationships>
</file>

<file path=ppt/notesSlides/_rels/notesSlide13.xml.rels>&#65279;<?xml version="1.0" encoding="utf-8"?><Relationships xmlns="http://schemas.openxmlformats.org/package/2006/relationships"><Relationship Type="http://schemas.openxmlformats.org/officeDocument/2006/relationships/slide" Target="/ppt/slides/slide13.xml" Id="Re4bd70f734c94931" /><Relationship Type="http://schemas.openxmlformats.org/officeDocument/2006/relationships/notesMaster" Target="/ppt/notesMasters/notesMaster1.xml" Id="R5d5b505b8290496c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631a9a7b397d4ff4" /></Relationships>
</file>

<file path=ppt/slideLayouts/slideLayout1.xml><?xml version="1.0" encoding="utf-8"?>
<p:sldLayout xmlns:p="http://schemas.openxmlformats.org/presentationml/2006/main" type="title">
  <p:cSld name="Title Slide"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789c4d4265ae4800" /><Relationship Type="http://schemas.openxmlformats.org/officeDocument/2006/relationships/slideLayout" Target="/ppt/slideLayouts/slideLayout1.xml" Id="Re8cefaac67754aa3" /></Relationships>
</file>

<file path=ppt/slideMasters/slideMaster1.xml><?xml version="1.0" encoding="utf-8"?>
<p:sldMaster xmlns:p="http://schemas.openxmlformats.org/presentationml/2006/main">
  <p:cSld name="Master"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e8cefaac67754aa3"/>
  </p:sldLayoutIdLst>
  <p:txStyles>
    <p:titleStyle>
      <a:lvl1pPr xmlns:a="http://schemas.openxmlformats.org/drawingml/2006/main" algn="l">
        <a:lnSpc>
          <a:spcPct val="90000"/>
        </a:lnSpc>
        <a:spcBef>
          <a:spcPts val="0"/>
        </a:spcBef>
        <a:buNone/>
        <a:defRPr sz="4400">
          <a:solidFill>
            <a:schemeClr val="tx1"/>
          </a:solidFill>
          <a:latin typeface="+mj-lt"/>
          <a:ea typeface="+mj-lt"/>
          <a:cs typeface="+mj-lt"/>
        </a:defRPr>
      </a:lvl1pPr>
    </p:titleStyle>
    <p:bodyStyle>
      <a:lvl1pPr xmlns:a="http://schemas.openxmlformats.org/drawingml/2006/main" marL="228600" indent="-228600" algn="l">
        <a:lnSpc>
          <a:spcPct val="90000"/>
        </a:lnSpc>
        <a:spcBef>
          <a:spcPts val="1000"/>
        </a:spcBef>
        <a:buChar char="•"/>
        <a:defRPr sz="2800">
          <a:solidFill>
            <a:schemeClr val="tx1"/>
          </a:solidFill>
          <a:latin typeface="+mn-lt"/>
          <a:ea typeface="+mn-lt"/>
          <a:cs typeface="+mn-lt"/>
        </a:defRPr>
      </a:lvl1pPr>
      <a:lvl2pPr xmlns:a="http://schemas.openxmlformats.org/drawingml/2006/main" marL="685800" indent="-228600" algn="l">
        <a:lnSpc>
          <a:spcPct val="90000"/>
        </a:lnSpc>
        <a:spcBef>
          <a:spcPts val="500"/>
        </a:spcBef>
        <a:buChar char="•"/>
        <a:defRPr sz="2400">
          <a:solidFill>
            <a:schemeClr val="tx1"/>
          </a:solidFill>
          <a:latin typeface="+mn-lt"/>
          <a:ea typeface="+mn-lt"/>
          <a:cs typeface="+mn-lt"/>
        </a:defRPr>
      </a:lvl2pPr>
      <a:lvl3pPr xmlns:a="http://schemas.openxmlformats.org/drawingml/2006/main" marL="1143000" indent="-228600" algn="l">
        <a:lnSpc>
          <a:spcPct val="90000"/>
        </a:lnSpc>
        <a:spcBef>
          <a:spcPts val="500"/>
        </a:spcBef>
        <a:buChar char="•"/>
        <a:defRPr sz="2000">
          <a:solidFill>
            <a:schemeClr val="tx1"/>
          </a:solidFill>
          <a:latin typeface="+mn-lt"/>
          <a:ea typeface="+mn-lt"/>
          <a:cs typeface="+mn-lt"/>
        </a:defRPr>
      </a:lvl3pPr>
      <a:lvl4pPr xmlns:a="http://schemas.openxmlformats.org/drawingml/2006/main" marL="16002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4pPr>
      <a:lvl5pPr xmlns:a="http://schemas.openxmlformats.org/drawingml/2006/main" marL="20574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5pPr>
      <a:lvl6pPr xmlns:a="http://schemas.openxmlformats.org/drawingml/2006/main" marL="25146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6pPr>
      <a:lvl7pPr xmlns:a="http://schemas.openxmlformats.org/drawingml/2006/main" marL="29718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7pPr>
      <a:lvl8pPr xmlns:a="http://schemas.openxmlformats.org/drawingml/2006/main" marL="34290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8pPr>
      <a:lvl9pPr xmlns:a="http://schemas.openxmlformats.org/drawingml/2006/main" marL="38862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9pPr>
    </p:bodyStyle>
    <p:otherStyle>
      <a:lvl1pPr xmlns:a="http://schemas.openxmlformats.org/drawingml/2006/main" marL="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1pPr>
      <a:lvl2pPr xmlns:a="http://schemas.openxmlformats.org/drawingml/2006/main" marL="4572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2pPr>
      <a:lvl3pPr xmlns:a="http://schemas.openxmlformats.org/drawingml/2006/main" marL="9144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3pPr>
      <a:lvl4pPr xmlns:a="http://schemas.openxmlformats.org/drawingml/2006/main" marL="13716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4pPr>
      <a:lvl5pPr xmlns:a="http://schemas.openxmlformats.org/drawingml/2006/main" marL="18288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5pPr>
      <a:lvl6pPr xmlns:a="http://schemas.openxmlformats.org/drawingml/2006/main" marL="22860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6pPr>
      <a:lvl7pPr xmlns:a="http://schemas.openxmlformats.org/drawingml/2006/main" marL="27432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7pPr>
      <a:lvl8pPr xmlns:a="http://schemas.openxmlformats.org/drawingml/2006/main" marL="32004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8pPr>
      <a:lvl9pPr xmlns:a="http://schemas.openxmlformats.org/drawingml/2006/main" marL="36576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9pPr>
    </p:otherStyle>
  </p:txStyles>
</p:sldMaster>
</file>

<file path=ppt/slideMasters/theme/theme2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Calibri Light"/>
        <a:ea typeface="Calibri Light"/>
        <a:cs typeface="Calibri Light"/>
      </a:majorFont>
      <a:minorFont>
        <a:latin typeface="Calibri"/>
        <a:ea typeface="Calibri"/>
        <a:cs typeface="Calibri"/>
      </a:minorFont>
    </a:fontScheme>
    <a:fmtScheme name="ChatGPT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aaa0f6700a28465a" /><Relationship Type="http://schemas.openxmlformats.org/officeDocument/2006/relationships/image" Target="/ppt/media/image.bin" Id="Rb44bb870038a4601" /><Relationship Type="http://schemas.openxmlformats.org/officeDocument/2006/relationships/notesSlide" Target="/ppt/notesSlides/notesSlide1.xml" Id="Ra7dc7fe72af34feb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797a33edce604096" /><Relationship Type="http://schemas.openxmlformats.org/officeDocument/2006/relationships/notesSlide" Target="/ppt/notesSlides/notesSlide2.xml" Id="R31e12a61c06345c2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a9a7b63c6a9e4c2d" /><Relationship Type="http://schemas.openxmlformats.org/officeDocument/2006/relationships/notesSlide" Target="/ppt/notesSlides/notesSlide3.xml" Id="R1c29033a547047a8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1560fa20ec0b48e6" /><Relationship Type="http://schemas.openxmlformats.org/officeDocument/2006/relationships/notesSlide" Target="/ppt/notesSlides/notesSlide4.xml" Id="Rf686e0aa73ea47f9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4e1c599d713f4f16" /><Relationship Type="http://schemas.openxmlformats.org/officeDocument/2006/relationships/image" Target="/ppt/media/image2.bin" Id="R4b24fe821f194a2c" /><Relationship Type="http://schemas.openxmlformats.org/officeDocument/2006/relationships/notesSlide" Target="/ppt/notesSlides/notesSlide5.xml" Id="R97fd37428cc9445a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1ff621bc33064c23" /><Relationship Type="http://schemas.openxmlformats.org/officeDocument/2006/relationships/image" Target="/ppt/media/image3.bin" Id="R0d4f200bbcbb4436" /><Relationship Type="http://schemas.openxmlformats.org/officeDocument/2006/relationships/notesSlide" Target="/ppt/notesSlides/notesSlide6.xml" Id="R1151c0aca74e4fcd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b23d2fc4c45e4f01" /><Relationship Type="http://schemas.openxmlformats.org/officeDocument/2006/relationships/notesSlide" Target="/ppt/notesSlides/notesSlide7.xml" Id="R6e66ad70da544416" /></Relationships>
</file>

<file path=ppt/slides/_rels/slide8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96f2ceb7ed744b1a" /><Relationship Type="http://schemas.openxmlformats.org/officeDocument/2006/relationships/image" Target="/ppt/media/image4.bin" Id="R1096532cd24e46bf" /><Relationship Type="http://schemas.openxmlformats.org/officeDocument/2006/relationships/notesSlide" Target="/ppt/notesSlides/notesSlide8.xml" Id="Rf0d33eedbc1a40fd" /></Relationships>
</file>

<file path=ppt/slides/_rels/slide9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7f42ca6ea407403c" /><Relationship Type="http://schemas.openxmlformats.org/officeDocument/2006/relationships/notesSlide" Target="/ppt/notesSlides/notesSlide9.xml" Id="Ra48a1180ed484ff8" /></Relationships>
</file>

<file path=ppt/slides/_rels/slide10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be93f11256754256" /><Relationship Type="http://schemas.openxmlformats.org/officeDocument/2006/relationships/notesSlide" Target="/ppt/notesSlides/notesSlide10.xml" Id="Rd43df9204e764cbb" /></Relationships>
</file>

<file path=ppt/slides/_rels/slide11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031de5aa79ac47fb" /><Relationship Type="http://schemas.openxmlformats.org/officeDocument/2006/relationships/notesSlide" Target="/ppt/notesSlides/notesSlide11.xml" Id="R41020c457d734859" /></Relationships>
</file>

<file path=ppt/slides/_rels/slide12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9d11cde1689548bb" /><Relationship Type="http://schemas.openxmlformats.org/officeDocument/2006/relationships/notesSlide" Target="/ppt/notesSlides/notesSlide12.xml" Id="R21927ab9937f49fe" /></Relationships>
</file>

<file path=ppt/slides/_rels/slide13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8ab6d335f5624442" /><Relationship Type="http://schemas.openxmlformats.org/officeDocument/2006/relationships/notesSlide" Target="/ppt/notesSlides/notesSlide13.xml" Id="Re4fad63e97334d6f" /></Relationships>
</file>

<file path=ppt/slides/slide1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1900B33D-9C9A-4336-86CE-8F7AEC45369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3FBC1C46-2C21-4527-BB21-868A1A57EE6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556B283E-450F-4F57-B257-7C02F86ADDD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DISEASE • LESSON 07 • ESSENTIAL QUESTION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9C15E92F-05BF-4D64-8027-6E083DC4C0B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1/13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DAB7CBA8-9602-435C-8D93-D49048455C2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52450" y="876300"/>
            <a:ext cx="5715000" cy="114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31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31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When a Cleft Is an Airway Emergency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7091FB83-4A0D-4EC2-B41D-2E7870E0769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52450" y="2381250"/>
            <a:ext cx="5429250" cy="1238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725" b="1">
                <a:solidFill>
                  <a:srgbClr val="BDF6D4"/>
                </a:solidFill>
                <a:latin typeface="Aptos"/>
                <a:ea typeface="Aptos"/>
                <a:cs typeface="Aptos"/>
              </a:defRPr>
            </a:pPr>
            <a:r>
              <a:rPr sz="1725" b="1">
                <a:solidFill>
                  <a:srgbClr val="BDF6D4"/>
                </a:solidFill>
                <a:latin typeface="Aptos"/>
                <a:ea typeface="Aptos"/>
                <a:cs typeface="Aptos"/>
              </a:rPr>
              <a:t>What makes a cleft palate a breathing emergency in one baby and not another?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8AD47FAB-03E4-442C-B9FB-AD575D708B9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52450" y="4286250"/>
            <a:ext cx="5429250" cy="952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425" b="0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1425" b="0">
                <a:solidFill>
                  <a:srgbClr val="F5C542"/>
                </a:solidFill>
                <a:latin typeface="Aptos"/>
                <a:ea typeface="Aptos"/>
                <a:cs typeface="Aptos"/>
              </a:rPr>
              <a:t>In Robin sequence, the small jaw lets the tongue fall back and block the airway; the palate gap itself is not the blockage.</a:t>
            </a:r>
          </a:p>
        </p:txBody>
      </p:sp>
      <p:pic>
        <p:nvPicPr>
          <p:cNvPr id="16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b44bb870038a4601"/>
          <a:srcRect xmlns:a="http://schemas.openxmlformats.org/drawingml/2006/main" l="0" t="0" r="0" b="0"/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6858000" y="781050"/>
            <a:ext cx="4476750" cy="4476750"/>
          </a:xfrm>
          <a:prstGeom xmlns:a="http://schemas.openxmlformats.org/drawingml/2006/main" prst="roundRect">
            <a:avLst>
              <a:gd name="adj" fmla="val 2553"/>
            </a:avLst>
          </a:prstGeom>
        </p:spPr>
      </p:pic>
    </p:spTree>
    <p:extLst>
      <p:ext uri="{BB962C8B-B14F-4D97-AF65-F5344CB8AC3E}">
        <p14:creationId xmlns:p14="http://schemas.microsoft.com/office/powerpoint/2010/main" val="1373814835"/>
      </p:ext>
    </p:extLst>
  </p:cSld>
</p:sld>
</file>

<file path=ppt/slides/slide2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C94528E1-EB65-459C-ADDC-5ECB36EB25F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AE82FBC3-E9C2-442B-ACDC-F64F52BC939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B42DADA1-003D-4A20-BF06-2558F947888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DISEASE • LESSON 07 • CARRY FORWARD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5D4354DA-588C-4608-B3F2-863E752E6D6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2/13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9D5552C0-D0A9-4529-B2A6-C2CF1E02DD6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Carry the previous idea forward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59A50377-E657-4200-9937-9C9362337C1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Today begins with an idea students already earned.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6CB37A2E-7535-432B-8314-10396485B1E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295400" y="2381250"/>
            <a:ext cx="9601200" cy="1733550"/>
          </a:xfrm>
          <a:prstGeom xmlns:a="http://schemas.openxmlformats.org/drawingml/2006/main" prst="roundRect">
            <a:avLst>
              <a:gd name="adj" fmla="val 6593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CD7EABE5-1671-4405-A01F-B57904A65C1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676400" y="2781300"/>
            <a:ext cx="8839200" cy="9144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210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10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An open palate limits suction, so feeding support replaces suction with flow control and positioning.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AAEF0496-6734-4296-85EF-5D6DCB0E0E9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266950" y="4591050"/>
            <a:ext cx="7658100" cy="4381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350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1350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How does that idea help answer today's question?</a:t>
            </a:r>
          </a:p>
        </p:txBody>
      </p:sp>
    </p:spTree>
    <p:extLst>
      <p:ext uri="{BB962C8B-B14F-4D97-AF65-F5344CB8AC3E}">
        <p14:creationId xmlns:p14="http://schemas.microsoft.com/office/powerpoint/2010/main" val="994994797"/>
      </p:ext>
    </p:extLst>
  </p:cSld>
</p:sld>
</file>

<file path=ppt/slides/slide3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77D141BC-2C00-4FE9-B236-38D5738F545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10448EB3-7647-41CE-977A-319F3684B6A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925E00FD-8BBA-45E3-A60B-47AFD649F91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DISEASE • LESSON 07 • DURABLE PRINCIPLE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78DE5E6C-C2B2-4FFF-B1CB-ABCAF1CCFD1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3/13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92D9A105-EF63-4B6C-934A-B93A7DFDC93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Return to the four foundational truths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0361488A-E4BC-4F69-8B60-3C8458276E2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The highlighted truth is today's main lens.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E6BF6DEE-8365-4A3E-8584-E4CBCB64C72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" y="2476500"/>
            <a:ext cx="2476500" cy="1524000"/>
          </a:xfrm>
          <a:prstGeom xmlns:a="http://schemas.openxmlformats.org/drawingml/2006/main" prst="roundRect">
            <a:avLst>
              <a:gd name="adj" fmla="val 7500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4E628362-8F28-4CF0-BD01-B5B2F2D4C4F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81050" y="2857500"/>
            <a:ext cx="2095500" cy="7048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6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6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Cells differentiate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B2668D12-A916-4002-9BB1-737A9667A38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448050" y="2476500"/>
            <a:ext cx="2476500" cy="1524000"/>
          </a:xfrm>
          <a:prstGeom xmlns:a="http://schemas.openxmlformats.org/drawingml/2006/main" prst="roundRect">
            <a:avLst>
              <a:gd name="adj" fmla="val 7500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A30CA69A-05E3-47CD-86A1-D925E859037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638550" y="2857500"/>
            <a:ext cx="2095500" cy="7048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6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6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Development sculpts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E9299E3B-ACC6-4702-8003-3FAB042A77A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305550" y="2476500"/>
            <a:ext cx="2476500" cy="1524000"/>
          </a:xfrm>
          <a:prstGeom xmlns:a="http://schemas.openxmlformats.org/drawingml/2006/main" prst="roundRect">
            <a:avLst>
              <a:gd name="adj" fmla="val 7500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A93581A6-C1FD-4021-98B6-FA96A4AA803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496050" y="2857500"/>
            <a:ext cx="2095500" cy="7048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6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6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Cells move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82C450FB-435B-4FC0-A157-7FF59ED6864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163050" y="2476500"/>
            <a:ext cx="2476500" cy="1524000"/>
          </a:xfrm>
          <a:prstGeom xmlns:a="http://schemas.openxmlformats.org/drawingml/2006/main" prst="roundRect">
            <a:avLst>
              <a:gd name="adj" fmla="val 7500"/>
            </a:avLst>
          </a:prstGeom>
          <a:solidFill xmlns:a="http://schemas.openxmlformats.org/drawingml/2006/main">
            <a:srgbClr val="2FD27A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7D7B07BB-9BC9-41C6-BECF-3A4B15E02E3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353550" y="2857500"/>
            <a:ext cx="2095500" cy="7048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650" b="1">
                <a:solidFill>
                  <a:srgbClr val="06140F"/>
                </a:solidFill>
                <a:latin typeface="Aptos"/>
                <a:ea typeface="Aptos"/>
                <a:cs typeface="Aptos"/>
              </a:defRPr>
            </a:pPr>
            <a:r>
              <a:rPr sz="1650" b="1">
                <a:solidFill>
                  <a:srgbClr val="06140F"/>
                </a:solidFill>
                <a:latin typeface="Aptos"/>
                <a:ea typeface="Aptos"/>
                <a:cs typeface="Aptos"/>
              </a:rPr>
              <a:t>Development can go wrong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9B3C5029-AF79-4E81-B5CA-86CCA1089C7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238500" y="4762500"/>
            <a:ext cx="571500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500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1500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Today's lens: Development can go wrong</a:t>
            </a:r>
          </a:p>
        </p:txBody>
      </p:sp>
    </p:spTree>
    <p:extLst>
      <p:ext uri="{BB962C8B-B14F-4D97-AF65-F5344CB8AC3E}">
        <p14:creationId xmlns:p14="http://schemas.microsoft.com/office/powerpoint/2010/main" val="1824547902"/>
      </p:ext>
    </p:extLst>
  </p:cSld>
</p:sld>
</file>

<file path=ppt/slides/slide4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0D2DFA3E-CE2C-4906-A188-D3AB886A0BA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CF5376A8-8167-4233-AF05-DD2746AD442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973D9BC4-F465-4194-9434-FC234C84D89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DISEASE • LESSON 07 • VISUAL TAKE-HOME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1D96C7A4-7CDC-4873-B328-7B465CC77F0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4/13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4CFE69B0-02EE-4A92-B79E-5746E46694B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Today's 10-year takeaway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E687D2AD-EE59-4123-9987-2A775FFD865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In Robin sequence, the small jaw lets the tongue fall back and block the airway; the palate gap itself is not the blockage.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DAFCE877-60C7-4034-BEF4-77671DC3B62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428750" y="2857500"/>
            <a:ext cx="2381250" cy="1066800"/>
          </a:xfrm>
          <a:prstGeom xmlns:a="http://schemas.openxmlformats.org/drawingml/2006/main" prst="roundRect">
            <a:avLst>
              <a:gd name="adj" fmla="val 1071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6F9C9CAF-D619-4E06-B227-C63B2CFB584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600200" y="3190875"/>
            <a:ext cx="203835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50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50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Observe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F55DAC4F-F800-430E-B62F-C49032B28F1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152900" y="3276600"/>
            <a:ext cx="419100" cy="228600"/>
          </a:xfrm>
          <a:prstGeom xmlns:a="http://schemas.openxmlformats.org/drawingml/2006/main" prst="rightArrow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05CCFBEA-DF30-4237-B827-D0430E24C4A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857750" y="2857500"/>
            <a:ext cx="2381250" cy="1066800"/>
          </a:xfrm>
          <a:prstGeom xmlns:a="http://schemas.openxmlformats.org/drawingml/2006/main" prst="roundRect">
            <a:avLst>
              <a:gd name="adj" fmla="val 1071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F1CE1B1E-E318-4121-B4B6-1EEDC1DB36D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029200" y="3190875"/>
            <a:ext cx="203835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50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50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Use labeled evidence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1BFBBBE2-6623-4DFB-9F57-A8367F58719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581900" y="3276600"/>
            <a:ext cx="419100" cy="228600"/>
          </a:xfrm>
          <a:prstGeom xmlns:a="http://schemas.openxmlformats.org/drawingml/2006/main" prst="rightArrow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447631DD-BEAF-4A76-BC61-06AAEAA9337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286750" y="2857500"/>
            <a:ext cx="2381250" cy="1066800"/>
          </a:xfrm>
          <a:prstGeom xmlns:a="http://schemas.openxmlformats.org/drawingml/2006/main" prst="roundRect">
            <a:avLst>
              <a:gd name="adj" fmla="val 10714"/>
            </a:avLst>
          </a:prstGeom>
          <a:solidFill xmlns:a="http://schemas.openxmlformats.org/drawingml/2006/main">
            <a:srgbClr val="2FD27A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BA9B6CBE-7A7B-45C4-86B4-CF5AC465CD2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458200" y="3190875"/>
            <a:ext cx="203835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92412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500" b="1">
                <a:solidFill>
                  <a:srgbClr val="06140F"/>
                </a:solidFill>
                <a:latin typeface="Aptos"/>
                <a:ea typeface="Aptos"/>
                <a:cs typeface="Aptos"/>
              </a:defRPr>
            </a:pPr>
            <a:r>
              <a:rPr sz="1500" b="1">
                <a:solidFill>
                  <a:srgbClr val="06140F"/>
                </a:solidFill>
                <a:latin typeface="Aptos"/>
                <a:ea typeface="Aptos"/>
                <a:cs typeface="Aptos"/>
              </a:rPr>
              <a:t>Make a bounded decision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F9C631FB-5797-4215-A95C-6D61DD35D62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048000" y="4762500"/>
            <a:ext cx="6096000" cy="342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Say the takeaway aloud before the details begin.</a:t>
            </a:r>
          </a:p>
        </p:txBody>
      </p:sp>
    </p:spTree>
    <p:extLst>
      <p:ext uri="{BB962C8B-B14F-4D97-AF65-F5344CB8AC3E}">
        <p14:creationId xmlns:p14="http://schemas.microsoft.com/office/powerpoint/2010/main" val="1377781514"/>
      </p:ext>
    </p:extLst>
  </p:cSld>
</p:sld>
</file>

<file path=ppt/slides/slide5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8C14E447-9F48-4C6E-AD2D-4530C080C08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4ED0B091-9168-4C2E-85B9-B1307FD1D11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B85C1E2F-221F-4E4F-86BD-953B53957BB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DISEASE • LESSON 07 • ANALOGY OBSERVE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CC51A61F-A68C-4852-A177-514A748DC82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5/13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7C92ABA2-D90F-4FDF-BEC0-88E2A592194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Study the picture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1E0DB50F-CB5C-46FF-86A2-6772A37E2AB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Do not name the biology yet. Describe only what you see.</a:t>
            </a:r>
          </a:p>
        </p:txBody>
      </p:sp>
      <p:pic>
        <p:nvPicPr>
          <p:cNvPr id="14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4b24fe821f194a2c"/>
          <a:srcRect xmlns:a="http://schemas.openxmlformats.org/drawingml/2006/main" l="0" t="14754" r="0" b="14754"/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3190875" y="1905000"/>
            <a:ext cx="5810250" cy="4095750"/>
          </a:xfrm>
          <a:prstGeom xmlns:a="http://schemas.openxmlformats.org/drawingml/2006/main" prst="roundRect">
            <a:avLst>
              <a:gd name="adj" fmla="val 2791"/>
            </a:avLst>
          </a:prstGeom>
        </p:spPr>
      </p:pic>
    </p:spTree>
    <p:extLst>
      <p:ext uri="{BB962C8B-B14F-4D97-AF65-F5344CB8AC3E}">
        <p14:creationId xmlns:p14="http://schemas.microsoft.com/office/powerpoint/2010/main" val="985352968"/>
      </p:ext>
    </p:extLst>
  </p:cSld>
</p:sld>
</file>

<file path=ppt/slides/slide6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96870658-E198-4015-8C18-8116BEE8C99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49769128-48FA-4D98-9F74-E90A133A0D5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DEAF7627-71E5-4B36-B794-48371D0F14A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DISEASE • LESSON 07 • ANALOGY QUESTIONS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D2795DF2-B2C7-45ED-81FF-7C51843A3FA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6/13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84FC2D2C-DEE0-45ED-9899-7AE19CD835D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What does the picture make you notice?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59FE1409-0E1B-4AFD-B4B0-609AA4CFCC9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A pillow blocks a narrow doorway</a:t>
            </a:r>
          </a:p>
        </p:txBody>
      </p:sp>
      <p:pic>
        <p:nvPicPr>
          <p:cNvPr id="23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0d4f200bbcbb4436"/>
          <a:srcRect xmlns:a="http://schemas.openxmlformats.org/drawingml/2006/main" l="0" t="0" r="0" b="0"/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7000875" y="1809750"/>
            <a:ext cx="4095750" cy="4095750"/>
          </a:xfrm>
          <a:prstGeom xmlns:a="http://schemas.openxmlformats.org/drawingml/2006/main" prst="roundRect">
            <a:avLst>
              <a:gd name="adj" fmla="val 2791"/>
            </a:avLst>
          </a:prstGeom>
        </p:spPr>
      </p:pic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E387BDD7-E170-450A-8DBD-995675D5BE1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1952625"/>
            <a:ext cx="5572125" cy="1000125"/>
          </a:xfrm>
          <a:prstGeom xmlns:a="http://schemas.openxmlformats.org/drawingml/2006/main" prst="roundRect">
            <a:avLst>
              <a:gd name="adj" fmla="val 11429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830D234B-3BA0-41E0-8FB1-DAB19329594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2095500"/>
            <a:ext cx="5229225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QUESTION 1</a:t>
            </a:r>
          </a:p>
        </p:txBody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32FEBAD7-E279-48DA-82B2-DF54AB1CE1F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2409825"/>
            <a:ext cx="5229225" cy="4095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What makes the doorway easy to block?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2C73FB4D-CC4D-4BB7-A67D-3077355A1A9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3238500"/>
            <a:ext cx="5572125" cy="1000125"/>
          </a:xfrm>
          <a:prstGeom xmlns:a="http://schemas.openxmlformats.org/drawingml/2006/main" prst="roundRect">
            <a:avLst>
              <a:gd name="adj" fmla="val 11429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D2AF8B7F-3B01-473E-B697-3D5DEF90C3C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3381375"/>
            <a:ext cx="5229225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QUESTION 2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497DDEAD-C168-4FDC-9342-799E27EEDAE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3695700"/>
            <a:ext cx="5229225" cy="4095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Which object moves into the opening?</a:t>
            </a:r>
          </a:p>
        </p:txBody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869E1078-8B2F-4890-8D02-1BD3AA0A73D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4524375"/>
            <a:ext cx="5572125" cy="1000125"/>
          </a:xfrm>
          <a:prstGeom xmlns:a="http://schemas.openxmlformats.org/drawingml/2006/main" prst="roundRect">
            <a:avLst>
              <a:gd name="adj" fmla="val 11429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90FFC6D0-5E88-43C4-8756-B7F685954F4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4667250"/>
            <a:ext cx="5229225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QUESTION 3</a:t>
            </a:r>
          </a:p>
        </p:txBody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C65CBE03-E31C-4C05-AB13-2C00A1C2B4A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4981575"/>
            <a:ext cx="5229225" cy="4095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Would cutting a hole in the wall explain the blockage?</a:t>
            </a:r>
          </a:p>
        </p:txBody>
      </p:sp>
    </p:spTree>
    <p:extLst>
      <p:ext uri="{BB962C8B-B14F-4D97-AF65-F5344CB8AC3E}">
        <p14:creationId xmlns:p14="http://schemas.microsoft.com/office/powerpoint/2010/main" val="2109272873"/>
      </p:ext>
    </p:extLst>
  </p:cSld>
</p:sld>
</file>

<file path=ppt/slides/slide7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1531F5C8-CACA-4146-BB58-D128AB2A399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F0C47031-6893-4F73-BBC4-C6AF77EAC32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ECF312AB-E1FF-4808-BD65-FB75D45813D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DISEASE • LESSON 07 • STUDENT RULES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982376E5-5ACC-4F85-B9CA-A25A940C41D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7/13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6D3CF7F0-286F-4E5F-8772-64148881DA2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Turn your observations into rules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14981D3F-31A9-4B1A-B86C-C0039D7BD1F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Write the rule in plain language before the biological vocabulary appears.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7238AFA8-E8C5-452D-B92B-1A92DB7CF0C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52500" y="2571750"/>
            <a:ext cx="3143250" cy="1428750"/>
          </a:xfrm>
          <a:prstGeom xmlns:a="http://schemas.openxmlformats.org/drawingml/2006/main" prst="roundRect">
            <a:avLst>
              <a:gd name="adj" fmla="val 80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B605704C-C667-4007-93E1-7EF8DA8FB7B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" y="2714625"/>
            <a:ext cx="28003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RULE 1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D289DC95-BF40-4747-BB26-09AA108D4E7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" y="3028950"/>
            <a:ext cx="280035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A narrow space leaves less room for movement.</a:t>
            </a:r>
          </a:p>
        </p:txBody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FD41A208-D9A8-4163-88FE-22F30780705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476750" y="2571750"/>
            <a:ext cx="3143250" cy="1428750"/>
          </a:xfrm>
          <a:prstGeom xmlns:a="http://schemas.openxmlformats.org/drawingml/2006/main" prst="roundRect">
            <a:avLst>
              <a:gd name="adj" fmla="val 80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6835AE50-56B7-4E04-9748-79D6F47331C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648200" y="2714625"/>
            <a:ext cx="28003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RULE 2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33F579DD-E608-43B1-8553-30E9719A84D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648200" y="3028950"/>
            <a:ext cx="280035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Position can turn a soft structure into an obstruction.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5909C1BE-A8EA-430D-9EB3-BEEBDFC43EA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01000" y="2571750"/>
            <a:ext cx="3143250" cy="1428750"/>
          </a:xfrm>
          <a:prstGeom xmlns:a="http://schemas.openxmlformats.org/drawingml/2006/main" prst="roundRect">
            <a:avLst>
              <a:gd name="adj" fmla="val 80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5239DA70-D25D-4492-9BC6-256897D3809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72450" y="2714625"/>
            <a:ext cx="28003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RULE 3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F721E42B-DAAE-4B1E-84AE-B12297B89CA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72450" y="3028950"/>
            <a:ext cx="280035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Treat the obstruction mechanism, not an unrelated opening.</a:t>
            </a:r>
          </a:p>
        </p:txBody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7DFF76A2-4779-4884-A500-D3CA929E601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333500" y="4762500"/>
            <a:ext cx="9525000" cy="552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12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12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Where the analogy stops: The tongue is living tissue and breathing is dynamic. The analogy only models space and position.</a:t>
            </a:r>
          </a:p>
        </p:txBody>
      </p:sp>
    </p:spTree>
    <p:extLst>
      <p:ext uri="{BB962C8B-B14F-4D97-AF65-F5344CB8AC3E}">
        <p14:creationId xmlns:p14="http://schemas.microsoft.com/office/powerpoint/2010/main" val="946337534"/>
      </p:ext>
    </p:extLst>
  </p:cSld>
</p:sld>
</file>

<file path=ppt/slides/slide8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0BCE1EBD-D3A5-4E61-AB29-20C4D267244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83A2CD3E-0F12-4272-A965-1E5C788C5C3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192BC8BE-DFCB-4FDE-B003-0662DCAEADF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DISEASE • LESSON 07 • BIOLOGY EXAMPLE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0264CE41-8406-44D8-B75D-CEB68520EE3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8/13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09ED8275-DB2F-4122-9227-30F84523B74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Trace the Robin sequence mechanism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41840C80-86AD-4A9F-8CD6-EBD7C90D67C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Use the same rules on a real biomedical question.</a:t>
            </a:r>
          </a:p>
        </p:txBody>
      </p:sp>
      <p:pic>
        <p:nvPicPr>
          <p:cNvPr id="23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1096532cd24e46bf"/>
          <a:srcRect xmlns:a="http://schemas.openxmlformats.org/drawingml/2006/main" l="0" t="0" r="0" b="0"/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6953250" y="1733550"/>
            <a:ext cx="4191000" cy="4191000"/>
          </a:xfrm>
          <a:prstGeom xmlns:a="http://schemas.openxmlformats.org/drawingml/2006/main" prst="roundRect">
            <a:avLst>
              <a:gd name="adj" fmla="val 2727"/>
            </a:avLst>
          </a:prstGeom>
        </p:spPr>
      </p:pic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458F47C0-59F4-48AA-9E73-9A92773CB46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47700" y="1866900"/>
            <a:ext cx="5619750" cy="1066800"/>
          </a:xfrm>
          <a:prstGeom xmlns:a="http://schemas.openxmlformats.org/drawingml/2006/main" prst="roundRect">
            <a:avLst>
              <a:gd name="adj" fmla="val 10714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2B7D32B4-86BA-46B1-AD0C-49D8D8F9159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2009775"/>
            <a:ext cx="5276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D07-E1</a:t>
            </a:r>
          </a:p>
        </p:txBody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5395888A-1371-438F-AF76-1CC7FF2F860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2324100"/>
            <a:ext cx="5276850" cy="476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Mateo has normal jaw size and no tongue-back position on examination.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61EEF65B-0260-4178-9DA3-F0C14EA7572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47700" y="3200400"/>
            <a:ext cx="5619750" cy="1066800"/>
          </a:xfrm>
          <a:prstGeom xmlns:a="http://schemas.openxmlformats.org/drawingml/2006/main" prst="roundRect">
            <a:avLst>
              <a:gd name="adj" fmla="val 10714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4AB571B4-CCAD-4C64-931E-5E081A08392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3343275"/>
            <a:ext cx="5276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D07-E2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6DAD2B87-3A98-4812-9065-49D3AC2356B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3657600"/>
            <a:ext cx="5276850" cy="476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Breathing is quiet, oxygen level is normal, and there are no retractions.</a:t>
            </a:r>
          </a:p>
        </p:txBody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35B074B2-1765-45A5-A848-451901A63A5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47700" y="4533900"/>
            <a:ext cx="5619750" cy="1066800"/>
          </a:xfrm>
          <a:prstGeom xmlns:a="http://schemas.openxmlformats.org/drawingml/2006/main" prst="roundRect">
            <a:avLst>
              <a:gd name="adj" fmla="val 10714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47A5BA90-A8D1-4FB0-80AB-BC8B7325D66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4676775"/>
            <a:ext cx="5276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D07-E3</a:t>
            </a:r>
          </a:p>
        </p:txBody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D8C251D5-7655-41D2-9683-4B94F4C4551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4991100"/>
            <a:ext cx="5276850" cy="476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A comparison infant has micrognathia, glossoptosis, noisy breathing, and oxygen drops when lying flat.</a:t>
            </a:r>
          </a:p>
        </p:txBody>
      </p:sp>
    </p:spTree>
    <p:extLst>
      <p:ext uri="{BB962C8B-B14F-4D97-AF65-F5344CB8AC3E}">
        <p14:creationId xmlns:p14="http://schemas.microsoft.com/office/powerpoint/2010/main" val="68604547"/>
      </p:ext>
    </p:extLst>
  </p:cSld>
</p:sld>
</file>

<file path=ppt/slides/slide9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9F32698D-BC3B-410D-9EE7-512F720D096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D0819803-036B-4254-A269-9F46A1ECDFC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03ECDEC5-FFB0-4124-BDED-B0BE12EB9E4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DISEASE • LESSON 07 • ANALOGY BIOLOGY MAP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09794D6B-F1E4-4302-B974-C266E087E9B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9/13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6F060DE3-042F-4C21-A448-7C785BFB762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Map the analogy onto the biology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56BE8D5F-AC70-40A9-9EC9-F9375D65AD7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The relationship stays the same even when the vocabulary changes.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728319C8-32D8-4DEE-9419-9228C1BE9BE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9625" y="2143125"/>
            <a:ext cx="4048125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F5C542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90F28F38-803B-4618-89DA-BD153D14493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00125" y="2343150"/>
            <a:ext cx="3667125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3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3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Narrow doorway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2A702709-EEE0-4975-95E5-C77B80C8A62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619750" y="2409825"/>
            <a:ext cx="666750" cy="228600"/>
          </a:xfrm>
          <a:prstGeom xmlns:a="http://schemas.openxmlformats.org/drawingml/2006/main" prst="rightArrow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E5F24E57-C3ED-4FDF-8CE9-0DAABD360A5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048500" y="2143125"/>
            <a:ext cx="4333875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58911CBF-49B6-46E2-93F9-ED21CF1C02B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239000" y="2286000"/>
            <a:ext cx="3952875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Small lower jaw reduces oral space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F59CBDFE-5A8D-4867-A4F7-DF5800EFFD2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9625" y="3381375"/>
            <a:ext cx="4048125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F5C542"/>
            </a:solidFill>
            <a:prstDash val="solid"/>
          </a:ln>
        </p:spPr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670A68A1-DE29-4134-9478-BF7D78409BA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00125" y="3581400"/>
            <a:ext cx="3667125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3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3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Pillow shifts backward</a:t>
            </a:r>
          </a:p>
        </p:txBody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4ABACAC0-4E56-4576-8A71-3264608ACC1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619750" y="3648075"/>
            <a:ext cx="666750" cy="228600"/>
          </a:xfrm>
          <a:prstGeom xmlns:a="http://schemas.openxmlformats.org/drawingml/2006/main" prst="rightArrow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E3AE87EA-3A5D-4443-AB9B-FC0AE2A4A15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048500" y="3381375"/>
            <a:ext cx="4333875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23A2A3F9-1CDB-4F05-B1B7-F470385541D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239000" y="3524250"/>
            <a:ext cx="3952875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Tongue falls toward the throat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4355F35F-F34B-41B1-8043-B8A43E0DA7F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9625" y="4619625"/>
            <a:ext cx="4048125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F5C542"/>
            </a:solidFill>
            <a:prstDash val="solid"/>
          </a:ln>
        </p:spPr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39F6AB1E-A6BD-4366-B046-55AA9669715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00125" y="4819650"/>
            <a:ext cx="3667125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3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3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Air cannot pass</a:t>
            </a:r>
          </a:p>
        </p:txBody>
      </p:sp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10F64366-7633-4230-8A59-55E9B0D4E01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619750" y="4886325"/>
            <a:ext cx="666750" cy="228600"/>
          </a:xfrm>
          <a:prstGeom xmlns:a="http://schemas.openxmlformats.org/drawingml/2006/main" prst="rightArrow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9518FCBC-327B-4C09-95D8-F3966A38490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048500" y="4619625"/>
            <a:ext cx="4333875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4EB2A01B-2CF2-4E41-94DC-F2AE7334CB0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239000" y="4762500"/>
            <a:ext cx="3952875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Upper airway obstruction</a:t>
            </a:r>
          </a:p>
        </p:txBody>
      </p:sp>
    </p:spTree>
    <p:extLst>
      <p:ext uri="{BB962C8B-B14F-4D97-AF65-F5344CB8AC3E}">
        <p14:creationId xmlns:p14="http://schemas.microsoft.com/office/powerpoint/2010/main" val="1415866831"/>
      </p:ext>
    </p:extLst>
  </p:cSld>
</p:sld>
</file>

<file path=ppt/slides/slide10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901CE3D2-2E28-4CF2-9677-4FE2D2D0238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C0505849-4204-4085-8AC9-14FB2936556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E555ACF7-A835-4F29-A678-D36530D92E5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DISEASE • LESSON 07 • CONCRETE DECISION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40A7D017-3087-4C6B-8B2B-F5730374C05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10/13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8525A081-8EC4-4E39-A52F-2E7FC6C1E99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Your team has to make a call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3B5BBEA5-543D-4E2B-88CE-0EF79FF6EEB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You are triaging two newborns with cleft palate.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79E5C7BE-08F7-474E-85B9-AD3F85CB426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1714500"/>
            <a:ext cx="10858500" cy="952500"/>
          </a:xfrm>
          <a:prstGeom xmlns:a="http://schemas.openxmlformats.org/drawingml/2006/main" prst="roundRect">
            <a:avLst>
              <a:gd name="adj" fmla="val 12000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9A3E6E39-B801-4836-ACDD-F3B2662DD10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14400" y="1924050"/>
            <a:ext cx="10363200" cy="552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3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3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Only one bassinet needs immediate airway escalation.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257B72AF-B4ED-48E2-B7DE-C7EED465A34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42950" y="3143250"/>
            <a:ext cx="3333750" cy="1428750"/>
          </a:xfrm>
          <a:prstGeom xmlns:a="http://schemas.openxmlformats.org/drawingml/2006/main" prst="roundRect">
            <a:avLst>
              <a:gd name="adj" fmla="val 80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09F9DE78-EFE2-4336-BF89-0200A4CDEBA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14400" y="3286125"/>
            <a:ext cx="2990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A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644B8FEF-C998-4202-B386-1F51E9DD7FF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14400" y="3600450"/>
            <a:ext cx="299085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Escalate the comparison infant with small jaw…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13F4C932-7780-4624-8E50-FC2D5DCE970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457700" y="3143250"/>
            <a:ext cx="3333750" cy="1428750"/>
          </a:xfrm>
          <a:prstGeom xmlns:a="http://schemas.openxmlformats.org/drawingml/2006/main" prst="roundRect">
            <a:avLst>
              <a:gd name="adj" fmla="val 80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6078BEB4-29F8-42B5-B992-3AA741B2138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629150" y="3286125"/>
            <a:ext cx="2990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B</a:t>
            </a:r>
          </a:p>
        </p:txBody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786C3CE1-3851-4811-A174-799A8AB68A7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629150" y="3600450"/>
            <a:ext cx="299085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Escalate Mateo because every palate cleft blocks…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96DA0582-1BC4-439D-AD02-99A5650FD83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72450" y="3143250"/>
            <a:ext cx="3333750" cy="1428750"/>
          </a:xfrm>
          <a:prstGeom xmlns:a="http://schemas.openxmlformats.org/drawingml/2006/main" prst="roundRect">
            <a:avLst>
              <a:gd name="adj" fmla="val 80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F24419A2-7C99-4A58-B275-8E2B1779C76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43900" y="3286125"/>
            <a:ext cx="2990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C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13B9A520-2C2F-4873-8C8A-7584CB1C8AD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43900" y="3600450"/>
            <a:ext cx="299085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Wait for feeding failure before checking breathing</a:t>
            </a:r>
          </a:p>
        </p:txBody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81898BDC-3797-4DE2-9470-D109D747C7E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714500" y="5048250"/>
            <a:ext cx="8763000" cy="552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275" b="1">
                <a:solidFill>
                  <a:srgbClr val="BDF6D4"/>
                </a:solidFill>
                <a:latin typeface="Aptos"/>
                <a:ea typeface="Aptos"/>
                <a:cs typeface="Aptos"/>
              </a:defRPr>
            </a:pPr>
            <a:r>
              <a:rPr sz="1275" b="1">
                <a:solidFill>
                  <a:srgbClr val="BDF6D4"/>
                </a:solidFill>
                <a:latin typeface="Aptos"/>
                <a:ea typeface="Aptos"/>
                <a:cs typeface="Aptos"/>
              </a:rPr>
              <a:t>Choose the infant who needs escalation and trace…</a:t>
            </a:r>
          </a:p>
        </p:txBody>
      </p:sp>
    </p:spTree>
    <p:extLst>
      <p:ext uri="{BB962C8B-B14F-4D97-AF65-F5344CB8AC3E}">
        <p14:creationId xmlns:p14="http://schemas.microsoft.com/office/powerpoint/2010/main" val="515442589"/>
      </p:ext>
    </p:extLst>
  </p:cSld>
</p:sld>
</file>

<file path=ppt/slides/slide11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472CF48B-F3EB-4146-8830-FE73270727C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7F8D8C0F-755D-4DAD-9DE7-1DA5DE56F31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D6B0C429-E276-43B8-B8D8-AACBEC2CCE5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DISEASE • LESSON 07 • DECISION DEFENSE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E2C008E7-282D-4ECB-84C3-E1D9477F9E9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11/13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5DDF674C-A3C5-41B4-8232-16E17ECF21A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Defend the strongest evidence-based decision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C128C860-2067-4E21-8BF5-C595E199B2F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Pause before revealing this slide. A claim is only as strong as its evidence and limits.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D35CF29A-FC88-444B-83A6-AF6AEEE93B6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52500" y="2095500"/>
            <a:ext cx="10287000" cy="1143000"/>
          </a:xfrm>
          <a:prstGeom xmlns:a="http://schemas.openxmlformats.org/drawingml/2006/main" prst="roundRect">
            <a:avLst>
              <a:gd name="adj" fmla="val 10000"/>
            </a:avLst>
          </a:prstGeom>
          <a:solidFill xmlns:a="http://schemas.openxmlformats.org/drawingml/2006/main">
            <a:srgbClr val="2FD27A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1BC522F1-1634-40D7-AA17-39C02595B9C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238250" y="2381250"/>
            <a:ext cx="9715500" cy="590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725" b="1">
                <a:solidFill>
                  <a:srgbClr val="06140F"/>
                </a:solidFill>
                <a:latin typeface="Aptos"/>
                <a:ea typeface="Aptos"/>
                <a:cs typeface="Aptos"/>
              </a:defRPr>
            </a:pPr>
            <a:r>
              <a:rPr sz="1725" b="1">
                <a:solidFill>
                  <a:srgbClr val="06140F"/>
                </a:solidFill>
                <a:latin typeface="Aptos"/>
                <a:ea typeface="Aptos"/>
                <a:cs typeface="Aptos"/>
              </a:rPr>
              <a:t>Escalate the comparison infant with small jaw, tongue-back position, and oxygen drops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AEAC56D4-4FE9-44CD-ADC7-1091F272086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43000" y="3714750"/>
            <a:ext cx="4095750" cy="1190625"/>
          </a:xfrm>
          <a:prstGeom xmlns:a="http://schemas.openxmlformats.org/drawingml/2006/main" prst="roundRect">
            <a:avLst>
              <a:gd name="adj" fmla="val 96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F46FC5DB-D119-4BDE-A91E-6C220B3647F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314450" y="3857625"/>
            <a:ext cx="3752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EVIDENCE TO CITE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339EF4C6-DED7-49E7-94D5-919D680970A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314450" y="4171950"/>
            <a:ext cx="3752850" cy="6000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D07-E1 + D07-E2 + D07-E3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22AB2B13-A36D-4D7F-8AA3-D43659E9D41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619750" y="3714750"/>
            <a:ext cx="5429250" cy="1190625"/>
          </a:xfrm>
          <a:prstGeom xmlns:a="http://schemas.openxmlformats.org/drawingml/2006/main" prst="roundRect">
            <a:avLst>
              <a:gd name="adj" fmla="val 96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81A66714-9546-4607-8346-CA7636793EB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791200" y="3857625"/>
            <a:ext cx="50863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CLAIM CEILING</a:t>
            </a:r>
          </a:p>
        </p:txBody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F62B5445-ED7B-4557-9637-885951EA17C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791200" y="4171950"/>
            <a:ext cx="5086350" cy="6000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You may rule on the current airway signs. You may not claim that Mateo can never develop a breathing problem later.</a:t>
            </a:r>
          </a:p>
        </p:txBody>
      </p:sp>
    </p:spTree>
    <p:extLst>
      <p:ext uri="{BB962C8B-B14F-4D97-AF65-F5344CB8AC3E}">
        <p14:creationId xmlns:p14="http://schemas.microsoft.com/office/powerpoint/2010/main" val="215958923"/>
      </p:ext>
    </p:extLst>
  </p:cSld>
</p:sld>
</file>

<file path=ppt/slides/slide12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1A7088C5-6506-4E65-8C17-071B78531DA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C8482D6E-A8CE-4FBE-9755-43FCF22CE57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FAFDDF0B-9C79-4820-9642-F7941DBC6E6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DISEASE • LESSON 07 • EXIT AND NEXT UNLOCK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17B988E1-1B5C-44DC-B1D6-072D9D4AF7F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12/13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D4735DF3-1621-4CCA-BA98-DFDBD463026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Leave with the idea. Enter with the next question.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39166FD5-FBEE-4E4A-8E13-7BDFC5DFC15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7250" y="2333625"/>
            <a:ext cx="4810125" cy="1809750"/>
          </a:xfrm>
          <a:prstGeom xmlns:a="http://schemas.openxmlformats.org/drawingml/2006/main" prst="roundRect">
            <a:avLst>
              <a:gd name="adj" fmla="val 6316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3FF18316-9348-48C0-A117-42748A5186A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28700" y="2476500"/>
            <a:ext cx="4467225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TODAY'S EXIT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406B72FA-604D-491C-BF2A-E674BDE7DCD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28700" y="2790825"/>
            <a:ext cx="4467225" cy="1219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In Robin sequence, the small jaw lets the tongue fall back and block the airway; the palate gap…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F173ABF6-564D-4C0C-AFC6-D3A07C3FCF2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524625" y="2333625"/>
            <a:ext cx="4810125" cy="1809750"/>
          </a:xfrm>
          <a:prstGeom xmlns:a="http://schemas.openxmlformats.org/drawingml/2006/main" prst="roundRect">
            <a:avLst>
              <a:gd name="adj" fmla="val 6316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93785644-9E27-4F98-8F69-DC631ADDBDC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96075" y="2476500"/>
            <a:ext cx="4467225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NEXT UNLOCK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58AC4174-75DA-4A9C-AF4F-A017DE7CA15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96075" y="2790825"/>
            <a:ext cx="4467225" cy="1219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Mateo's airway is safe, his cleft is isolated, and feeding is handled. Step back: how common is a…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6872752F-3B75-4B6B-9966-9B6846BFEB5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571750" y="4857750"/>
            <a:ext cx="7048500" cy="342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Use today's takeaway as evidence when the next lesson begins.</a:t>
            </a:r>
          </a:p>
        </p:txBody>
      </p:sp>
    </p:spTree>
    <p:extLst>
      <p:ext uri="{BB962C8B-B14F-4D97-AF65-F5344CB8AC3E}">
        <p14:creationId xmlns:p14="http://schemas.microsoft.com/office/powerpoint/2010/main" val="1328435641"/>
      </p:ext>
    </p:extLst>
  </p:cSld>
</p:sld>
</file>

<file path=ppt/slides/slide13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458F77BC-A0F7-45DF-B3C2-9288F8015FC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35D93A00-B6DB-451B-ACB7-C88ECF00E06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22FF2A66-C34C-4E81-ADB8-165160456FD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DISEASE • LESSON 07 • SOURCES AND ALIGNMENT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AC9065FE-15F0-400E-AC00-6913E698E28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13/13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BAF8EBB9-9FDD-4708-BF86-74061A23040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Evidence behind today's lesson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897C3FA3-62F0-4701-BE8E-6388DC620B4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Required reasoning stays inside the lesson. These sources support the explainer and are optional for students.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B08D6A62-E2C3-4C2E-838B-D9CB14AACD7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42950" y="2047875"/>
            <a:ext cx="7239000" cy="2952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>
            <a:normAutofit fontScale="100000"/>
          </a:bodyPr>
          <a:lstStyle xmlns:a="http://schemas.openxmlformats.org/drawingml/2006/main"/>
          <a:p xmlns:a="http://schemas.openxmlformats.org/drawingml/2006/main">
            <a:pPr marL="20" indent="-12">
              <a:buChar char="•"/>
              <a:defRPr sz="1125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125">
                <a:solidFill>
                  <a:srgbClr val="F7F3E8"/>
                </a:solidFill>
                <a:latin typeface="Aptos"/>
                <a:ea typeface="Aptos"/>
                <a:cs typeface="Aptos"/>
              </a:rPr>
              <a:t>American Cleft Palate Craniofacial Association. 2024 Parameters of Care.</a:t>
            </a:r>
          </a:p>
          <a:p xmlns:a="http://schemas.openxmlformats.org/drawingml/2006/main">
            <a:pPr marL="20" indent="-12">
              <a:buChar char="•"/>
              <a:defRPr sz="1125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125">
                <a:solidFill>
                  <a:srgbClr val="F7F3E8"/>
                </a:solidFill>
                <a:latin typeface="Aptos"/>
                <a:ea typeface="Aptos"/>
                <a:cs typeface="Aptos"/>
              </a:rPr>
              <a:t>Hsieh ST, Woo AS. 2019. Pierre Robin Sequence. Clin Plast Surg. [PMID:30851756]</a:t>
            </a:r>
          </a:p>
          <a:p xmlns:a="http://schemas.openxmlformats.org/drawingml/2006/main">
            <a:pPr marL="20" indent="-12">
              <a:buChar char="•"/>
              <a:defRPr sz="1125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125">
                <a:solidFill>
                  <a:srgbClr val="F7F3E8"/>
                </a:solidFill>
                <a:latin typeface="Aptos"/>
                <a:ea typeface="Aptos"/>
                <a:cs typeface="Aptos"/>
              </a:rPr>
              <a:t>Van Heest T, et al. 2024. Robin Sequence: Neonatal Management. Neoreviews. [PMID:39616138]</a:t>
            </a:r>
          </a:p>
          <a:p xmlns:a="http://schemas.openxmlformats.org/drawingml/2006/main">
            <a:pPr marL="20" indent="-12">
              <a:buChar char="•"/>
              <a:defRPr sz="1125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125">
                <a:solidFill>
                  <a:srgbClr val="F7F3E8"/>
                </a:solidFill>
                <a:latin typeface="Aptos"/>
                <a:ea typeface="Aptos"/>
                <a:cs typeface="Aptos"/>
              </a:rPr>
              <a:t>Vyas T, et al. 2020. Cleft of lip and palate: A review. J Family Med Prim Care. [PMID:32984097]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A2B7FB04-B185-48BE-A0B8-5011AA9D9A3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34375" y="2143125"/>
            <a:ext cx="3048000" cy="1619250"/>
          </a:xfrm>
          <a:prstGeom xmlns:a="http://schemas.openxmlformats.org/drawingml/2006/main" prst="roundRect">
            <a:avLst>
              <a:gd name="adj" fmla="val 7059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9D252257-6F90-40DE-8490-B1C51FE7122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05825" y="2286000"/>
            <a:ext cx="27051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PLTW CONNECTION</a:t>
            </a:r>
          </a:p>
        </p:txBody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25781BFB-5FE4-48A7-9E07-03FC500CFBA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05825" y="2600325"/>
            <a:ext cx="2705100" cy="1028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98039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Human Body Systems (HBS), respiratory structure and airway function • Medical Interventions (MI), recognizing and escalating an emergency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1DDB6298-C499-413B-970A-CC47AF0302A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34375" y="4048125"/>
            <a:ext cx="3048000" cy="1219200"/>
          </a:xfrm>
          <a:prstGeom xmlns:a="http://schemas.openxmlformats.org/drawingml/2006/main" prst="roundRect">
            <a:avLst>
              <a:gd name="adj" fmla="val 9375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533ED07F-AF7D-4B7A-9284-DBE7FCDAFCE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05825" y="4191000"/>
            <a:ext cx="27051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INTEGRITY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68212617-078B-49F7-8A60-D326D1CD5A3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05825" y="4505325"/>
            <a:ext cx="2705100" cy="6286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99855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Composite case. Illustration, not clinical photography. No outside lookup is required.</a:t>
            </a:r>
          </a:p>
        </p:txBody>
      </p:sp>
    </p:spTree>
    <p:extLst>
      <p:ext uri="{BB962C8B-B14F-4D97-AF65-F5344CB8AC3E}">
        <p14:creationId xmlns:p14="http://schemas.microsoft.com/office/powerpoint/2010/main" val="398548136"/>
      </p:ext>
    </p:extLst>
  </p:cSld>
</p:sld>
</file>

<file path=ppt/theme/theme1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Calibri Light"/>
        <a:ea typeface="Calibri Light"/>
        <a:cs typeface="Calibri Light"/>
      </a:majorFont>
      <a:minorFont>
        <a:latin typeface="Calibri"/>
        <a:ea typeface="Calibri"/>
        <a:cs typeface="Calibri"/>
      </a:minorFont>
    </a:fontScheme>
    <a:fmtScheme name="ChatGPT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2026-07-10T22:12:42.9260000Z</dcterms:created>
  <dcterms:modified xsi:type="dcterms:W3CDTF">2026-07-10T22:12:42.9260000Z</dcterms:modified>
</coreProperties>
</file>