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18ef2dc3df1451c" /><Relationship Type="http://schemas.openxmlformats.org/officeDocument/2006/relationships/extended-properties" Target="/docProps/app.xml" Id="R0d008ac1df56431a" /><Relationship Type="http://schemas.openxmlformats.org/officeDocument/2006/relationships/officeDocument" Target="/ppt/presentation.xml" Id="R66ba7eb5421b42d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6b83546aa114324"/>
  </p:sldMasterIdLst>
  <p:notesMasterIdLst>
    <p:notesMasterId xmlns:r="http://schemas.openxmlformats.org/officeDocument/2006/relationships" r:id="R3ac48b8e56c14dc7"/>
  </p:notesMasterIdLst>
  <p:sldIdLst>
    <p:sldId xmlns:r="http://schemas.openxmlformats.org/officeDocument/2006/relationships" id="256" r:id="R3f8ae38e02bb4a16"/>
    <p:sldId xmlns:r="http://schemas.openxmlformats.org/officeDocument/2006/relationships" id="257" r:id="R384a177a5a9649ec"/>
    <p:sldId xmlns:r="http://schemas.openxmlformats.org/officeDocument/2006/relationships" id="258" r:id="Rc903c5f337b14301"/>
    <p:sldId xmlns:r="http://schemas.openxmlformats.org/officeDocument/2006/relationships" id="259" r:id="R4ebda8796ab249f0"/>
    <p:sldId xmlns:r="http://schemas.openxmlformats.org/officeDocument/2006/relationships" id="260" r:id="R245ead54fba24f14"/>
    <p:sldId xmlns:r="http://schemas.openxmlformats.org/officeDocument/2006/relationships" id="261" r:id="R24e82dba4a144c47"/>
    <p:sldId xmlns:r="http://schemas.openxmlformats.org/officeDocument/2006/relationships" id="262" r:id="Rec4c6e97bd4b41d6"/>
    <p:sldId xmlns:r="http://schemas.openxmlformats.org/officeDocument/2006/relationships" id="263" r:id="Rd8ff82ce02de4c50"/>
    <p:sldId xmlns:r="http://schemas.openxmlformats.org/officeDocument/2006/relationships" id="264" r:id="R2f07740a15dd42a9"/>
    <p:sldId xmlns:r="http://schemas.openxmlformats.org/officeDocument/2006/relationships" id="265" r:id="Rb9b70e3916c64512"/>
    <p:sldId xmlns:r="http://schemas.openxmlformats.org/officeDocument/2006/relationships" id="266" r:id="R209c01fe35ba4241"/>
    <p:sldId xmlns:r="http://schemas.openxmlformats.org/officeDocument/2006/relationships" id="267" r:id="Rec35a002ebb9407a"/>
    <p:sldId xmlns:r="http://schemas.openxmlformats.org/officeDocument/2006/relationships" id="268" r:id="Rcab3afa99e084b50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087063eb5564e75" /><Relationship Type="http://schemas.openxmlformats.org/officeDocument/2006/relationships/slideMaster" Target="/ppt/slideMasters/slideMaster1.xml" Id="R26b83546aa114324" /><Relationship Type="http://schemas.openxmlformats.org/officeDocument/2006/relationships/notesMaster" Target="/ppt/notesMasters/notesMaster1.xml" Id="R3ac48b8e56c14dc7" /><Relationship Type="http://schemas.openxmlformats.org/officeDocument/2006/relationships/presProps" Target="/ppt/presProps.xml" Id="R14021c15983940f9" /><Relationship Type="http://schemas.openxmlformats.org/officeDocument/2006/relationships/tableStyles" Target="/ppt/tableStyles.xml" Id="R6509f4d1b62045f2" /><Relationship Type="http://schemas.openxmlformats.org/officeDocument/2006/relationships/slide" Target="/ppt/slides/slide1.xml" Id="R3f8ae38e02bb4a16" /><Relationship Type="http://schemas.openxmlformats.org/officeDocument/2006/relationships/slide" Target="/ppt/slides/slide2.xml" Id="R384a177a5a9649ec" /><Relationship Type="http://schemas.openxmlformats.org/officeDocument/2006/relationships/slide" Target="/ppt/slides/slide3.xml" Id="Rc903c5f337b14301" /><Relationship Type="http://schemas.openxmlformats.org/officeDocument/2006/relationships/slide" Target="/ppt/slides/slide4.xml" Id="R4ebda8796ab249f0" /><Relationship Type="http://schemas.openxmlformats.org/officeDocument/2006/relationships/slide" Target="/ppt/slides/slide5.xml" Id="R245ead54fba24f14" /><Relationship Type="http://schemas.openxmlformats.org/officeDocument/2006/relationships/slide" Target="/ppt/slides/slide6.xml" Id="R24e82dba4a144c47" /><Relationship Type="http://schemas.openxmlformats.org/officeDocument/2006/relationships/slide" Target="/ppt/slides/slide7.xml" Id="Rec4c6e97bd4b41d6" /><Relationship Type="http://schemas.openxmlformats.org/officeDocument/2006/relationships/slide" Target="/ppt/slides/slide8.xml" Id="Rd8ff82ce02de4c50" /><Relationship Type="http://schemas.openxmlformats.org/officeDocument/2006/relationships/slide" Target="/ppt/slides/slide9.xml" Id="R2f07740a15dd42a9" /><Relationship Type="http://schemas.openxmlformats.org/officeDocument/2006/relationships/slide" Target="/ppt/slides/slide10.xml" Id="Rb9b70e3916c64512" /><Relationship Type="http://schemas.openxmlformats.org/officeDocument/2006/relationships/slide" Target="/ppt/slides/slide11.xml" Id="R209c01fe35ba4241" /><Relationship Type="http://schemas.openxmlformats.org/officeDocument/2006/relationships/slide" Target="/ppt/slides/slide12.xml" Id="Rec35a002ebb9407a" /><Relationship Type="http://schemas.openxmlformats.org/officeDocument/2006/relationships/slide" Target="/ppt/slides/slide13.xml" Id="Rcab3afa99e084b5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dd4c2fc52a543a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b1f7c2d07c445ab" /><Relationship Type="http://schemas.openxmlformats.org/officeDocument/2006/relationships/notesMaster" Target="/ppt/notesMasters/notesMaster1.xml" Id="R59a4d26db8d7418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965e3d409b64049" /><Relationship Type="http://schemas.openxmlformats.org/officeDocument/2006/relationships/notesMaster" Target="/ppt/notesMasters/notesMaster1.xml" Id="Rb0a2fbb0867f405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59049581aa341f1" /><Relationship Type="http://schemas.openxmlformats.org/officeDocument/2006/relationships/notesMaster" Target="/ppt/notesMasters/notesMaster1.xml" Id="R6f2d6ef65b8e484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d6c570b13a942c1" /><Relationship Type="http://schemas.openxmlformats.org/officeDocument/2006/relationships/notesMaster" Target="/ppt/notesMasters/notesMaster1.xml" Id="R5e09e3ed8bab4ee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e9312d634464d82" /><Relationship Type="http://schemas.openxmlformats.org/officeDocument/2006/relationships/notesMaster" Target="/ppt/notesMasters/notesMaster1.xml" Id="R8b3c5e45c67f48d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89f5ce1051b1485b" /><Relationship Type="http://schemas.openxmlformats.org/officeDocument/2006/relationships/notesMaster" Target="/ppt/notesMasters/notesMaster1.xml" Id="R07ea299d0eba4cc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8569c8b754004c7e" /><Relationship Type="http://schemas.openxmlformats.org/officeDocument/2006/relationships/notesMaster" Target="/ppt/notesMasters/notesMaster1.xml" Id="R09563ea01cab4fb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67f38e18ff6423c" /><Relationship Type="http://schemas.openxmlformats.org/officeDocument/2006/relationships/notesMaster" Target="/ppt/notesMasters/notesMaster1.xml" Id="R7b10b28bc63f486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d6f7a68dfe8460a" /><Relationship Type="http://schemas.openxmlformats.org/officeDocument/2006/relationships/notesMaster" Target="/ppt/notesMasters/notesMaster1.xml" Id="Rda445380b47a4a6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f198f93703f41f2" /><Relationship Type="http://schemas.openxmlformats.org/officeDocument/2006/relationships/notesMaster" Target="/ppt/notesMasters/notesMaster1.xml" Id="R6c5b8b40e315407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67fb9a43c9c4282" /><Relationship Type="http://schemas.openxmlformats.org/officeDocument/2006/relationships/notesMaster" Target="/ppt/notesMasters/notesMaster1.xml" Id="Rdfe8bab54e8146db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03f6b24b39145b3" /><Relationship Type="http://schemas.openxmlformats.org/officeDocument/2006/relationships/notesMaster" Target="/ppt/notesMasters/notesMaster1.xml" Id="Rd7042f5bde604ac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c1c5fe9a6554fc0" /><Relationship Type="http://schemas.openxmlformats.org/officeDocument/2006/relationships/notesMaster" Target="/ppt/notesMasters/notesMaster1.xml" Id="Re74f94e49e18459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5fd7e48738a40ed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37417a9c2a84f09" /><Relationship Type="http://schemas.openxmlformats.org/officeDocument/2006/relationships/slideLayout" Target="/ppt/slideLayouts/slideLayout1.xml" Id="R35beb1eeb469417d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5beb1eeb469417d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d5368f999514d47" /><Relationship Type="http://schemas.openxmlformats.org/officeDocument/2006/relationships/image" Target="/ppt/media/image.bin" Id="R67414013b61343dc" /><Relationship Type="http://schemas.openxmlformats.org/officeDocument/2006/relationships/notesSlide" Target="/ppt/notesSlides/notesSlide1.xml" Id="Rbd5f6b20e6c14f8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71d136e3e6f4d6c" /><Relationship Type="http://schemas.openxmlformats.org/officeDocument/2006/relationships/notesSlide" Target="/ppt/notesSlides/notesSlide2.xml" Id="Rff52f046ef0f4fc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b679c05ca434d96" /><Relationship Type="http://schemas.openxmlformats.org/officeDocument/2006/relationships/notesSlide" Target="/ppt/notesSlides/notesSlide3.xml" Id="R61b75096dd68434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b379272e45241af" /><Relationship Type="http://schemas.openxmlformats.org/officeDocument/2006/relationships/notesSlide" Target="/ppt/notesSlides/notesSlide4.xml" Id="R83efdb83d5254e7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d178816680242e1" /><Relationship Type="http://schemas.openxmlformats.org/officeDocument/2006/relationships/image" Target="/ppt/media/image2.bin" Id="Rd7033fbe41ab4fe3" /><Relationship Type="http://schemas.openxmlformats.org/officeDocument/2006/relationships/notesSlide" Target="/ppt/notesSlides/notesSlide5.xml" Id="Rb5458b4760124b6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93e2c0483614c3f" /><Relationship Type="http://schemas.openxmlformats.org/officeDocument/2006/relationships/image" Target="/ppt/media/image3.bin" Id="R6e7a1b4c596142c8" /><Relationship Type="http://schemas.openxmlformats.org/officeDocument/2006/relationships/notesSlide" Target="/ppt/notesSlides/notesSlide6.xml" Id="R2e3891c40255459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6fadc7df9bf4a08" /><Relationship Type="http://schemas.openxmlformats.org/officeDocument/2006/relationships/notesSlide" Target="/ppt/notesSlides/notesSlide7.xml" Id="Re5d1a292bf7a47b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6fbcd58e249410b" /><Relationship Type="http://schemas.openxmlformats.org/officeDocument/2006/relationships/image" Target="/ppt/media/image4.bin" Id="R52a2930bf3994620" /><Relationship Type="http://schemas.openxmlformats.org/officeDocument/2006/relationships/notesSlide" Target="/ppt/notesSlides/notesSlide8.xml" Id="R26a9d9139e5c4f4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88f90121b7f4528" /><Relationship Type="http://schemas.openxmlformats.org/officeDocument/2006/relationships/notesSlide" Target="/ppt/notesSlides/notesSlide9.xml" Id="R625e340f9829413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e21bc1c3a284c42" /><Relationship Type="http://schemas.openxmlformats.org/officeDocument/2006/relationships/notesSlide" Target="/ppt/notesSlides/notesSlide10.xml" Id="Rfe486c1b3e0a4d1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858e4625c2f49b8" /><Relationship Type="http://schemas.openxmlformats.org/officeDocument/2006/relationships/notesSlide" Target="/ppt/notesSlides/notesSlide11.xml" Id="R6bc377cd903942c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4af6989f70641bc" /><Relationship Type="http://schemas.openxmlformats.org/officeDocument/2006/relationships/notesSlide" Target="/ppt/notesSlides/notesSlide12.xml" Id="R2d3da2bb87fe48a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414db30ebcd4c6a" /><Relationship Type="http://schemas.openxmlformats.org/officeDocument/2006/relationships/notesSlide" Target="/ppt/notesSlides/notesSlide13.xml" Id="R7505435bbfae451c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65C7581-96C5-40FA-8680-24C12C84B6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3B4961E-EF72-49B5-BAA5-DD47FEA5B6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623848E-F587-44CA-ACBB-7EC404772D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06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5549059-91CE-4162-95A7-5FDF214B63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60C4288-0DD6-49D5-B5E9-9B8F96F345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Keeping Mateo Fed and Growing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244DE1D-9914-4FF3-9728-FAE792F5E4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Why can't Mateo feed like a baby without a cleft, and what can we change today so he grows?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011B56D-1AB3-4E48-AE5A-F471575812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An open palate limits suction, so feeding support replaces suction with flow control and positioning.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7414013b61343dc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556570304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EED103F-FB17-4C8E-9EEE-FED5451CD5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555A1E3-1897-4157-A379-E3467B7994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7137718-6F2E-4E91-B82D-5B4008BB6F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06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4AD7A14-C25F-49FA-8824-2B215ED0A0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223D32B-AC22-4B80-BC22-75A21DB851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C5315D0-CCD0-4F0C-AE7C-CF31A4CCA9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D8C9F8F-8E0E-49BB-9E1C-E49A984C7F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D78EEED-136C-4F25-BC21-B29114C224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Testing is most useful when the history and exam create a question the test can answer.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FBE5BF6-FDE6-4F5A-91B5-6495CF69BF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767492604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122B265-1566-43C9-BE87-611CB79870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EEDCD7A-4769-4446-B737-57952F08CF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9C386A2-36FF-4927-BA53-5B39055AF5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06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166D532-1AFE-4E20-9947-663FEEB899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E5B0ADA-1704-4E0D-9C4A-7539658790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FDD4D08-9A3E-4049-AC3C-DB3F0328E3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CF2B346-E775-4C20-B13B-A7C2DB6D3B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5E4D9CC-8A3E-445A-B314-012B044D6A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9AA69E2-238C-47BB-A11A-1285B7503F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2603F5A-A46B-482C-9BD8-E446800590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6DB83CD-C23F-47C5-9319-37D38EADAF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BA0F477-0627-4AEF-A5B3-0EEE8A9D4C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478657C-E8F9-4559-98FA-E07013FDD8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2A5D3F7-D532-404A-9D19-FB4D8BB6C3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86527A4-E3BB-48C1-B4C3-0CA914CDD8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2079058278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B054E64-CDDB-484B-906C-070079F5E3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D44EBCC-6016-4DAA-8502-09E437C37C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0F60CBC-8223-4F18-8C79-16A330EFCE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06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E6FCF1D-82BA-4C3E-B17E-007FEEAD00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723B42C-BE47-4E69-AA75-17194E39C1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AC58C63-8408-4962-80A8-5D8527F0B3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An open palate limits suction, so feeding support replaces suction with flow control and positioning.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EC75D25-88ED-472B-81F6-EF3F2951EF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1AD27D8-E8CF-427E-B841-DEBA713EC4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D3F7463-1669-4F23-A331-5B013507CD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FFCBB4B-3540-496C-A8FF-37BA368911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FDFF529-7296-43E5-BA3B-91AD8A01EA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5EA52D9-9EA7-4B56-A89C-035C1111B8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9414B37-2EA2-45E8-8711-EC00DCA030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73CBFD0-0E20-45CD-AAB2-9F1234F147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F08A6C8-07B6-456D-A846-130AE880E9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632814189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3A89A33-B8C4-44B5-8211-8C6F23AB9D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D2B2C7F-6C3F-4055-9D2B-05C8E05E7B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1B3AF32-FEE3-47D5-946E-8D728A8E02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06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295606D-1D5C-46B9-BC6A-622A8269E4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6A9B56A-2CD3-4588-B389-AB832E34B4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3084D57-D1EC-4F7B-AD19-AAB6F5685C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7033fbe41ab4fe3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140230458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0A4AADE-6761-4232-8583-C1CD84F1FF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07C1FDE-DB88-4D09-9754-0BD316E555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D672688-C309-4527-BDE9-4B29B157B4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06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5CC1D98-3974-4A6E-9EB1-A94964AC79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95572EE-AF98-4E90-A488-9E0A1520FB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E7887D1-763B-4C81-9F62-207A097D19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straw with a side hole cannot hold suction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e7a1b4c596142c8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90297C9-914C-4E2D-8057-886DEC1146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117700C-54EC-44A3-99EB-B588A2878C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F1BBA77-A7CC-45CC-9A88-8D73F1EEAE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Where does air enter the damaged straw?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D325F61-3021-44B1-8797-060DF6A566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342EEFC-E01F-4209-A373-306C04AB33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420D278-E027-4AE4-B4A6-169BC20D36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happens to pressure inside it?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6594CE2-B749-4205-A700-88F9D6D6E8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6EC753E-14D0-4E26-8F12-FDC4FA5BBE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7FF792A-360A-485F-B924-4F6683BFA8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could you move liquid without relying on suction?</a:t>
            </a:r>
          </a:p>
        </p:txBody>
      </p:sp>
    </p:spTree>
    <p:extLst>
      <p:ext uri="{BB962C8B-B14F-4D97-AF65-F5344CB8AC3E}">
        <p14:creationId xmlns:p14="http://schemas.microsoft.com/office/powerpoint/2010/main" val="874597540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FEC4444-C906-48E6-BA80-7A351FDF5C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8CBF37D-35B5-4A67-B865-F37D4F04D2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7481E38-2AA1-4E9A-AE35-0D03300B4B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06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ACEC00F-C14A-4C08-B008-C02D969887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DB2B9A0-43BB-4B90-AF81-047FFD0DD4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8487930-4388-4DBE-9DDD-FDCCE9D8ED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04FD2BD-C6C1-4528-81BC-4242E0070F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33E21B7-EDFD-42BC-BFBB-1D0EC0B8DF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199BB33-BAC0-41C3-AA0B-815D49D50F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sealed pathway is needed to build negative pressure.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397A0DA-1EBB-4944-8ECA-BCA22DB866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650AB7B-BFB6-4E07-88A0-1BB7214926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DD7764B-277D-407F-91C8-6030821861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leak reduces suction even when effort increases.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C28C4A9-B081-4F38-BB52-D3EF133E9B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72BA2C2-2A93-4FE9-A207-5157441C0E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33CC7B6-A02E-4B6D-B6D3-8CBF32AF1B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Assisted flow can replace the missing pressure step.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992ACD5-AD8B-4B03-B4E8-8E0C7B6DD4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Infant feeding uses coordinated sucking, swallowing, and breathing. The straw models only the pressure problem.</a:t>
            </a:r>
          </a:p>
        </p:txBody>
      </p:sp>
    </p:spTree>
    <p:extLst>
      <p:ext uri="{BB962C8B-B14F-4D97-AF65-F5344CB8AC3E}">
        <p14:creationId xmlns:p14="http://schemas.microsoft.com/office/powerpoint/2010/main" val="1191235681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D993205-3808-4041-BD41-0F23F0F3E0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2F13C8E-339D-490C-B473-274B0257A8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70699F9-E371-45AA-935A-60B712B3EC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06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DB180DB-65AF-4BED-A4AF-452B7D28CA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43F3BB7-6367-4D3C-BA41-00A028F97E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Replace missing suction with controlled assistance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159BD7C-B3FA-422A-BD7C-FD3F0A6891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2a2930bf3994620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7E87A7B-ACD3-43A5-9206-C3F3B4452B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5777585-C50A-40FF-A6CF-7ED0AB1AC4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D06-E1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A5BA2D0-DBEF-4234-BEDB-48E1393786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 tires during feeding and cannot maintain suction on a standard bottle.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DD6FFDD-F1DB-4472-9ADE-80C6BD3519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1101280-9098-48BF-A325-0A598BF546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D06-E2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F425961-E771-4EAD-9D41-4E67E04F55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Breathing is calm and oxygen level remains normal during the observed feed.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E35459F-E12D-4D1F-BBCC-6925F3CD5C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4D9B2D0-5812-4B35-A679-6902B11CF7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D06-E3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E118747-60E7-47E9-803C-A5412AD5C3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With an assisted-delivery bottle, upright position, and pauses, intake improves.</a:t>
            </a:r>
          </a:p>
        </p:txBody>
      </p:sp>
    </p:spTree>
    <p:extLst>
      <p:ext uri="{BB962C8B-B14F-4D97-AF65-F5344CB8AC3E}">
        <p14:creationId xmlns:p14="http://schemas.microsoft.com/office/powerpoint/2010/main" val="874040462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BCD41E3-C027-4377-8159-CB058E977A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5762530-8633-4879-995A-663267F958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23FDF49-9AD8-4FBD-8F33-FC5AEEF121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06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606FC93-739B-4DC8-B0E7-58B2FBE1F0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B0785BF-9988-466A-9B49-EA412AB2D2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223FFB0-9D30-4016-A87C-8089B98677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D4095D0-9D53-4DB9-8471-B89583190A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A3E68A7-27E0-4E22-A531-893C3A7CB1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Side hole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9BCA6F7-22AF-4DCB-AB58-4B2BAE3C01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D0BB735-A80D-435F-9B19-699DF4D11B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2B0B71E-CC53-43F5-B8FA-8A610C5B8D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Open connection between mouth and nose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8976715-A204-488F-BEF5-074FA47C57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2D4BD30-F58B-4A02-9FD9-742BB115A1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Lost suction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D8F1953-B4B5-45BA-AED1-A49E9B0931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759659A-5271-433A-9929-1CE474B98D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00F6E65-81B1-42EA-9FAE-4F56ED8D5B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Difficulty creating intraoral negative pressure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E3885C5-DC24-4CF9-AF00-1C0D990AFC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EE24FA8-DE8C-4A2D-A9E5-3EFDB6E195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Squeeze the container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2A0461B-888F-4B38-BD68-B6853EBEDE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42A9035C-1A69-45D1-821E-7001B56217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8B4B6D3-0D43-4228-9442-576D4BE9E2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Assisted-delivery bottle provides controlled milk flow</a:t>
            </a:r>
          </a:p>
        </p:txBody>
      </p:sp>
    </p:spTree>
    <p:extLst>
      <p:ext uri="{BB962C8B-B14F-4D97-AF65-F5344CB8AC3E}">
        <p14:creationId xmlns:p14="http://schemas.microsoft.com/office/powerpoint/2010/main" val="1023099039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EBD4793-22B6-42DD-863A-88CE551263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325CAAC-C90C-40BB-ACF9-AFE30410D7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DBA9390-6990-44B6-ABCA-7DA4FBD0AB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06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5B0D615-F74F-4C51-A9CF-EF8371DBE4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EACBF45-8E72-464A-B35D-0E36D47D70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CD77D98-AC0B-45D0-8646-B1F6631B5E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feeding specialist before discharge.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C3CDDD6-7CA4-4F78-9FB5-53FBA87303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215895E-EE13-4B53-AB9D-70A451F5C8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 must show a safe plan that his family can…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97661CB-5D4B-41ED-8930-89A7F99F91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AF8AC51-2215-486D-BF13-6E02403FC4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1980316-FD0F-49C0-AF7D-55607348ED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an assisted-delivery bottle, upright position, paced…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C2DF5F3-61EB-4DAB-9ADB-8CE3F44324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B454420-EA56-4020-B906-44AC904B4A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88F6CA0-713E-4D9F-8B7F-921E82AD24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a standard bottle and feed faster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C5602BC-71C7-4D5E-B527-8A9C8BB7C4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7566D79-6073-404C-8A7B-E6E0203E4D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911D8A2-6341-4467-8665-3ECF0A55C8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Stop oral feeding without first assessing safety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A74FE2A-E9EE-4D9E-BEDC-007BE8D282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discharge plan and connect each part…</a:t>
            </a:r>
          </a:p>
        </p:txBody>
      </p:sp>
    </p:spTree>
    <p:extLst>
      <p:ext uri="{BB962C8B-B14F-4D97-AF65-F5344CB8AC3E}">
        <p14:creationId xmlns:p14="http://schemas.microsoft.com/office/powerpoint/2010/main" val="112244110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B77D333-51BF-4CD6-97A6-3E10BBC183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DC31EF3-CA1C-4942-91E7-E31C98887D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CAAA453-FE35-4FDF-AD62-24A21F005F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06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94B22AC-40DD-46D8-A0BA-535E2B3B0C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B60F832-8AFD-4E10-86A3-8EE236DFD2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9555B7A-3D82-4779-A09D-E1684C9E42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7EEC7F9-E6AF-4245-B7B4-A22D041086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39AA91A-8952-450E-85E9-68DE62A255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Use an assisted-delivery bottle, upright position, paced squeezes, and weight follow-up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E2597AA-52AF-4553-8D15-93AFE9A98C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C8915ED-F5BE-44FC-8AB5-D264A533E3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1BD4559-F552-4D2A-825C-C597D53591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D06-E1 + D06-E2 + D06-E3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BC3B234-E4F1-4773-BD1A-C2C4CAC28C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EB23D14-AA20-496C-A9D6-383969ECDB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50FDD55-467F-4A4E-B9A6-490B995C12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recommend the observed safe strategy. You may not assume every infant with a cleft has the same feeding ability.</a:t>
            </a:r>
          </a:p>
        </p:txBody>
      </p:sp>
    </p:spTree>
    <p:extLst>
      <p:ext uri="{BB962C8B-B14F-4D97-AF65-F5344CB8AC3E}">
        <p14:creationId xmlns:p14="http://schemas.microsoft.com/office/powerpoint/2010/main" val="547231164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5F181A2-4768-4C75-95C0-EF02B73510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98AF8A7-8DCF-4FAE-87C7-3FD1944DD4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24FF7DE-2C13-428C-8CA2-75F566C413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06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2EE5C28-5ED6-4E3A-A708-006B720434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4C7CEA9-790C-4A94-AA37-411F35A2C3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24D19DE-2AA8-487D-BE20-05D288B879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AF2E47E-EEE8-41C8-B5D1-442F46923C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8F6D305-CAD1-4A3D-8813-D6D53DB88E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 open palate limits suction, so feeding support replaces suction with flow control and positioning.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33433F7-0A98-4CD8-8A2B-2F1AE4CA9B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9FC2823-9592-4739-907D-231689F908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9354AB3-222F-44DC-B0FC-E5FED2203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answered today's question: Mateo can be fed with the right bottle and position. But most is not…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58BFC3A-2BB8-46E2-8A3A-E5D815C7A9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680129685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C0B0A87-A6CE-4EB6-B7DE-2DE9ADFC0D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17E37D4-96A1-4BCE-BC64-EB262798DD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513E1FB-A565-45CE-B780-61B302C25B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06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B163EBD-73E1-4F68-B565-37FCDBAB38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58AEF7F-9154-4497-AB67-C70E57A378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763ACB2-89BB-41DF-A45D-2379DE57C4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40B3DD1-8483-43F0-9240-7283CF9CA2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Vyas T, et al. 2020. Cleft of lip and palate: A review. J Family Med Prim Care. [PMID:32984097]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Dixon MJ, et al. 2011. Cleft lip and palate: genetic and environmental influences. Nat Rev Genet. [PMID:21331089]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1138D10-BE6A-4116-8109-44BD519632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5719272-EC00-45A8-993E-B1D20D88FC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AAB3DA5-27F9-4CAF-A31D-287D42A3BF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8039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Human Body Systems (HBS), feeding anatomy and the digestive entry • Principles of Biomedical Science (PBS), why the palate is open (development)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BFD0AF6-7C91-445C-B4F8-A93ADDDE3F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69E2210-A867-44AC-A44B-EA019FECA8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4913512-A827-4DC9-A415-B0A60C800F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667943382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2026-07-10T22:12:42.3750000Z</dcterms:created>
  <dcterms:modified xsi:type="dcterms:W3CDTF">2026-07-10T22:12:42.3750000Z</dcterms:modified>
</coreProperties>
</file>