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4f3531dc63b476e" /><Relationship Type="http://schemas.openxmlformats.org/officeDocument/2006/relationships/extended-properties" Target="/docProps/app.xml" Id="Re595e9cdb8dd4f97" /><Relationship Type="http://schemas.openxmlformats.org/officeDocument/2006/relationships/officeDocument" Target="/ppt/presentation.xml" Id="Rc367a3e36f744e8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2c7bac9f4044c11"/>
  </p:sldMasterIdLst>
  <p:notesMasterIdLst>
    <p:notesMasterId xmlns:r="http://schemas.openxmlformats.org/officeDocument/2006/relationships" r:id="R6eb3dac2c124486a"/>
  </p:notesMasterIdLst>
  <p:sldIdLst>
    <p:sldId xmlns:r="http://schemas.openxmlformats.org/officeDocument/2006/relationships" id="256" r:id="R5f7147c0734b480e"/>
    <p:sldId xmlns:r="http://schemas.openxmlformats.org/officeDocument/2006/relationships" id="257" r:id="R011caa30caa3448d"/>
    <p:sldId xmlns:r="http://schemas.openxmlformats.org/officeDocument/2006/relationships" id="258" r:id="R8b6564966fff47e1"/>
    <p:sldId xmlns:r="http://schemas.openxmlformats.org/officeDocument/2006/relationships" id="259" r:id="R861bcaf90057442b"/>
    <p:sldId xmlns:r="http://schemas.openxmlformats.org/officeDocument/2006/relationships" id="260" r:id="R5445b5dfc37d4f39"/>
    <p:sldId xmlns:r="http://schemas.openxmlformats.org/officeDocument/2006/relationships" id="261" r:id="Rf4a5c5dccc3f4305"/>
    <p:sldId xmlns:r="http://schemas.openxmlformats.org/officeDocument/2006/relationships" id="262" r:id="R01eb209a18364165"/>
    <p:sldId xmlns:r="http://schemas.openxmlformats.org/officeDocument/2006/relationships" id="263" r:id="R4c5e99d73ae54ae7"/>
    <p:sldId xmlns:r="http://schemas.openxmlformats.org/officeDocument/2006/relationships" id="264" r:id="R126043e90f5a440b"/>
    <p:sldId xmlns:r="http://schemas.openxmlformats.org/officeDocument/2006/relationships" id="265" r:id="Rb42c82dd458b43ad"/>
    <p:sldId xmlns:r="http://schemas.openxmlformats.org/officeDocument/2006/relationships" id="266" r:id="R65107e520cfd4fda"/>
    <p:sldId xmlns:r="http://schemas.openxmlformats.org/officeDocument/2006/relationships" id="267" r:id="Rf6f2d7db2bcc46af"/>
    <p:sldId xmlns:r="http://schemas.openxmlformats.org/officeDocument/2006/relationships" id="268" r:id="R1eedb1169f18419d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e51d1a7e93e4319" /><Relationship Type="http://schemas.openxmlformats.org/officeDocument/2006/relationships/slideMaster" Target="/ppt/slideMasters/slideMaster1.xml" Id="R02c7bac9f4044c11" /><Relationship Type="http://schemas.openxmlformats.org/officeDocument/2006/relationships/notesMaster" Target="/ppt/notesMasters/notesMaster1.xml" Id="R6eb3dac2c124486a" /><Relationship Type="http://schemas.openxmlformats.org/officeDocument/2006/relationships/presProps" Target="/ppt/presProps.xml" Id="R8f8e4c7acedc4e5a" /><Relationship Type="http://schemas.openxmlformats.org/officeDocument/2006/relationships/tableStyles" Target="/ppt/tableStyles.xml" Id="R083a224d13fb4921" /><Relationship Type="http://schemas.openxmlformats.org/officeDocument/2006/relationships/slide" Target="/ppt/slides/slide1.xml" Id="R5f7147c0734b480e" /><Relationship Type="http://schemas.openxmlformats.org/officeDocument/2006/relationships/slide" Target="/ppt/slides/slide2.xml" Id="R011caa30caa3448d" /><Relationship Type="http://schemas.openxmlformats.org/officeDocument/2006/relationships/slide" Target="/ppt/slides/slide3.xml" Id="R8b6564966fff47e1" /><Relationship Type="http://schemas.openxmlformats.org/officeDocument/2006/relationships/slide" Target="/ppt/slides/slide4.xml" Id="R861bcaf90057442b" /><Relationship Type="http://schemas.openxmlformats.org/officeDocument/2006/relationships/slide" Target="/ppt/slides/slide5.xml" Id="R5445b5dfc37d4f39" /><Relationship Type="http://schemas.openxmlformats.org/officeDocument/2006/relationships/slide" Target="/ppt/slides/slide6.xml" Id="Rf4a5c5dccc3f4305" /><Relationship Type="http://schemas.openxmlformats.org/officeDocument/2006/relationships/slide" Target="/ppt/slides/slide7.xml" Id="R01eb209a18364165" /><Relationship Type="http://schemas.openxmlformats.org/officeDocument/2006/relationships/slide" Target="/ppt/slides/slide8.xml" Id="R4c5e99d73ae54ae7" /><Relationship Type="http://schemas.openxmlformats.org/officeDocument/2006/relationships/slide" Target="/ppt/slides/slide9.xml" Id="R126043e90f5a440b" /><Relationship Type="http://schemas.openxmlformats.org/officeDocument/2006/relationships/slide" Target="/ppt/slides/slide10.xml" Id="Rb42c82dd458b43ad" /><Relationship Type="http://schemas.openxmlformats.org/officeDocument/2006/relationships/slide" Target="/ppt/slides/slide11.xml" Id="R65107e520cfd4fda" /><Relationship Type="http://schemas.openxmlformats.org/officeDocument/2006/relationships/slide" Target="/ppt/slides/slide12.xml" Id="Rf6f2d7db2bcc46af" /><Relationship Type="http://schemas.openxmlformats.org/officeDocument/2006/relationships/slide" Target="/ppt/slides/slide13.xml" Id="R1eedb1169f18419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56f17492d044ed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ee1490a576d4f86" /><Relationship Type="http://schemas.openxmlformats.org/officeDocument/2006/relationships/notesMaster" Target="/ppt/notesMasters/notesMaster1.xml" Id="Rce0932bc4e1d40f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0c3e6e800854131" /><Relationship Type="http://schemas.openxmlformats.org/officeDocument/2006/relationships/notesMaster" Target="/ppt/notesMasters/notesMaster1.xml" Id="R450df7db859a4ca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b3a8546d2384cfe" /><Relationship Type="http://schemas.openxmlformats.org/officeDocument/2006/relationships/notesMaster" Target="/ppt/notesMasters/notesMaster1.xml" Id="R36b40f45d552453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c18daa888fd4fa8" /><Relationship Type="http://schemas.openxmlformats.org/officeDocument/2006/relationships/notesMaster" Target="/ppt/notesMasters/notesMaster1.xml" Id="Rfb51a9e42f2947c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93281079ca94791" /><Relationship Type="http://schemas.openxmlformats.org/officeDocument/2006/relationships/notesMaster" Target="/ppt/notesMasters/notesMaster1.xml" Id="Rdd6cc18c27624a9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b8006e2f1c64cd9" /><Relationship Type="http://schemas.openxmlformats.org/officeDocument/2006/relationships/notesMaster" Target="/ppt/notesMasters/notesMaster1.xml" Id="R0ec63404207d40a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c595c8841e54f7f" /><Relationship Type="http://schemas.openxmlformats.org/officeDocument/2006/relationships/notesMaster" Target="/ppt/notesMasters/notesMaster1.xml" Id="Rcec3d58753f5441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86cf9b1e3b64df9" /><Relationship Type="http://schemas.openxmlformats.org/officeDocument/2006/relationships/notesMaster" Target="/ppt/notesMasters/notesMaster1.xml" Id="Rb2083bebce744df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937069f4914444c" /><Relationship Type="http://schemas.openxmlformats.org/officeDocument/2006/relationships/notesMaster" Target="/ppt/notesMasters/notesMaster1.xml" Id="R813c32a15fcb43b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14ee8f347264362" /><Relationship Type="http://schemas.openxmlformats.org/officeDocument/2006/relationships/notesMaster" Target="/ppt/notesMasters/notesMaster1.xml" Id="R3857830bf45e4bf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24d9825c7404840" /><Relationship Type="http://schemas.openxmlformats.org/officeDocument/2006/relationships/notesMaster" Target="/ppt/notesMasters/notesMaster1.xml" Id="R7a3dcfb68625490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4cf9933992a4e01" /><Relationship Type="http://schemas.openxmlformats.org/officeDocument/2006/relationships/notesMaster" Target="/ppt/notesMasters/notesMaster1.xml" Id="R3d0c19e6e9d14a0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b08aa1077f242f4" /><Relationship Type="http://schemas.openxmlformats.org/officeDocument/2006/relationships/notesMaster" Target="/ppt/notesMasters/notesMaster1.xml" Id="R3b9a8985b99846a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8deb42bfa2c4dd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024c1cf84f84004" /><Relationship Type="http://schemas.openxmlformats.org/officeDocument/2006/relationships/slideLayout" Target="/ppt/slideLayouts/slideLayout1.xml" Id="Rc74e1179ecb446b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74e1179ecb446b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db795c53314f79" /><Relationship Type="http://schemas.openxmlformats.org/officeDocument/2006/relationships/image" Target="/ppt/media/image.bin" Id="R159ae783c36245f0" /><Relationship Type="http://schemas.openxmlformats.org/officeDocument/2006/relationships/notesSlide" Target="/ppt/notesSlides/notesSlide1.xml" Id="Ra60e4beb04eb427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cd195ea7c943a3" /><Relationship Type="http://schemas.openxmlformats.org/officeDocument/2006/relationships/notesSlide" Target="/ppt/notesSlides/notesSlide2.xml" Id="R01d3f1e483e24aa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bccf6e7db7427d" /><Relationship Type="http://schemas.openxmlformats.org/officeDocument/2006/relationships/notesSlide" Target="/ppt/notesSlides/notesSlide3.xml" Id="R06d6177f3330499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856ef7b92f46a8" /><Relationship Type="http://schemas.openxmlformats.org/officeDocument/2006/relationships/notesSlide" Target="/ppt/notesSlides/notesSlide4.xml" Id="R1307061de13c4c8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cb848900f84d90" /><Relationship Type="http://schemas.openxmlformats.org/officeDocument/2006/relationships/image" Target="/ppt/media/image2.bin" Id="R50f88ea176a44354" /><Relationship Type="http://schemas.openxmlformats.org/officeDocument/2006/relationships/notesSlide" Target="/ppt/notesSlides/notesSlide5.xml" Id="R1cba211aec89494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9734386ab94cce" /><Relationship Type="http://schemas.openxmlformats.org/officeDocument/2006/relationships/image" Target="/ppt/media/image3.bin" Id="R6cdf317dabe14449" /><Relationship Type="http://schemas.openxmlformats.org/officeDocument/2006/relationships/notesSlide" Target="/ppt/notesSlides/notesSlide6.xml" Id="R628fef9aa3bb43f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e778defb3a484f" /><Relationship Type="http://schemas.openxmlformats.org/officeDocument/2006/relationships/notesSlide" Target="/ppt/notesSlides/notesSlide7.xml" Id="Re4633f2f407a406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fdd12cc72a4b18" /><Relationship Type="http://schemas.openxmlformats.org/officeDocument/2006/relationships/image" Target="/ppt/media/image4.bin" Id="Rad14147ec1cf4547" /><Relationship Type="http://schemas.openxmlformats.org/officeDocument/2006/relationships/notesSlide" Target="/ppt/notesSlides/notesSlide8.xml" Id="Rdb07cdd7a9c54f9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f58584351c4a4c" /><Relationship Type="http://schemas.openxmlformats.org/officeDocument/2006/relationships/notesSlide" Target="/ppt/notesSlides/notesSlide9.xml" Id="Rf84f2192d59e4e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50b5054ae34bf7" /><Relationship Type="http://schemas.openxmlformats.org/officeDocument/2006/relationships/notesSlide" Target="/ppt/notesSlides/notesSlide10.xml" Id="R9fad1270bab44e4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5c5ab9ecb54748" /><Relationship Type="http://schemas.openxmlformats.org/officeDocument/2006/relationships/notesSlide" Target="/ppt/notesSlides/notesSlide11.xml" Id="Raa0a1e519ccf4e6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1a9153ba1842de" /><Relationship Type="http://schemas.openxmlformats.org/officeDocument/2006/relationships/notesSlide" Target="/ppt/notesSlides/notesSlide12.xml" Id="Rd8a32e6e4f644c9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53877ab9494865" /><Relationship Type="http://schemas.openxmlformats.org/officeDocument/2006/relationships/notesSlide" Target="/ppt/notesSlides/notesSlide13.xml" Id="R8cb2f0ff4158443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089DDBE-7522-40AD-8D30-1F5ECA75B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88A949-648C-40DC-8D5A-C7470A325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029359-CFD4-477D-B2B0-39BF81294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020015-9B14-4258-8C6B-96AD15593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4744B3-B1B6-422F-9ED5-771BE70BC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Exam and the Test That Sort Syndromic from Isolated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47813D-A409-44EC-A97F-35A1D2A96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exam and what test sort a syndromic cleft from an isolated one, and when do you order the test?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851963-A830-4231-A236-97BF10264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Testing is most useful when the history and exam create a question the test can answer.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9ae783c36245f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62340344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C72A39-42D8-43C3-8591-0FC021D40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B0D5BF-BE3E-44EC-A827-B05571B5E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07790F-8BC9-49E0-A48A-116DD4CD2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0080BE-682B-4653-9554-486349AD1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11B3CF-5C91-487C-A449-78349FDC2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CF7E05-93F5-4E1D-A4A6-89B9A9C7A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50B8DD5-37EC-4144-AEBB-C038AF773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BC681AB-F6B0-4914-84B7-D474D572A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red-flag checklist turns a broad syndrome question into specific findings that can be checked.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1D48F7-132D-487E-8D20-D767A8A43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370073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2B1CF7F-A273-4DA3-9361-B677884D8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90F3A3-14BD-4526-A4AC-1C9811471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A596CF-48DC-4E92-8BAF-8B1BF8C86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57E060-27E0-4ABE-BB0E-13E95A8F3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DF9433-BCE9-4C83-8BDE-36B7F6288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014962-0C7B-402B-B316-870CA0D62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0A81CD-E191-489C-A3E1-230688E9A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C2A39B1-3619-445D-A1A7-FDEEF4F87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C72746-BDC8-468D-8146-413FB2718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83C987-0291-4AE1-8A06-E1D4AE675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D8675B-D1A6-40DF-B5DF-859154E8E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052F5F3-974F-427F-8E8F-394FA5373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0DF11BB-4751-4472-9815-BC7D1F618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1E99E93-012A-4EF0-9F12-23B82EFF8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300265D-0E87-4E5B-A03A-C3299FE3A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39996246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812E9F-C9BB-4116-B620-7357C48CC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9BF9CF-7504-44DA-B7E1-9E67EFC04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E7534E-E868-42B2-8C47-8BB347FD6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42E1CF-8A88-4501-83A9-44278ADF0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A1E30C-8DF5-4ED2-8666-E42B89281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D4FADF-69CC-4DF4-8E1F-C61D0C159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Testing is most useful when the history and exam create a question the test can answer.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71A483A-923C-4686-A5B9-59E822D02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1400F60-5753-4805-9626-94FABADC7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627D9AE-D909-4775-A39D-EC389A0E2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A606E55-5334-415B-840E-48A9A2EA1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E14E046-F2AA-44CB-B65A-8099548C0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B2104E4-619D-4E0A-A1E5-46027D289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9248C64-E25A-4125-B15D-2FE7392C8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8BEDB4E-585C-46AC-8A07-89712EEAB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0F102B4-9BDA-4D08-AADA-0BB6B8FE6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97134536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0AA08D-CE01-4A0F-AC79-9CB421AC0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9B59C4-D304-4D3F-8C4A-8F410E4F7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73022A-791E-489A-8344-9522926C46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361C84-EFF7-448E-9CE3-76720097A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3D5D9B-544D-4F33-A568-01B874737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B6B396-3872-4D10-B828-79DD14AEE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f88ea176a44354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5002890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16B21E4-2ED2-4CD1-9374-04862F37B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252F5C4-E4FA-4E76-876E-2B5B5DEB7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82CFAD-787A-44F0-B0A8-33E9F4457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573C25-DFFF-4877-88CA-F13D0CBA6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9378B2-3B49-48C0-AE2C-A6E653C47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3B70BA-980F-4D8C-A63A-03EAE495F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Choose the right tool after you inspect the wall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df317dabe1444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EA62482-6E17-4D33-8BBF-DCEC5BB9F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10E4E4D-7CF0-4ACF-BF21-DB9095759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51D3D72-4296-4629-80CC-092F7D245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does the expert inspect before choosing a tool?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FB35CD-4CC5-4E7F-9D4F-486B29A6D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180EA2-EB77-4969-8DF5-9F7D7C1B8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9D8840-4AEB-4802-8880-6607D94C5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tool is broad and which is targeted?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5BF3EB-B106-4FD7-8DC8-BE44C4747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60F9AAE-8820-4A6B-983E-60ED4B7FF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3CE6C63-7D99-4C8D-B695-ED01B25AA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Could the most expensive tool still be the wrong first choice?</a:t>
            </a:r>
          </a:p>
        </p:txBody>
      </p:sp>
    </p:spTree>
    <p:extLst>
      <p:ext uri="{BB962C8B-B14F-4D97-AF65-F5344CB8AC3E}">
        <p14:creationId xmlns:p14="http://schemas.microsoft.com/office/powerpoint/2010/main" val="191463787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6E16107-B18E-4C88-9BC2-D513BBAAC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ED824D-FB07-4A6B-A535-63FF3551D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459510-553F-4614-84FF-CAE195CF0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7D36CC-67DA-4790-8189-F9B78830B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7F8B2C-44CE-4EDA-BB94-ADC5DEBF8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D75EB3-841E-4A2A-B223-3FBF40327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92DC08-CA4C-499D-85D1-7097E1CD7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9531F3F-F543-4C09-AFC4-6CCAD7027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DC01B9C-4946-4A7A-8568-DB658ABC3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Define the question before ordering a test.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12A44B-C37B-4F8C-87BD-C1F177980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3773B27-3630-47A5-8103-9C54ACAC9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4E1C511-9E9E-409E-A6B8-DF7EEBEE0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test scale to the suspected problem.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BC1C34-94E8-4AEB-A4AF-009982F18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D19CEA2-FFAE-4B8F-819D-E8EC60717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6438990-B112-479C-999E-34FB1CF98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normal result does not erase evidence outside the test's range.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F5D909C-52E4-4CA2-B2D8-D23C98D75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DNA testing is not construction work. The analogy models matching a tool to a question.</a:t>
            </a:r>
          </a:p>
        </p:txBody>
      </p:sp>
    </p:spTree>
    <p:extLst>
      <p:ext uri="{BB962C8B-B14F-4D97-AF65-F5344CB8AC3E}">
        <p14:creationId xmlns:p14="http://schemas.microsoft.com/office/powerpoint/2010/main" val="30589810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05FC14D-3A81-4144-989F-8B15214CD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0A69F8-E83D-481C-8A18-D179A9222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D570BF-D41B-4757-9DC7-35CDBE380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273299-07BF-4788-AFCB-87A9CCA28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E9881F-14CA-4131-A437-EDAC28C0A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Let the exam choose the genetic test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96C40A-F23C-4F5E-99DD-85A41FE8F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14147ec1cf454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952B366-8A72-4CA3-8256-043B1C71D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5F2BA4-47C5-4972-82E2-6075BE55D1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6E83385-BD11-479C-A512-E76A1CDEA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structured exam shows the cleft but no additional congenital anomalies.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6D3EF9-6E70-43B1-8354-C7331E5BC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6D1382-CFA1-47F4-8243-773EE2801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DAC3506-BA48-44E4-83D2-D94D2290D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three-generation family history shows no repeated cleft pattern or matching syndrome features.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BD4B827-F3B3-47D0-BCFB-D5B743DA8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453C915-F0A2-4788-A10D-11F374727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13140C4-793C-4CF7-A25A-B2F2DDE95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Chromosomal microarray is best at detecting missing or extra DNA segments, not every possible DNA change.</a:t>
            </a:r>
          </a:p>
        </p:txBody>
      </p:sp>
    </p:spTree>
    <p:extLst>
      <p:ext uri="{BB962C8B-B14F-4D97-AF65-F5344CB8AC3E}">
        <p14:creationId xmlns:p14="http://schemas.microsoft.com/office/powerpoint/2010/main" val="168329677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4BDAA3A-56E8-4083-88A2-C2A4B6E10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112823-02B2-42A0-90CE-E4B86CDCC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8A80A9-5E2D-4C9D-B614-2A9E20071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5EC696-AE51-4469-BA06-797EAFBA2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53869B-76B3-4B21-9EB8-39702BA57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24B68C3-F55C-4BE6-8EAA-5438A6541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DFA88C1-AEB1-4D7B-9207-6C1C9261E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43E381B-6E63-4D92-96AB-9E57A3BD4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Visual inspection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79B7F7-C5D7-4E7F-A322-585AED629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D604821-DE3C-4102-A53B-56CB35190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013B66-255C-4241-8CDA-174037693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Dysmorphology exam and family history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A070E5B-C003-459B-ADE4-8A03BA755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1D966AC-C4A6-4D22-A9C6-5F856E3FC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Targeted detector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F201287-84BD-4165-9579-F50DE5A7A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78FC9D-5086-45B8-BA72-2B3F74D87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550C61D-159D-4DC7-97BB-2E2EDD160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gene test when a specific syndrome is suspected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C9B08B2-A3FE-4A3A-A0E9-EF111FD5B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5CCE44F-7953-4F3C-B2AC-593CE995F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Broad wall scan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4F24730-4F09-49B1-AAA7-084917E99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6ECA974-C288-416F-AB96-6E8A9F9AF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06B92CC-D97C-4514-ACBD-0D4A72E87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Chromosomal microarray for unexplained multiple anomalies</a:t>
            </a:r>
          </a:p>
        </p:txBody>
      </p:sp>
    </p:spTree>
    <p:extLst>
      <p:ext uri="{BB962C8B-B14F-4D97-AF65-F5344CB8AC3E}">
        <p14:creationId xmlns:p14="http://schemas.microsoft.com/office/powerpoint/2010/main" val="38257350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77D8117-57AE-4000-B872-E2AD840B0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00873B-731B-42C6-931A-A936E0657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171652-2529-45D5-83ED-843D07086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CD2EEA-249F-4A77-BC63-A7FA5D018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0DF5A4-E7F7-4688-BEAF-6252EB69E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C0CE2C-6636-44B9-B243-9469A1CCD5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clinical geneticist deciding what to recommend today.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835D0C5-4377-4B8C-9FCA-77B9F36D5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659BB0-2DFF-4953-805E-0DE885F0B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one major structural finding and no additional anomalies…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87B35E-41B8-4ECA-B6F8-BFEB8C4FA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D438329-B49B-4547-A91E-942C9EA1D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2D4EF29-D3C4-4A98-8240-E1F998BCB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Document the completed genetics evaluation and reserve…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27904A4-4210-4EA6-8D4E-AA059959C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0D3089B-976B-4F43-A1A5-C4A454215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6582F48-8FC2-4743-B4D7-ECF050806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Order every available genetic test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05E5C99-BD07-4F14-B632-CDC7C550C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BA94A18-A3D1-4FC8-B7C4-428480268D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1F3A827-20ED-48AA-83E8-951E9CDF5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Tell the family genetics has no role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79CB0CD-5E29-4DCB-9072-73C61F9DA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a testing plan, cite the case evidence…</a:t>
            </a:r>
          </a:p>
        </p:txBody>
      </p:sp>
    </p:spTree>
    <p:extLst>
      <p:ext uri="{BB962C8B-B14F-4D97-AF65-F5344CB8AC3E}">
        <p14:creationId xmlns:p14="http://schemas.microsoft.com/office/powerpoint/2010/main" val="181368351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F5FB269-DA1F-49C4-870C-7AB32854B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5552BB-60AC-46C8-9114-13B91D40A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D5E9B1-9F2E-445E-9788-4F7C94882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AF4CC1-AC33-422C-86B5-B692C02DC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A19C6A-A722-44FA-A44C-1B1EA8D57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5080ED-5643-4993-BC49-585A619BA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11CDB31-56E2-4DE1-9F14-4BA7D8D36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6F6C30-D1AA-47AE-BA3C-4B45601AB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Document the completed genetics evaluation and reserve testing for new findings or a specific question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E2059CA-4BEE-4FBD-A7BD-0A978F1EB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12E6C7B-AAF1-4BFB-8660-9B5AC4425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FFA13D-13F3-4FB7-B1A5-186B6B8D1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D05-E1 + D05-E2 + D05-E3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8B2C565-810D-4840-B3F8-8B06D819F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C27801-059C-48EB-9AE0-BD73BB2D1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35618D-983B-4E81-8289-E99EDCE58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justify a measured testing plan. You may not say a normal microarray proves there is no genetic contribution.</a:t>
            </a:r>
          </a:p>
        </p:txBody>
      </p:sp>
    </p:spTree>
    <p:extLst>
      <p:ext uri="{BB962C8B-B14F-4D97-AF65-F5344CB8AC3E}">
        <p14:creationId xmlns:p14="http://schemas.microsoft.com/office/powerpoint/2010/main" val="169977196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039313-1E95-4ADF-A9EA-5185AB101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019480-510E-4594-8CE8-794C3CF29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FF1CDC-C265-41F8-B5DD-40B6C0159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2D3CC7-F2E8-47DB-9812-14F2A86AA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E97DCF-8508-4A03-A546-7EE0FEB0F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9BFDB2-D6B3-45A6-B92A-CF80C9880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EF4D6F9-1E83-4D19-9814-94197B1D7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9463D7F-4DE7-48E6-BC75-1B836B042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Testing is most useful when the history and exam create a question the test can answer.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8D2ECAB-A160-44CF-A9D0-135241483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A711F6C-8A41-4F79-B098-0BFBB01D9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8259B42-B5B8-46B0-8F17-6BCAB83F0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sorted the exam and tests that separate a syndrome from a lone cleft, and Mateo's structured exam…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310806E-7D3F-40BA-9723-E65D53269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00908364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25A18B8-0871-4B59-8B19-FD8B5D7E0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813B6B-335A-4394-9EF4-8000A2458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5AEA2B-B36D-493F-A0F1-DB7D10403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228D68-6D97-4774-9A20-83B8D2C4A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94259F-96F5-46E0-9526-83287A7BD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17CB6BD-B955-4E13-8E56-684116C69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30EC1A8-4BBF-485B-8BE6-15BE50DE9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Yan S, et al. 2024. Prenatal CL/P ultrasound abnormalities and copy number variants. Ital J Pediatr. [PMID:39169438]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Askarian S, et al. 2022. Genetic factors in cleft lip-cleft palate and clinical utility. Oral Maxillofac Surg. [PMID:35426585]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Wilkes C, et al. 2023. Prenatal diagnosis of cleft lip and/or palate: counseling parents. Prenat Diagn. [PMID:37552068]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83E457-2005-41C5-94A3-93D55A699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EBB59F1-489D-4EAC-AFD8-FCAC7D6E7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BCCA582-99AF-46F8-B3B9-1CA98F56E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132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Unit 2 genetic testing and diagnosis • Biomedical Innovations (BI), diagnostic yield and test performance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66DA166-7F77-44E1-B07A-9D8B784D7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D758B2-C35F-4CDF-8F6A-2033E17CF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5852374-17A7-401F-BDD2-EB27B904B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91739680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2026-07-10T22:12:41.8800000Z</dcterms:created>
  <dcterms:modified xsi:type="dcterms:W3CDTF">2026-07-10T22:12:41.8800000Z</dcterms:modified>
</coreProperties>
</file>