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f7574be77b34f95" /><Relationship Type="http://schemas.openxmlformats.org/officeDocument/2006/relationships/extended-properties" Target="/docProps/app.xml" Id="Ra18ea5b662924b75" /><Relationship Type="http://schemas.openxmlformats.org/officeDocument/2006/relationships/officeDocument" Target="/ppt/presentation.xml" Id="R25b54de1edd94d7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9f965dd8df943b6"/>
  </p:sldMasterIdLst>
  <p:notesMasterIdLst>
    <p:notesMasterId xmlns:r="http://schemas.openxmlformats.org/officeDocument/2006/relationships" r:id="R084e39f7409a4846"/>
  </p:notesMasterIdLst>
  <p:sldIdLst>
    <p:sldId xmlns:r="http://schemas.openxmlformats.org/officeDocument/2006/relationships" id="256" r:id="Re4e30f88eedd4c98"/>
    <p:sldId xmlns:r="http://schemas.openxmlformats.org/officeDocument/2006/relationships" id="257" r:id="R1e324be759cc46a1"/>
    <p:sldId xmlns:r="http://schemas.openxmlformats.org/officeDocument/2006/relationships" id="258" r:id="Rfc2005e5aa7b48da"/>
    <p:sldId xmlns:r="http://schemas.openxmlformats.org/officeDocument/2006/relationships" id="259" r:id="R55001dc693e74a9c"/>
    <p:sldId xmlns:r="http://schemas.openxmlformats.org/officeDocument/2006/relationships" id="260" r:id="R20c25ea9544f4412"/>
    <p:sldId xmlns:r="http://schemas.openxmlformats.org/officeDocument/2006/relationships" id="261" r:id="Re4255fa1ea6040a9"/>
    <p:sldId xmlns:r="http://schemas.openxmlformats.org/officeDocument/2006/relationships" id="262" r:id="Rd6b2971cfdaa441f"/>
    <p:sldId xmlns:r="http://schemas.openxmlformats.org/officeDocument/2006/relationships" id="263" r:id="Re410d45695dc454e"/>
    <p:sldId xmlns:r="http://schemas.openxmlformats.org/officeDocument/2006/relationships" id="264" r:id="R5cfdbb4d5bea4552"/>
    <p:sldId xmlns:r="http://schemas.openxmlformats.org/officeDocument/2006/relationships" id="265" r:id="Red26d7d6717745b4"/>
    <p:sldId xmlns:r="http://schemas.openxmlformats.org/officeDocument/2006/relationships" id="266" r:id="R939485d31c4b4e50"/>
    <p:sldId xmlns:r="http://schemas.openxmlformats.org/officeDocument/2006/relationships" id="267" r:id="Raffd950b1b1a483e"/>
    <p:sldId xmlns:r="http://schemas.openxmlformats.org/officeDocument/2006/relationships" id="268" r:id="Rb48e5d980c3c4fae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d7be1024ff44b1a" /><Relationship Type="http://schemas.openxmlformats.org/officeDocument/2006/relationships/slideMaster" Target="/ppt/slideMasters/slideMaster1.xml" Id="R09f965dd8df943b6" /><Relationship Type="http://schemas.openxmlformats.org/officeDocument/2006/relationships/notesMaster" Target="/ppt/notesMasters/notesMaster1.xml" Id="R084e39f7409a4846" /><Relationship Type="http://schemas.openxmlformats.org/officeDocument/2006/relationships/presProps" Target="/ppt/presProps.xml" Id="Rc7223b20390b48b1" /><Relationship Type="http://schemas.openxmlformats.org/officeDocument/2006/relationships/tableStyles" Target="/ppt/tableStyles.xml" Id="R62ff8f5f66774d31" /><Relationship Type="http://schemas.openxmlformats.org/officeDocument/2006/relationships/slide" Target="/ppt/slides/slide1.xml" Id="Re4e30f88eedd4c98" /><Relationship Type="http://schemas.openxmlformats.org/officeDocument/2006/relationships/slide" Target="/ppt/slides/slide2.xml" Id="R1e324be759cc46a1" /><Relationship Type="http://schemas.openxmlformats.org/officeDocument/2006/relationships/slide" Target="/ppt/slides/slide3.xml" Id="Rfc2005e5aa7b48da" /><Relationship Type="http://schemas.openxmlformats.org/officeDocument/2006/relationships/slide" Target="/ppt/slides/slide4.xml" Id="R55001dc693e74a9c" /><Relationship Type="http://schemas.openxmlformats.org/officeDocument/2006/relationships/slide" Target="/ppt/slides/slide5.xml" Id="R20c25ea9544f4412" /><Relationship Type="http://schemas.openxmlformats.org/officeDocument/2006/relationships/slide" Target="/ppt/slides/slide6.xml" Id="Re4255fa1ea6040a9" /><Relationship Type="http://schemas.openxmlformats.org/officeDocument/2006/relationships/slide" Target="/ppt/slides/slide7.xml" Id="Rd6b2971cfdaa441f" /><Relationship Type="http://schemas.openxmlformats.org/officeDocument/2006/relationships/slide" Target="/ppt/slides/slide8.xml" Id="Re410d45695dc454e" /><Relationship Type="http://schemas.openxmlformats.org/officeDocument/2006/relationships/slide" Target="/ppt/slides/slide9.xml" Id="R5cfdbb4d5bea4552" /><Relationship Type="http://schemas.openxmlformats.org/officeDocument/2006/relationships/slide" Target="/ppt/slides/slide10.xml" Id="Red26d7d6717745b4" /><Relationship Type="http://schemas.openxmlformats.org/officeDocument/2006/relationships/slide" Target="/ppt/slides/slide11.xml" Id="R939485d31c4b4e50" /><Relationship Type="http://schemas.openxmlformats.org/officeDocument/2006/relationships/slide" Target="/ppt/slides/slide12.xml" Id="Raffd950b1b1a483e" /><Relationship Type="http://schemas.openxmlformats.org/officeDocument/2006/relationships/slide" Target="/ppt/slides/slide13.xml" Id="Rb48e5d980c3c4fa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2653b75141c407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421e05fc69e4110" /><Relationship Type="http://schemas.openxmlformats.org/officeDocument/2006/relationships/notesMaster" Target="/ppt/notesMasters/notesMaster1.xml" Id="R9ec704fbb08c419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152e64933194bc3" /><Relationship Type="http://schemas.openxmlformats.org/officeDocument/2006/relationships/notesMaster" Target="/ppt/notesMasters/notesMaster1.xml" Id="R09711ee9458f48b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e995e940ef8422c" /><Relationship Type="http://schemas.openxmlformats.org/officeDocument/2006/relationships/notesMaster" Target="/ppt/notesMasters/notesMaster1.xml" Id="Refd687df747d4f2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f1165950dc04ae3" /><Relationship Type="http://schemas.openxmlformats.org/officeDocument/2006/relationships/notesMaster" Target="/ppt/notesMasters/notesMaster1.xml" Id="R3fe5688c8741420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322c159a50c4d3c" /><Relationship Type="http://schemas.openxmlformats.org/officeDocument/2006/relationships/notesMaster" Target="/ppt/notesMasters/notesMaster1.xml" Id="Rbfe945ac6ed3402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6e3811713214b75" /><Relationship Type="http://schemas.openxmlformats.org/officeDocument/2006/relationships/notesMaster" Target="/ppt/notesMasters/notesMaster1.xml" Id="R883a7474a15b4a3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66918b07cf4410c" /><Relationship Type="http://schemas.openxmlformats.org/officeDocument/2006/relationships/notesMaster" Target="/ppt/notesMasters/notesMaster1.xml" Id="R5eae0176a4564af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9cfad974f3f45ca" /><Relationship Type="http://schemas.openxmlformats.org/officeDocument/2006/relationships/notesMaster" Target="/ppt/notesMasters/notesMaster1.xml" Id="R40597ad4a06f45e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96edd4455c84d49" /><Relationship Type="http://schemas.openxmlformats.org/officeDocument/2006/relationships/notesMaster" Target="/ppt/notesMasters/notesMaster1.xml" Id="R5279cab651574b6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1fdea20e9b947d5" /><Relationship Type="http://schemas.openxmlformats.org/officeDocument/2006/relationships/notesMaster" Target="/ppt/notesMasters/notesMaster1.xml" Id="R606e7ad163134da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88d6efaf1b9409e" /><Relationship Type="http://schemas.openxmlformats.org/officeDocument/2006/relationships/notesMaster" Target="/ppt/notesMasters/notesMaster1.xml" Id="R5f00357d6b7c4f5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d4d1aa1503a4914" /><Relationship Type="http://schemas.openxmlformats.org/officeDocument/2006/relationships/notesMaster" Target="/ppt/notesMasters/notesMaster1.xml" Id="R1110f58c6a3c478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275d12db5b74fdf" /><Relationship Type="http://schemas.openxmlformats.org/officeDocument/2006/relationships/notesMaster" Target="/ppt/notesMasters/notesMaster1.xml" Id="Rb6353a4c4bd14e6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ed7a08595d24f6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a05a0b5969e435a" /><Relationship Type="http://schemas.openxmlformats.org/officeDocument/2006/relationships/slideLayout" Target="/ppt/slideLayouts/slideLayout1.xml" Id="Raf362a2cd55a472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f362a2cd55a472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df19ef66894af4" /><Relationship Type="http://schemas.openxmlformats.org/officeDocument/2006/relationships/image" Target="/ppt/media/image.bin" Id="Rb1baf7f881684b22" /><Relationship Type="http://schemas.openxmlformats.org/officeDocument/2006/relationships/notesSlide" Target="/ppt/notesSlides/notesSlide1.xml" Id="R0fa68940c99240f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e4c81fbd714c26" /><Relationship Type="http://schemas.openxmlformats.org/officeDocument/2006/relationships/notesSlide" Target="/ppt/notesSlides/notesSlide2.xml" Id="R65985ff27f6b419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a8ccd681fb4e49" /><Relationship Type="http://schemas.openxmlformats.org/officeDocument/2006/relationships/notesSlide" Target="/ppt/notesSlides/notesSlide3.xml" Id="R93d6bac945c14c5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d5888718cf4b55" /><Relationship Type="http://schemas.openxmlformats.org/officeDocument/2006/relationships/notesSlide" Target="/ppt/notesSlides/notesSlide4.xml" Id="R97f0b598ddf749a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fd12d0075243d5" /><Relationship Type="http://schemas.openxmlformats.org/officeDocument/2006/relationships/image" Target="/ppt/media/image2.bin" Id="R52338cd1d3684174" /><Relationship Type="http://schemas.openxmlformats.org/officeDocument/2006/relationships/notesSlide" Target="/ppt/notesSlides/notesSlide5.xml" Id="R26e534e0f62542a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01a1a712974ad2" /><Relationship Type="http://schemas.openxmlformats.org/officeDocument/2006/relationships/image" Target="/ppt/media/image3.bin" Id="R0c9888718d8d4a2c" /><Relationship Type="http://schemas.openxmlformats.org/officeDocument/2006/relationships/notesSlide" Target="/ppt/notesSlides/notesSlide6.xml" Id="Rcdcb2cea9efe48b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07b4711ec14fe9" /><Relationship Type="http://schemas.openxmlformats.org/officeDocument/2006/relationships/notesSlide" Target="/ppt/notesSlides/notesSlide7.xml" Id="R4beecbf208bc41f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741ea200c74b6d" /><Relationship Type="http://schemas.openxmlformats.org/officeDocument/2006/relationships/image" Target="/ppt/media/image4.bin" Id="R2654e229d765455b" /><Relationship Type="http://schemas.openxmlformats.org/officeDocument/2006/relationships/notesSlide" Target="/ppt/notesSlides/notesSlide8.xml" Id="R9e70441d938840b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6452356d334e12" /><Relationship Type="http://schemas.openxmlformats.org/officeDocument/2006/relationships/notesSlide" Target="/ppt/notesSlides/notesSlide9.xml" Id="Ra0767d493c624a0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9480548f9249a5" /><Relationship Type="http://schemas.openxmlformats.org/officeDocument/2006/relationships/notesSlide" Target="/ppt/notesSlides/notesSlide10.xml" Id="R59c1038f2dfc4e3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e6db5c5269479d" /><Relationship Type="http://schemas.openxmlformats.org/officeDocument/2006/relationships/notesSlide" Target="/ppt/notesSlides/notesSlide11.xml" Id="R05e1f40710a2409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571ac068254554" /><Relationship Type="http://schemas.openxmlformats.org/officeDocument/2006/relationships/notesSlide" Target="/ppt/notesSlides/notesSlide12.xml" Id="Rc261a7fc0fbf476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cfca99b09b40a2" /><Relationship Type="http://schemas.openxmlformats.org/officeDocument/2006/relationships/notesSlide" Target="/ppt/notesSlides/notesSlide13.xml" Id="R57fc60f8f4c042e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E14A4CD-F7F9-40C2-861C-B811B9AAE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989E59-D98E-4030-B170-727D8AD64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4540F6-6F10-49F7-BEBE-1EFA0C7E6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1C3203-6DBD-4C72-828C-22837B30E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5C8D9A-994A-41A7-96B1-21CAF1022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Short List: Ruling Out the Big Cleft Syndromes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653F70-A989-417D-8318-9420A812A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Which specific syndromes must we rule out for Mateo, and what is the one red flag that flags each?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74B8B38-2BD7-440E-949E-8D87B267E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red-flag checklist turns a broad syndrome question into specific findings that can be checked.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baf7f881684b2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864541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883257E-580F-4AE5-A548-5E631F260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9D4169-EC23-41D3-96F9-E160E2B68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54DAA8-3720-486E-B9CD-C3DB208DD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3F6464-A560-4B6C-9789-67449AF13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FFF828-B2C6-4E36-B68B-C07E432ED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7C21216-9BD7-429F-BBCD-24316B396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681FE4A-7131-4D69-8E87-0B69A889A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F84EE59-D885-4B5E-BEFE-EAD0C3EFC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is syndromic only when a pattern of additional findings supports that claim.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EC03E7A-6496-4AE5-8711-5B4646912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50695868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2896E75-512B-4DD7-A5EB-8EE3F8D18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2666B3-4CF3-4BE5-AAD4-8AAD4222C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A265A7-E739-4C4E-8D4B-43164C7D9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E74881-45E5-4049-AD8D-3B90094DF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4C2667-2D69-4F77-82CC-157D5A8DA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5F4821-7259-40FE-87F1-ED980A790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FEFBF23-6B46-4C95-BF18-48F3146F0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E5D919-DF67-4600-8DF0-09F931BE2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225E008-6D5E-4377-9B93-9DF8ED7D4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52AB6A8-4835-46DB-9AFE-35F4B8DE5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1399FA8-B3F9-4ADA-B8AB-B43834F9E0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A650F0-1893-43C7-B286-4D0A89538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B9C4915-71A9-457C-8CC7-FDE6E1F01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21CD795-AC1A-4FB1-8DDC-9DFD7896E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D2BEDF8-3080-4B40-ACE6-544EC58F7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99091118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CA93A92-A998-418D-B4E2-18EAAB2E6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A08075-0F7B-4F1F-89D1-11783E96F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E29468-66C8-4161-B61B-B66FD2DA0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420055-6D3D-41FB-A4D7-94AD05D43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331A85-8077-43C5-8B5D-DBEA883EE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FAA88E-5AA0-4D27-A4E9-DADA5D3B9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red-flag checklist turns a broad syndrome question into specific findings that can be checked.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46AD47E-9016-4DE0-A279-C6DD07D90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30933C1-EEAA-4A9D-B6A6-BF7BD441C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2B82F1-A598-425D-BA40-636BA7380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824D006-B77A-4F36-A55C-0E29AE554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54D74B9-51F4-4C2F-9208-4CC6C8F2F0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5C0820E-7D69-4078-B8EC-81507C787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BD15D0-9022-4DBD-BA8A-6BF77EA10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D051A76-397B-4BEB-A4B3-80A50CCBD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BD926AE-6C7B-4C9A-A81B-B6DC9A3AD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949807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36537B3-0841-44B6-AE4B-C955DD73E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A056B9-999F-46CD-8A25-74A005321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F922C4-F69E-4D58-978B-54FCDA98F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5DA8F4-87CB-4144-B029-64A55CF44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8CAF89-C9C0-4732-9F9E-FB9E56D01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E8ADFD-831D-4F76-A2A0-5CAC78054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338cd1d3684174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47873620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6140E3-C957-4120-808F-F4C15162A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B5515A6-5333-464A-A3A7-5A7DC3E7C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F7AA5B-2A73-4805-A8B5-AA00641B6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B970E9-6AE5-423E-8DA0-6F94F49F7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00F8A9-F659-4E1A-8F34-72F76621F3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A996A7-43CA-4BCE-A372-A683832E9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Airport screening uses named checks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9888718d8d4a2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426C30-1197-49F1-82B7-51191F4EE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58D244-0A32-4BD9-A9C3-F5D67C8E9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C6E2203-E275-4DFA-BA65-71760BAAD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are the checkpoints named?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17951AB-9837-4908-BC0F-C1314F90C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FD337A-F151-4C3F-A24C-278D324D6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BB9323-55CE-4063-BF5C-A7E6368BF1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checks are visual and which need a tool?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EC27C2-1505-4F49-8812-6A6335A2D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1A0DCF6-D017-4A78-B5E0-ECBA36F61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642C64F-668C-433B-84F4-8C121B35F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would happen if the screener relied on a general feeling?</a:t>
            </a:r>
          </a:p>
        </p:txBody>
      </p:sp>
    </p:spTree>
    <p:extLst>
      <p:ext uri="{BB962C8B-B14F-4D97-AF65-F5344CB8AC3E}">
        <p14:creationId xmlns:p14="http://schemas.microsoft.com/office/powerpoint/2010/main" val="43939316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C63743A-7F00-43D1-93E6-119ED8AF4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AC60D2-1918-4117-AD8A-93B84CDF5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270016-EC25-4811-A413-B594D4703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0FD24B-BBF4-4634-9A12-611294B93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757C5F-F517-40D4-A92D-D8A9F892C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D5B13F2-86FB-4269-B1A8-CE83899D8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444F97A-5250-453E-A837-47A85879E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D915BE5-C05F-411C-9EFF-66E8DB370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FDE12C-D577-4B66-9C2E-C0724037F3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Break a broad risk into visible checks.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D5E139D-1B87-40DE-8015-B72DAC70B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F96989B-EC22-4E48-9BE4-C885CFE0F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5A61EB-4FB7-4058-ACF8-FC75043AA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each concern to a specific sign.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419691C-0788-4AE9-A6C6-965BFD264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53D9D1B-8E20-417C-ABC6-37F139D54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FDAF3F8-4493-4D84-AB89-6F6F8DAAC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negative check narrows the list but does not erase all uncertainty.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25972DD-0E87-4603-A5CA-79778E6BF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Patients are not security threats. The analogy only represents systematic screening.</a:t>
            </a:r>
          </a:p>
        </p:txBody>
      </p:sp>
    </p:spTree>
    <p:extLst>
      <p:ext uri="{BB962C8B-B14F-4D97-AF65-F5344CB8AC3E}">
        <p14:creationId xmlns:p14="http://schemas.microsoft.com/office/powerpoint/2010/main" val="137865961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23BEAC9-C815-4DD3-B44E-2DFDDBAFC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A53DF3-8B9E-472A-BD2A-24E04B5FE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B98FF3-94E2-4F12-84ED-D03D43CBF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6B92BF-50E2-4B51-8CFB-44D65973D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D00E6A-675F-4C31-B86E-34811DF62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named syndromes to named red flags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CC22CB-61DF-4711-9BF5-979DCCD07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54e229d765455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000B84-BA0C-463A-9604-640EA02A7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7BAD687-1815-4035-9880-7E8EDF0BE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C9DB314-56E2-462B-A633-7BC812367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lower-lip pits are seen.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EB2A37A-B76F-4045-BB62-786D70437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B9575BA-7180-48BF-B675-BFE423B07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FC6928-ACE8-4137-BD05-665A8E10F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Jaw size and breathing are normal.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7AFB399-1AB2-44F0-A62F-3CC64ADA2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DA96E58-AC3A-40B5-B281-423A2157A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B8C49A4-D20D-4CAA-8465-F8F1FAB75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Heart exam, eye exam, and limb exam are unremarkable.</a:t>
            </a:r>
          </a:p>
        </p:txBody>
      </p:sp>
    </p:spTree>
    <p:extLst>
      <p:ext uri="{BB962C8B-B14F-4D97-AF65-F5344CB8AC3E}">
        <p14:creationId xmlns:p14="http://schemas.microsoft.com/office/powerpoint/2010/main" val="165812795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3F21A22-4D15-42A5-83F3-6A7F7DE03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ED8B57-78F8-4A48-A473-126783FCF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A540B7-302B-426B-AC43-6EC10C3D0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D5CC3F-F09D-4490-9012-BC3A625C3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195037-DA4B-4406-8CFE-B0FBFD34E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649199-CE04-4E05-AB79-74F4C83D2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22A7A84-1913-4B99-94A8-78C153CF7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74D6F6-1215-4F52-A8FF-71C1C549A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Passport check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66AB8AE-8A4E-4140-A1D2-A8D111A39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C3EFDA-5DD1-46CE-A7C7-57915DB57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24B239A-0183-4E52-AA04-19ACA5132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Family history and lip-pit check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B2ADA3-CFC8-4C9A-AFC8-F646EB592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11C0743-9510-4033-B03C-40574DF4A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Bag scan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3D35867-4818-4725-9356-8FD92FEB5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E107C01-B1FD-49A1-87DF-1E4903522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FA13BEB-4DB5-4AA9-91BB-DB300EA26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Heart, eye, jaw, and limb examination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DF527F0-44C5-4E2A-BF64-6E4D1EA32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ACF123D-ED5A-4047-80F7-584316612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Secondary screening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AB94766-0A29-4ACF-A51E-BE659F068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860A666-B5BF-4315-8F65-003C488BB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A7229E1-547A-4846-8C9D-6A6CFF781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Targeted referral or test when a flag is present</a:t>
            </a:r>
          </a:p>
        </p:txBody>
      </p:sp>
    </p:spTree>
    <p:extLst>
      <p:ext uri="{BB962C8B-B14F-4D97-AF65-F5344CB8AC3E}">
        <p14:creationId xmlns:p14="http://schemas.microsoft.com/office/powerpoint/2010/main" val="170017117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B7CBF4-CD4B-4CBD-B028-597D203D7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466509-2B42-4F84-8C9D-589BCDF64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16A989-D901-492D-AE9D-02E785FAF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0161DE-77EC-4E74-BDC7-7E17F24AB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5296C7-88EE-42A2-A0A9-267DF45CE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07B86F-87D2-427A-8880-598DDB681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cleft team coordinator reviewing the red-flag matrix.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F1089D-10B1-4E24-AED2-E772DA2E8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638744-8043-41F7-9A5F-C410F0DBA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has time for one next step before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D82C35B-F8A5-4A74-8819-3858EB818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218A22F-6D01-47FF-93B3-A651E4568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D7A6769-21A3-4CB4-9527-DC2C692C9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 the structured family history and genetics…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F863D54-463E-4BBC-B7B2-85B24F995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F769792-BB0F-4DB8-8832-3D7BF101F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373147-931F-4AB7-AF97-34571BFB9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a named syndrome from the cleft…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749B27E-05DD-4C12-BA56-C4EB37B58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C439119-26CE-4939-B89B-0700CA7B1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438C27D-08CF-43B4-9462-277837B36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Stop all evaluation because the first exam…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A1E7C54-A8DA-411A-8430-BFE2C41C8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next step and show how the…</a:t>
            </a:r>
          </a:p>
        </p:txBody>
      </p:sp>
    </p:spTree>
    <p:extLst>
      <p:ext uri="{BB962C8B-B14F-4D97-AF65-F5344CB8AC3E}">
        <p14:creationId xmlns:p14="http://schemas.microsoft.com/office/powerpoint/2010/main" val="73673788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7B9A56A-5030-4A6D-93AB-2FB01E330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8549D5-437D-4293-A5D0-7205D4335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4EEC58-F9CC-4892-A600-3D0CCE5AA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872065-B082-4105-BC42-B467F962A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425B1B-1522-411C-B2E0-19EB1BAED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34EB16-AC8C-4DCE-85A0-9E57FF478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9CBC61-0ECD-42EF-B1A5-1B8DE9A04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CE263C-24CF-4B85-B61D-B1AEA6114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Complete the structured family history and genetics examination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E87CB62-E585-4952-B88C-A5BCC8A5D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FF62CB2-9C52-466F-BCEB-F22602674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0C9728E-FF70-4CFA-B553-5F437F5A8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D04-E1 + D04-E2 + D04-E3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34566A9-A60B-4670-A949-F24D9A09D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8A17272-DCA3-4111-84A4-AB723852B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9E30081-C8D5-488C-8E61-A3B65A0FA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say named red flags are absent on today's screen. You may not say every possible syndrome has been ruled out.</a:t>
            </a:r>
          </a:p>
        </p:txBody>
      </p:sp>
    </p:spTree>
    <p:extLst>
      <p:ext uri="{BB962C8B-B14F-4D97-AF65-F5344CB8AC3E}">
        <p14:creationId xmlns:p14="http://schemas.microsoft.com/office/powerpoint/2010/main" val="9030107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5D8EA61-7B62-4FD4-82FC-EB6DCC837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79CB79-C7EA-45B5-BEB8-57B25057B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21C001-2F55-4454-B170-1CF0C154C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C235E5-2CC9-47B7-8EC5-9B54BECF1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3E6069-FB5B-4C2E-B451-11B8AE5C9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B128E7-5932-46CD-AC6F-1EE1105DE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56CE335-14AF-419A-9BE1-769409460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573BF56-3975-4AA9-89AF-5AF32EE26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red-flag checklist turns a broad syndrome question into specific findings that can be checked.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E42F70-1856-4C43-8A23-C0CAB1065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68F19AF-8C1C-4A61-B3BB-EF9C3EDE9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D15483-D40B-40A2-88FC-9DE050F05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now have a checklist of red flags, and Mateo trips none of them on inspection. But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9E17785-ECE6-4E47-B84D-5D89C9B6D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66853710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EA674D3-91FF-4EB1-A523-3026587FE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DF62EC-A29B-44AC-9EE3-9DFDDCB26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FE0A8E-B8FB-40D1-A298-46FB3A48D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E09FB7-C275-457F-8E7F-8CDCBE2BA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534C49-7F55-47D6-8018-9477D8AF7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09B41C-9987-4CB8-AB12-077AC1BD4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C13A05E-7E94-4110-B275-3A5BC81A6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Askarian S, et al. 2022. Genetic factors in cleft lip-cleft palate and clinical utility. Oral Maxillofac Surg. [PMID:35426585]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Dean KM, Leeper LK. 2020. Management of submucous cleft palate. Curr Opin Otolaryngol Head Neck Surg. [PMID:33105231]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Hsieh ST, Woo AS. 2019. Pierre Robin Sequence. Clin Plast Surg. [PMID:30851756]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EEC213E-B36D-4355-B303-3C810584E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28F7CBF-AE05-4A5F-8E16-B78EF607A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F609D01-96A3-4E7C-99D3-07E54247A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Unit 2 diagnosis and differential diagnosis • Biomedical Innovations (BI), syndrome pattern recognition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C1646E9-1CB1-436A-8CC7-F335DE6B9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134C522-4355-4B97-A947-D6CB3B316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4802D95-956E-4A21-8762-9089EF9B5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47244710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2026-07-10T22:12:41.3650000Z</dcterms:created>
  <dcterms:modified xsi:type="dcterms:W3CDTF">2026-07-10T22:12:41.3650000Z</dcterms:modified>
</coreProperties>
</file>