
<file path=[Content_Types].xml><?xml version="1.0" encoding="utf-8"?>
<Types xmlns="http://schemas.openxmlformats.org/package/2006/content-types">
  <Default Extension="xml" ContentType="application/vnd.openxmlformats-package.core-properties+xml"/>
  <Default Extension="bin" ContentType="image/webp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0f3a9f5b9563440f" /><Relationship Type="http://schemas.openxmlformats.org/officeDocument/2006/relationships/extended-properties" Target="/docProps/app.xml" Id="Rd052d263ef974412" /><Relationship Type="http://schemas.openxmlformats.org/officeDocument/2006/relationships/officeDocument" Target="/ppt/presentation.xml" Id="R760c0515819b48d1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e5c3925961c24e12"/>
  </p:sldMasterIdLst>
  <p:notesMasterIdLst>
    <p:notesMasterId xmlns:r="http://schemas.openxmlformats.org/officeDocument/2006/relationships" r:id="R7fa28ac927ff4053"/>
  </p:notesMasterIdLst>
  <p:sldIdLst>
    <p:sldId xmlns:r="http://schemas.openxmlformats.org/officeDocument/2006/relationships" id="256" r:id="Rafab027125b24f00"/>
    <p:sldId xmlns:r="http://schemas.openxmlformats.org/officeDocument/2006/relationships" id="257" r:id="R21299cb218594dd4"/>
    <p:sldId xmlns:r="http://schemas.openxmlformats.org/officeDocument/2006/relationships" id="258" r:id="Ra90dcb1ddb9341c7"/>
    <p:sldId xmlns:r="http://schemas.openxmlformats.org/officeDocument/2006/relationships" id="259" r:id="Re80544ad90fe4b00"/>
    <p:sldId xmlns:r="http://schemas.openxmlformats.org/officeDocument/2006/relationships" id="260" r:id="R0643c13a37de4aac"/>
    <p:sldId xmlns:r="http://schemas.openxmlformats.org/officeDocument/2006/relationships" id="261" r:id="R7c87b8369a274875"/>
    <p:sldId xmlns:r="http://schemas.openxmlformats.org/officeDocument/2006/relationships" id="262" r:id="R1fb6af9cc78b4f5b"/>
    <p:sldId xmlns:r="http://schemas.openxmlformats.org/officeDocument/2006/relationships" id="263" r:id="R3c8254e84a014024"/>
    <p:sldId xmlns:r="http://schemas.openxmlformats.org/officeDocument/2006/relationships" id="264" r:id="R0908653a0b07412a"/>
    <p:sldId xmlns:r="http://schemas.openxmlformats.org/officeDocument/2006/relationships" id="265" r:id="R55c49e65f84d40dc"/>
    <p:sldId xmlns:r="http://schemas.openxmlformats.org/officeDocument/2006/relationships" id="266" r:id="R0e6eb641a095458b"/>
    <p:sldId xmlns:r="http://schemas.openxmlformats.org/officeDocument/2006/relationships" id="267" r:id="R1879b6a0a48f47bd"/>
    <p:sldId xmlns:r="http://schemas.openxmlformats.org/officeDocument/2006/relationships" id="268" r:id="R9750ce7c098642c4"/>
  </p:sldIdLst>
  <p:sldSz cx="12192000" cy="6858000"/>
  <p:notesSz cx="6858000" cy="9144000"/>
  <p:defaultTextStyle>
    <a:defPPr xmlns:a="http://schemas.openxmlformats.org/drawingml/2006/main">
      <a:defRPr lang="en-US"/>
    </a:defPPr>
    <a:lvl1pPr xmlns:a="http://schemas.openxmlformats.org/drawingml/2006/main" marL="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1pPr>
    <a:lvl2pPr xmlns:a="http://schemas.openxmlformats.org/drawingml/2006/main" marL="457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2pPr>
    <a:lvl3pPr xmlns:a="http://schemas.openxmlformats.org/drawingml/2006/main" marL="914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3pPr>
    <a:lvl4pPr xmlns:a="http://schemas.openxmlformats.org/drawingml/2006/main" marL="1371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4pPr>
    <a:lvl5pPr xmlns:a="http://schemas.openxmlformats.org/drawingml/2006/main" marL="18288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5pPr>
    <a:lvl6pPr xmlns:a="http://schemas.openxmlformats.org/drawingml/2006/main" marL="22860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6pPr>
    <a:lvl7pPr xmlns:a="http://schemas.openxmlformats.org/drawingml/2006/main" marL="27432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7pPr>
    <a:lvl8pPr xmlns:a="http://schemas.openxmlformats.org/drawingml/2006/main" marL="32004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8pPr>
    <a:lvl9pPr xmlns:a="http://schemas.openxmlformats.org/drawingml/2006/main" marL="3657600" indent="0" algn="l" defTabSz="91440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b96e88caf39e4e4e" /><Relationship Type="http://schemas.openxmlformats.org/officeDocument/2006/relationships/slideMaster" Target="/ppt/slideMasters/slideMaster1.xml" Id="Re5c3925961c24e12" /><Relationship Type="http://schemas.openxmlformats.org/officeDocument/2006/relationships/notesMaster" Target="/ppt/notesMasters/notesMaster1.xml" Id="R7fa28ac927ff4053" /><Relationship Type="http://schemas.openxmlformats.org/officeDocument/2006/relationships/presProps" Target="/ppt/presProps.xml" Id="Rd6d109957d3443c6" /><Relationship Type="http://schemas.openxmlformats.org/officeDocument/2006/relationships/tableStyles" Target="/ppt/tableStyles.xml" Id="Rd5becb2cfa524e5b" /><Relationship Type="http://schemas.openxmlformats.org/officeDocument/2006/relationships/slide" Target="/ppt/slides/slide1.xml" Id="Rafab027125b24f00" /><Relationship Type="http://schemas.openxmlformats.org/officeDocument/2006/relationships/slide" Target="/ppt/slides/slide2.xml" Id="R21299cb218594dd4" /><Relationship Type="http://schemas.openxmlformats.org/officeDocument/2006/relationships/slide" Target="/ppt/slides/slide3.xml" Id="Ra90dcb1ddb9341c7" /><Relationship Type="http://schemas.openxmlformats.org/officeDocument/2006/relationships/slide" Target="/ppt/slides/slide4.xml" Id="Re80544ad90fe4b00" /><Relationship Type="http://schemas.openxmlformats.org/officeDocument/2006/relationships/slide" Target="/ppt/slides/slide5.xml" Id="R0643c13a37de4aac" /><Relationship Type="http://schemas.openxmlformats.org/officeDocument/2006/relationships/slide" Target="/ppt/slides/slide6.xml" Id="R7c87b8369a274875" /><Relationship Type="http://schemas.openxmlformats.org/officeDocument/2006/relationships/slide" Target="/ppt/slides/slide7.xml" Id="R1fb6af9cc78b4f5b" /><Relationship Type="http://schemas.openxmlformats.org/officeDocument/2006/relationships/slide" Target="/ppt/slides/slide8.xml" Id="R3c8254e84a014024" /><Relationship Type="http://schemas.openxmlformats.org/officeDocument/2006/relationships/slide" Target="/ppt/slides/slide9.xml" Id="R0908653a0b07412a" /><Relationship Type="http://schemas.openxmlformats.org/officeDocument/2006/relationships/slide" Target="/ppt/slides/slide10.xml" Id="R55c49e65f84d40dc" /><Relationship Type="http://schemas.openxmlformats.org/officeDocument/2006/relationships/slide" Target="/ppt/slides/slide11.xml" Id="R0e6eb641a095458b" /><Relationship Type="http://schemas.openxmlformats.org/officeDocument/2006/relationships/slide" Target="/ppt/slides/slide12.xml" Id="R1879b6a0a48f47bd" /><Relationship Type="http://schemas.openxmlformats.org/officeDocument/2006/relationships/slide" Target="/ppt/slides/slide13.xml" Id="R9750ce7c098642c4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1132918d19f49d9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752eeac56294a4f" /><Relationship Type="http://schemas.openxmlformats.org/officeDocument/2006/relationships/notesMaster" Target="/ppt/notesMasters/notesMaster1.xml" Id="Readf8871a7a84b62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00128a965af34108" /><Relationship Type="http://schemas.openxmlformats.org/officeDocument/2006/relationships/notesMaster" Target="/ppt/notesMasters/notesMaster1.xml" Id="R474cb76ece174b76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757bfbec79f46cc" /><Relationship Type="http://schemas.openxmlformats.org/officeDocument/2006/relationships/notesMaster" Target="/ppt/notesMasters/notesMaster1.xml" Id="R6049bb31188d475f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f643331dd5e04617" /><Relationship Type="http://schemas.openxmlformats.org/officeDocument/2006/relationships/notesMaster" Target="/ppt/notesMasters/notesMaster1.xml" Id="R0875dbf929b0449b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5dd12f4a56d04bc5" /><Relationship Type="http://schemas.openxmlformats.org/officeDocument/2006/relationships/notesMaster" Target="/ppt/notesMasters/notesMaster1.xml" Id="R50095cd7de454cc7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4c51b871b0f4364" /><Relationship Type="http://schemas.openxmlformats.org/officeDocument/2006/relationships/notesMaster" Target="/ppt/notesMasters/notesMaster1.xml" Id="R49100d82947d488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9d2392762c44416c" /><Relationship Type="http://schemas.openxmlformats.org/officeDocument/2006/relationships/notesMaster" Target="/ppt/notesMasters/notesMaster1.xml" Id="Rdda3f346bacb438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b95fd671881d457b" /><Relationship Type="http://schemas.openxmlformats.org/officeDocument/2006/relationships/notesMaster" Target="/ppt/notesMasters/notesMaster1.xml" Id="R9cfef2963e054ec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5aa852c6721f45e0" /><Relationship Type="http://schemas.openxmlformats.org/officeDocument/2006/relationships/notesMaster" Target="/ppt/notesMasters/notesMaster1.xml" Id="R7eeb94d77a9c45ad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03b2278ff444459e" /><Relationship Type="http://schemas.openxmlformats.org/officeDocument/2006/relationships/notesMaster" Target="/ppt/notesMasters/notesMaster1.xml" Id="R339f25d75522481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60821f9c95b34d7e" /><Relationship Type="http://schemas.openxmlformats.org/officeDocument/2006/relationships/notesMaster" Target="/ppt/notesMasters/notesMaster1.xml" Id="R13271920d0794a73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ed19948dd9f04bb4" /><Relationship Type="http://schemas.openxmlformats.org/officeDocument/2006/relationships/notesMaster" Target="/ppt/notesMasters/notesMaster1.xml" Id="R15ab3160c35c44f0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29c146fa890f43d5" /><Relationship Type="http://schemas.openxmlformats.org/officeDocument/2006/relationships/notesMaster" Target="/ppt/notesMasters/notesMaster1.xml" Id="R8055d5bec4ca4c94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070c101fc64d4cc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9760e32bed34caa" /><Relationship Type="http://schemas.openxmlformats.org/officeDocument/2006/relationships/slideLayout" Target="/ppt/slideLayouts/slideLayout1.xml" Id="R88fdaaebdc584f83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88fdaaebdc584f83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0cafd5747f1c47d9" /><Relationship Type="http://schemas.openxmlformats.org/officeDocument/2006/relationships/image" Target="/ppt/media/image.bin" Id="Recda5aa710b248b4" /><Relationship Type="http://schemas.openxmlformats.org/officeDocument/2006/relationships/notesSlide" Target="/ppt/notesSlides/notesSlide1.xml" Id="Rbdd57f50ca53485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fa28caed63814e2f" /><Relationship Type="http://schemas.openxmlformats.org/officeDocument/2006/relationships/notesSlide" Target="/ppt/notesSlides/notesSlide2.xml" Id="R5949212727614670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14c9644ba9f74f79" /><Relationship Type="http://schemas.openxmlformats.org/officeDocument/2006/relationships/notesSlide" Target="/ppt/notesSlides/notesSlide3.xml" Id="R36258cafce734fb3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28469d96b3c42a8" /><Relationship Type="http://schemas.openxmlformats.org/officeDocument/2006/relationships/notesSlide" Target="/ppt/notesSlides/notesSlide4.xml" Id="R7f9f51c6357f4b5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773df630512e478a" /><Relationship Type="http://schemas.openxmlformats.org/officeDocument/2006/relationships/image" Target="/ppt/media/image2.bin" Id="R708a09d2602e42c4" /><Relationship Type="http://schemas.openxmlformats.org/officeDocument/2006/relationships/notesSlide" Target="/ppt/notesSlides/notesSlide5.xml" Id="Rc73b004381894baa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5d3f9ae8a9744a5c" /><Relationship Type="http://schemas.openxmlformats.org/officeDocument/2006/relationships/image" Target="/ppt/media/image3.bin" Id="R15abdf5f16c54835" /><Relationship Type="http://schemas.openxmlformats.org/officeDocument/2006/relationships/notesSlide" Target="/ppt/notesSlides/notesSlide6.xml" Id="Re50ace013fb2456b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c6bb31b7afd14efc" /><Relationship Type="http://schemas.openxmlformats.org/officeDocument/2006/relationships/notesSlide" Target="/ppt/notesSlides/notesSlide7.xml" Id="R3d291853b5a64eca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0191e7bceb94044" /><Relationship Type="http://schemas.openxmlformats.org/officeDocument/2006/relationships/image" Target="/ppt/media/image4.bin" Id="R67bd8605fcf844b7" /><Relationship Type="http://schemas.openxmlformats.org/officeDocument/2006/relationships/notesSlide" Target="/ppt/notesSlides/notesSlide8.xml" Id="R691057bfb2554322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116377354264085" /><Relationship Type="http://schemas.openxmlformats.org/officeDocument/2006/relationships/notesSlide" Target="/ppt/notesSlides/notesSlide9.xml" Id="R5c4dca162bea4547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3a508226a72645e6" /><Relationship Type="http://schemas.openxmlformats.org/officeDocument/2006/relationships/notesSlide" Target="/ppt/notesSlides/notesSlide10.xml" Id="R86690d6acc08417f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9301180fc87043f7" /><Relationship Type="http://schemas.openxmlformats.org/officeDocument/2006/relationships/notesSlide" Target="/ppt/notesSlides/notesSlide11.xml" Id="R9c19b8085d15496c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bd62927cb1944cb5" /><Relationship Type="http://schemas.openxmlformats.org/officeDocument/2006/relationships/notesSlide" Target="/ppt/notesSlides/notesSlide12.xml" Id="R4bca772e207b49c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d5b508b1a40140af" /><Relationship Type="http://schemas.openxmlformats.org/officeDocument/2006/relationships/notesSlide" Target="/ppt/notesSlides/notesSlide13.xml" Id="Rd37ed08947c248a3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3BCBA7F-E2D0-4FE5-ABEC-86BA7F1267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23EADB0-4F2D-4E44-9FAD-1135E1A4E9B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3032078-2EA6-43DE-9A17-7B0D44B5B6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ESSENTIAL QUESTION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8923081-B7A3-4E46-9E74-2A53013A6B6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C664B1C9-282C-405B-9CE4-296F1636F16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876300"/>
            <a:ext cx="571500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31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31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Is the Cleft a Clue? The Syndromic Question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5B3CFC4-3ED7-4F39-8F6B-58B1FD7549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2381250"/>
            <a:ext cx="54292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72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Could Mateo's cleft be a sign of a larger condition, or is it traveling alone?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7AF56079-E562-4D8C-8768-A145230799C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52450" y="4286250"/>
            <a:ext cx="5429250" cy="952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425" b="0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425" b="0">
                <a:solidFill>
                  <a:srgbClr val="F5C542"/>
                </a:solidFill>
                <a:latin typeface="Aptos"/>
                <a:ea typeface="Aptos"/>
                <a:cs typeface="Aptos"/>
              </a:rPr>
              <a:t>A cleft is syndromic only when a pattern of additional findings supports that claim.</a:t>
            </a:r>
          </a:p>
        </p:txBody>
      </p:sp>
      <p:pic>
        <p:nvPicPr>
          <p:cNvPr id="16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ecda5aa710b248b4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858000" y="781050"/>
            <a:ext cx="4476750" cy="4476750"/>
          </a:xfrm>
          <a:prstGeom xmlns:a="http://schemas.openxmlformats.org/drawingml/2006/main" prst="roundRect">
            <a:avLst>
              <a:gd name="adj" fmla="val 2553"/>
            </a:avLst>
          </a:prstGeom>
        </p:spPr>
      </p:pic>
    </p:spTree>
    <p:extLst>
      <p:ext uri="{BB962C8B-B14F-4D97-AF65-F5344CB8AC3E}">
        <p14:creationId xmlns:p14="http://schemas.microsoft.com/office/powerpoint/2010/main" val="321027007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E0AC9AC0-E6FF-4B48-B076-805CCF62681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4C94305-E1E4-4C2C-A046-C39ED9D9D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62D6A89-41BB-4026-A092-3D0D3659DD6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CARRY FORWARD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A3941803-91D0-45E5-ACE6-DA23270EA2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DDA9780-295E-449A-9097-A6CED9E55B7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Carry the previous idea forward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B42E2B51-DFD4-4A96-B6B1-FDCCBD963C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Today begins with an idea students already earned.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6DC47D44-3454-4100-8D69-4B77BB4D90E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95400" y="2381250"/>
            <a:ext cx="9601200" cy="1733550"/>
          </a:xfrm>
          <a:prstGeom xmlns:a="http://schemas.openxmlformats.org/drawingml/2006/main" prst="roundRect">
            <a:avLst>
              <a:gd name="adj" fmla="val 6593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C4C06ABE-D17A-4888-9FE7-0776A8AF9AB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76400" y="2781300"/>
            <a:ext cx="8839200" cy="9144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21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1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 useful cleft description names the structures, the side, and the completeness as three separate choices.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3920ED5-F89D-42EB-A039-F005FE703D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266950" y="4591050"/>
            <a:ext cx="7658100" cy="4381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How does that idea help answer today's question?</a:t>
            </a:r>
          </a:p>
        </p:txBody>
      </p:sp>
    </p:spTree>
    <p:extLst>
      <p:ext uri="{BB962C8B-B14F-4D97-AF65-F5344CB8AC3E}">
        <p14:creationId xmlns:p14="http://schemas.microsoft.com/office/powerpoint/2010/main" val="392808922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C6033E0-F870-4F9F-BE5C-1622BB3CA16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19EDA260-3CCE-43DA-87E3-A74C2D90663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ACA904F8-AE1D-471F-B606-44DADE58B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DURABLE PRINCIPLE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9D770960-B982-4F5E-8EB9-D63CAFFFA93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8FC7D0E-86F4-408A-8DEA-996D3FE920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Return to the four foundational truths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4A6CF0E9-1D7C-4137-884E-941D073EB7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highlighted truth is today's main lens.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F8F0716-90D8-46DE-A61D-1B22B3124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90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5822D191-FFB9-4AC3-B89F-32C2CF59701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81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differentiate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0B36B59D-50A6-471F-B7A1-596C7FD432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448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285208A2-3FF1-4B8D-851C-0DC250A9AD0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638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Development sculpts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FC1AEDF-2C07-4323-A36B-6F83175253E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3055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0809CA1-BF8C-4111-8ACF-5580FCD334B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960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Cells move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088BFC34-514B-4FCD-9B81-7AB3A76CD5F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63050" y="2476500"/>
            <a:ext cx="2476500" cy="1524000"/>
          </a:xfrm>
          <a:prstGeom xmlns:a="http://schemas.openxmlformats.org/drawingml/2006/main" prst="roundRect">
            <a:avLst>
              <a:gd name="adj" fmla="val 75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9065FDC-61A1-4C0A-A3C4-69029B001A3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353550" y="2857500"/>
            <a:ext cx="2095500" cy="7048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65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65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Development can go wrong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CDDB2FF-539B-47D9-A9A8-130AB74224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238500" y="4762500"/>
            <a:ext cx="571500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Today's lens: Development can go wrong</a:t>
            </a:r>
          </a:p>
        </p:txBody>
      </p:sp>
    </p:spTree>
    <p:extLst>
      <p:ext uri="{BB962C8B-B14F-4D97-AF65-F5344CB8AC3E}">
        <p14:creationId xmlns:p14="http://schemas.microsoft.com/office/powerpoint/2010/main" val="1625682888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FC4519B-688B-466F-9BBE-EA11725FE3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7E0D240-B463-4055-9DFE-3ED43B5B7E0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A3196B9-23EF-49A7-8591-A1F6E1EFBA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VISUAL TAKE-HOME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B0988A2F-63F8-4E73-B4F3-89262B9C45A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4/13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BDF1707F-0A3B-42A8-BC29-D8D8626FEC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Today's 10-year takeaway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2135EC4-4229-41CC-9FC4-29FAD16DB1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A cleft is syndromic only when a pattern of additional findings supports that claim.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31B547F5-B9CA-4AC7-86FE-5B6B5BDA2E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428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C140643-2F42-4784-8E19-AAF724E39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600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Observe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85C8EF80-C057-4DFB-8EA0-79167EA2740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152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26CA37E-2A33-4843-8F88-38D9393AFAA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857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0E5D552-EF9C-45DD-9DFD-B48E9301CE9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029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Use labeled evidence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45B27ABD-FE52-41E8-858C-2ECB9511D52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581900" y="3276600"/>
            <a:ext cx="41910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DE7C0673-4B6A-4798-8574-E6FEC9C71CD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286750" y="2857500"/>
            <a:ext cx="23812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BBF00321-1820-4929-84B8-4AA91CC812D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458200" y="3190875"/>
            <a:ext cx="2038350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2412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500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500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Make a bounded decision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E78EC97A-5522-4BAA-9B85-19B3F52A08A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3048000" y="4762500"/>
            <a:ext cx="60960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Say the takeaway aloud before the details begin.</a:t>
            </a:r>
          </a:p>
        </p:txBody>
      </p:sp>
    </p:spTree>
    <p:extLst>
      <p:ext uri="{BB962C8B-B14F-4D97-AF65-F5344CB8AC3E}">
        <p14:creationId xmlns:p14="http://schemas.microsoft.com/office/powerpoint/2010/main" val="145168382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F04939F9-EB12-49D1-B7DB-6E45C7A235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8FDF52E7-AA90-42F7-BB03-C7ABE645B8B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D6CBDFD0-F4A5-423B-9B31-0EF6D9DBAD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ANALOGY OBSERVE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F1764FE-01E9-45CD-95BA-62A1CB09601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5/13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71136913-A731-4888-B36F-DBCBFD6243A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Study the picture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88CB1D59-BD6C-4A79-8AF7-0A551E1C800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Do not name the biology yet. Describe only what you see.</a:t>
            </a:r>
          </a:p>
        </p:txBody>
      </p:sp>
      <p:pic>
        <p:nvPicPr>
          <p:cNvPr id="14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708a09d2602e42c4"/>
          <a:srcRect xmlns:a="http://schemas.openxmlformats.org/drawingml/2006/main" l="0" t="14754" r="0" b="14754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3190875" y="1905000"/>
            <a:ext cx="58102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</p:spTree>
    <p:extLst>
      <p:ext uri="{BB962C8B-B14F-4D97-AF65-F5344CB8AC3E}">
        <p14:creationId xmlns:p14="http://schemas.microsoft.com/office/powerpoint/2010/main" val="1258750533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1086947-6FC2-4A4F-AB11-DC1548FE597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9191F2C6-CE21-45E0-8463-31ABF06219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B864DBB8-9E6D-462A-A959-947F32CB86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ANALOGY QUESTIONS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35873300-A4AC-4462-88FD-02C6220B9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6/13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462416AD-0768-4843-B40A-3AB883CE7BB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does the picture make you notice?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9984179-CDFB-479B-8610-7F03FC75147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One warning light or a dashboard pattern?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15abdf5f16c54835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7000875" y="1809750"/>
            <a:ext cx="4095750" cy="4095750"/>
          </a:xfrm>
          <a:prstGeom xmlns:a="http://schemas.openxmlformats.org/drawingml/2006/main" prst="roundRect">
            <a:avLst>
              <a:gd name="adj" fmla="val 2791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D32739A6-7207-42AF-A400-80A4BC4F3C0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95262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504A90C-D7F2-4CBE-B8B4-34A1D690085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09550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9AA22B77-775F-4788-B9F1-CA8618FCC3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240982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How does one warning differ from several linked warnings?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ADB8D397-A2F2-4804-BA94-CAEF2BBD49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3238500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C7C0889C-6DD5-4D39-8F71-D70F2304EC7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381375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QUESTION 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91E48CF8-DE42-4008-9203-75D0055750F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3695700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Which situation suggests a broader system problem?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2E96636-E066-40A1-92FD-F239D3CB7B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4524375"/>
            <a:ext cx="5572125" cy="1000125"/>
          </a:xfrm>
          <a:prstGeom xmlns:a="http://schemas.openxmlformats.org/drawingml/2006/main" prst="roundRect">
            <a:avLst>
              <a:gd name="adj" fmla="val 1142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B32EAB87-7719-4381-B39D-E0EEF02768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667250"/>
            <a:ext cx="5229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QUESTION 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42D2E108-5D50-4BCA-8289-4ECF5582291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8200" y="4981575"/>
            <a:ext cx="5229225" cy="4095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What information would you check before deciding?</a:t>
            </a:r>
          </a:p>
        </p:txBody>
      </p:sp>
    </p:spTree>
    <p:extLst>
      <p:ext uri="{BB962C8B-B14F-4D97-AF65-F5344CB8AC3E}">
        <p14:creationId xmlns:p14="http://schemas.microsoft.com/office/powerpoint/2010/main" val="719769298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0CE6BB4A-B80E-4B4B-B9B0-080BE655596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3AAB61BE-A999-4F03-BD37-3664957D5A2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97C32D35-E7D9-4088-A2E6-D7B34233E13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STUDENT RULES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9184CDA-920F-44AB-8CB2-B2B0155368F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7/13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8C9FB7A-12A2-4CD2-B00E-67F1060CD75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Turn your observations into rules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FFB37EB-03AE-40C7-9617-15AFFCCBC01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Write the rule in plain language before the biological vocabulary appears.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234518CE-185B-4C88-B075-CA649F51E0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A4805EAE-BE02-4865-99B5-59A717DF7F1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1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DC92B95E-C60D-4038-98E4-37919BA6F2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One finding can be local.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C8150FC5-EBE7-46AD-860C-B7146FEDC44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7675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D7DBD6D6-24F2-4CA4-93AD-9064F01EBBF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RULE 2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6122C5F-DF00-4E96-B210-1508183C2C9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4820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repeated pattern across systems can signal a larger condition.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3E8B5C7-7249-4BB3-A299-6F313940B72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01000" y="2571750"/>
            <a:ext cx="31432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4BE33E03-DC37-4D0E-9F2D-A2422930BFC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2714625"/>
            <a:ext cx="2800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RULE 3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0F3DE032-7AB1-4567-8CFF-078526F47D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028950"/>
            <a:ext cx="28003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Absence of red flags is evidence, but not absolute proof.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B933E26D-DE6B-4CB6-B69A-F312948EB8C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33500" y="4762500"/>
            <a:ext cx="9525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12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12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Where the analogy stops: Human development is more complex than a dashboard. The analogy models pattern recognition only.</a:t>
            </a:r>
          </a:p>
        </p:txBody>
      </p:sp>
    </p:spTree>
    <p:extLst>
      <p:ext uri="{BB962C8B-B14F-4D97-AF65-F5344CB8AC3E}">
        <p14:creationId xmlns:p14="http://schemas.microsoft.com/office/powerpoint/2010/main" val="251057886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CA7995C4-A8DE-41D7-9F59-B80570BBC7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15FDC99-10E1-4869-BEC3-FE7CAB87458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8C668755-7497-4C45-AE0E-5100CF6CF6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BIOLOGY EXAMPLE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522A3F36-0EB4-4B3D-A516-76EFCDBAF6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8/13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6AB40D72-2E5D-40FD-9A9E-115D9F3859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Ask whether the cleft travels alone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333AF7D-924B-4DF4-A4E5-924610DEAA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the same rules on a real biomedical question.</a:t>
            </a:r>
          </a:p>
        </p:txBody>
      </p:sp>
      <p:pic>
        <p:nvPicPr>
          <p:cNvPr id="23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67bd8605fcf844b7"/>
          <a:srcRect xmlns:a="http://schemas.openxmlformats.org/drawingml/2006/main" l="0" t="0" r="0" b="0"/>
          <a:stretch xmlns:a="http://schemas.openxmlformats.org/drawingml/2006/main">
            <a:fillRect l="0" t="0" r="0" b="0"/>
          </a:stretch>
        </p:blipFill>
        <p:spPr>
          <a:xfrm xmlns:a="http://schemas.openxmlformats.org/drawingml/2006/main">
            <a:off x="6953250" y="1733550"/>
            <a:ext cx="4191000" cy="4191000"/>
          </a:xfrm>
          <a:prstGeom xmlns:a="http://schemas.openxmlformats.org/drawingml/2006/main" prst="roundRect">
            <a:avLst>
              <a:gd name="adj" fmla="val 2727"/>
            </a:avLst>
          </a:prstGeom>
        </p:spPr>
      </p:pic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7F3909FA-7C83-4277-B4AF-1D31B254E6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1866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6095F17D-D523-4DEE-9D17-83540E6EA9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009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D03-E1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7FEC0711-CC14-4DB1-9DD5-03ED45D1D1D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2324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Mateo has a complete unilateral left cleft lip and palate.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9155C98-9B77-4030-B844-9CDB1D2964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32004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815A74D-1C14-44D9-8340-20EDBD5DDF9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3432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D03-E2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38F1F737-F6FA-486A-9F74-700B117E35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36576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No jaw, heart, limb, eye, ear, or tone abnormality was found on the newborn exam.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7A888987-7292-4A52-8F7C-CD537DC81F1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47700" y="4533900"/>
            <a:ext cx="5619750" cy="1066800"/>
          </a:xfrm>
          <a:prstGeom xmlns:a="http://schemas.openxmlformats.org/drawingml/2006/main" prst="roundRect">
            <a:avLst>
              <a:gd name="adj" fmla="val 10714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32CD4DBB-8081-4AD8-8E17-9DB1C9D2D87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676775"/>
            <a:ext cx="5276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D03-E3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E2072A04-5AC5-4864-82DD-FFBB2910E9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9150" y="4991100"/>
            <a:ext cx="5276850" cy="47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Family history and targeted syndrome checks are not yet complete.</a:t>
            </a:r>
          </a:p>
        </p:txBody>
      </p:sp>
    </p:spTree>
    <p:extLst>
      <p:ext uri="{BB962C8B-B14F-4D97-AF65-F5344CB8AC3E}">
        <p14:creationId xmlns:p14="http://schemas.microsoft.com/office/powerpoint/2010/main" val="628072706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76EBDBBE-3B02-42E3-A20D-5B76E136DB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572D170-BC92-4B38-9327-F5BDD832449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707913-3702-447D-8156-9271757CC1C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ANALOGY BIOLOGY MAP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29C0F04F-92B7-463C-8BD7-462D6E84CA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9/13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961928BA-BE13-4DD1-81DA-53252A92C6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Map the analogy onto the biology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6A7A3F05-E67E-473F-9CFA-66075FA8EEE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The relationship stays the same even when the vocabulary changes.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978716E5-4A08-475B-83E2-443E18E3A7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21431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67A056CD-8284-4949-84F0-BEF6DF57F3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23431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Single warning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3A41A02F-BEF0-466C-BAAA-814ECD58B82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24098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B09BD247-5D38-41BC-B054-75B8E9B0C00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21431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7732B686-9515-46F8-9642-444C188306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22860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with no additional findings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A2856197-D243-42EE-B1DF-1228EDED533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338137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57DF1D25-ADB0-4496-968D-4791778E329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358140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Linked warnings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546253DA-B713-49C0-B365-54C44D9832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64807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13BCA9FF-340B-4128-AE3D-0F108A7B661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338137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C01FBB86-AE41-4F65-B1A4-A0AC6F54E75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352425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plus a repeatable set of other features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0AB8FAF-F834-4CC4-BDC4-B548D4711C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09625" y="4619625"/>
            <a:ext cx="404812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F5C542"/>
            </a:solidFill>
            <a:prstDash val="solid"/>
          </a:ln>
        </p:spPr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8F43920D-AA3B-4936-8BD9-B4C89DC9C5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00125" y="4819650"/>
            <a:ext cx="3667125" cy="4000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Diagnostic scan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7303E14A-D8E0-4558-A2ED-23469E9115C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4886325"/>
            <a:ext cx="666750" cy="228600"/>
          </a:xfrm>
          <a:prstGeom xmlns:a="http://schemas.openxmlformats.org/drawingml/2006/main" prst="rightArrow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21DF0C7-D779-4C1C-80F4-B44FC2D0EF9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048500" y="4619625"/>
            <a:ext cx="4333875" cy="781050"/>
          </a:xfrm>
          <a:prstGeom xmlns:a="http://schemas.openxmlformats.org/drawingml/2006/main" prst="roundRect">
            <a:avLst>
              <a:gd name="adj" fmla="val 14634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31F2B07B-54E6-46EB-9DC8-449FF9EF510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239000" y="4762500"/>
            <a:ext cx="3952875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Structured history, exam, and selected testing</a:t>
            </a:r>
          </a:p>
        </p:txBody>
      </p:sp>
    </p:spTree>
    <p:extLst>
      <p:ext uri="{BB962C8B-B14F-4D97-AF65-F5344CB8AC3E}">
        <p14:creationId xmlns:p14="http://schemas.microsoft.com/office/powerpoint/2010/main" val="1251111361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99F6421C-C731-492E-91F1-EE8627A7E29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CD833957-C8CE-4B97-A373-0C81712C107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CF89D3B1-31CA-42D8-8738-116B013F589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CONCRETE DECISION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BD85C95-32F6-4D37-8231-5953832C8BF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10/13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02FCF332-5550-4D0F-9868-E21E909F754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Your team has to make a call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F3712199-3C55-448C-A174-DCFFB102C13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You are presenting Mateo at the first genetics huddle.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EFF4D73-35F2-4BA1-BD0D-8758FF932F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6750" y="1714500"/>
            <a:ext cx="10858500" cy="952500"/>
          </a:xfrm>
          <a:prstGeom xmlns:a="http://schemas.openxmlformats.org/drawingml/2006/main" prst="roundRect">
            <a:avLst>
              <a:gd name="adj" fmla="val 12000"/>
            </a:avLst>
          </a:prstGeom>
          <a:solidFill xmlns:a="http://schemas.openxmlformats.org/drawingml/2006/main">
            <a:srgbClr val="123426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A02BAC4-977C-40D6-8A43-1C569E37C08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1924050"/>
            <a:ext cx="103632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3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3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The team must choose how to describe the case today…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4EB6093-0781-48C9-A6CD-0423DA38EAC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5994E895-94CB-4DC2-8869-D975066E657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A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63D75D71-E0FF-4097-8A7E-6F33DDDE0F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144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Cleft under evaluation, with no additional anomalies…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B1A99BC7-29D9-486B-B4B8-9ADCCB0AA88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45770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E8B33CFD-DD61-4FE6-AE16-6923B6BBDE3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B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A8ABAC3E-83F4-4FBA-B842-FB88032760F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62915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Confirmed nonsyndromic cleft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829EDD6C-B371-4AF3-AE07-D6F5FCA1B5D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172450" y="3143250"/>
            <a:ext cx="3333750" cy="1428750"/>
          </a:xfrm>
          <a:prstGeom xmlns:a="http://schemas.openxmlformats.org/drawingml/2006/main" prst="roundRect">
            <a:avLst>
              <a:gd name="adj" fmla="val 80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359DE626-518C-4D25-8E35-A9DFEABE59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286125"/>
            <a:ext cx="2990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C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F3C75C5F-EF82-41B7-AC6A-0D4F5F21794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43900" y="3600450"/>
            <a:ext cx="299085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Confirmed named syndrome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D4EF2DF7-927E-4053-B3AD-72E983F3550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714500" y="5048250"/>
            <a:ext cx="8763000" cy="552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1">
                <a:solidFill>
                  <a:srgbClr val="BDF6D4"/>
                </a:solidFill>
                <a:latin typeface="Aptos"/>
                <a:ea typeface="Aptos"/>
                <a:cs typeface="Aptos"/>
              </a:defRPr>
            </a:pPr>
            <a:r>
              <a:rPr sz="1275" b="1">
                <a:solidFill>
                  <a:srgbClr val="BDF6D4"/>
                </a:solidFill>
                <a:latin typeface="Aptos"/>
                <a:ea typeface="Aptos"/>
                <a:cs typeface="Aptos"/>
              </a:rPr>
              <a:t>Choose the most defensible chart phrase and explain…</a:t>
            </a:r>
          </a:p>
        </p:txBody>
      </p:sp>
    </p:spTree>
    <p:extLst>
      <p:ext uri="{BB962C8B-B14F-4D97-AF65-F5344CB8AC3E}">
        <p14:creationId xmlns:p14="http://schemas.microsoft.com/office/powerpoint/2010/main" val="489167589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4411E511-66DA-4C77-854D-0ED08128F8A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AE0C5FC8-5193-4DEE-A7B0-FFEFC8992AE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E51AE985-B18A-405E-B0FA-14AAB1D1E31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DECISION DEFENSE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00BF7D85-6918-4EFB-98A3-871EE21891F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11/13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5EC5117D-B5B6-47E4-AB40-DCADFA22ED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Defend the strongest evidence-based decision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76322D64-3FF7-48BF-BA5B-24F511131A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Pause before revealing this slide. A claim is only as strong as its evidence and limits.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E9990405-5F3A-4034-B60B-B998833D1198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952500" y="2095500"/>
            <a:ext cx="10287000" cy="1143000"/>
          </a:xfrm>
          <a:prstGeom xmlns:a="http://schemas.openxmlformats.org/drawingml/2006/main" prst="roundRect">
            <a:avLst>
              <a:gd name="adj" fmla="val 10000"/>
            </a:avLst>
          </a:prstGeom>
          <a:solidFill xmlns:a="http://schemas.openxmlformats.org/drawingml/2006/main">
            <a:srgbClr val="2FD27A"/>
          </a:solidFill>
          <a:ln xmlns:a="http://schemas.openxmlformats.org/drawingml/2006/main" w="9525">
            <a:solidFill>
              <a:srgbClr val="2FD27A"/>
            </a:solidFill>
            <a:prstDash val="solid"/>
          </a:ln>
        </p:spPr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25AA4B10-FFAF-44F1-8861-E16C7DFD7F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381250"/>
            <a:ext cx="9715500" cy="590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725" b="1">
                <a:solidFill>
                  <a:srgbClr val="06140F"/>
                </a:solidFill>
                <a:latin typeface="Aptos"/>
                <a:ea typeface="Aptos"/>
                <a:cs typeface="Aptos"/>
              </a:defRPr>
            </a:pPr>
            <a:r>
              <a:rPr sz="1725" b="1">
                <a:solidFill>
                  <a:srgbClr val="06140F"/>
                </a:solidFill>
                <a:latin typeface="Aptos"/>
                <a:ea typeface="Aptos"/>
                <a:cs typeface="Aptos"/>
              </a:rPr>
              <a:t>Cleft under evaluation, with no additional anomalies found so far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A6273513-2261-4BFE-916A-F0CCD2E2158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43000" y="3714750"/>
            <a:ext cx="40957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E6F8B736-63D3-42FC-9CF1-F6237E3C828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3857625"/>
            <a:ext cx="37528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EVIDENCE TO CITE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F7411B4E-6499-4A86-84FD-B51FAEDC32E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314450" y="4171950"/>
            <a:ext cx="37528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D03-E2 + D03-E3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25A77497-B4BF-480B-A756-7C00B0F2B90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619750" y="3714750"/>
            <a:ext cx="5429250" cy="1190625"/>
          </a:xfrm>
          <a:prstGeom xmlns:a="http://schemas.openxmlformats.org/drawingml/2006/main" prst="roundRect">
            <a:avLst>
              <a:gd name="adj" fmla="val 9600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22045371-7CED-4E5A-AE27-4FF1BBD88D1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3857625"/>
            <a:ext cx="508635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CLAIM CEILING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EEAC84FF-38D4-473C-ACB2-7C1EFB1C540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791200" y="4171950"/>
            <a:ext cx="5086350" cy="6000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You may state that no red flags have been found so far. You may not call the cleft isolated or nonsyndromic until the evaluation is complete.</a:t>
            </a:r>
          </a:p>
        </p:txBody>
      </p:sp>
    </p:spTree>
    <p:extLst>
      <p:ext uri="{BB962C8B-B14F-4D97-AF65-F5344CB8AC3E}">
        <p14:creationId xmlns:p14="http://schemas.microsoft.com/office/powerpoint/2010/main" val="887329478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4F7BAE3-66B4-4313-88DD-97022B07C9C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02C5DDF4-2BB9-45D8-9AF5-C38848ADC7F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5C542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51035834-6007-4A8D-B04D-35391DD0411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EXIT AND NEXT UNLOCK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2D02685-1BF5-4698-8232-1AE53078DB2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12/13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82468FA4-5E9A-4E72-9565-28F192FFFA3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838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Leave with the idea. Enter with the next question.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2B5FB82D-2E08-422F-8A4D-734CB5DE2D7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7250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AE51A5FF-CC32-4D1C-9073-5B35AB4BEEB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TODAY'S EXIT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98262685-26B0-4477-893D-9288342D5C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28700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A cleft is syndromic only when a pattern of additional findings supports that claim.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2D6B78D5-9B2D-40D3-9508-8E916B2B24F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524625" y="2333625"/>
            <a:ext cx="4810125" cy="1809750"/>
          </a:xfrm>
          <a:prstGeom xmlns:a="http://schemas.openxmlformats.org/drawingml/2006/main" prst="roundRect">
            <a:avLst>
              <a:gd name="adj" fmla="val 6316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8548549-C80D-47E6-86AB-823F2EFAB55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476500"/>
            <a:ext cx="4467225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NEXT UNLOCK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8B1AFFE1-2A34-4F1F-B07F-2CD3E316CFE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6696075" y="2790825"/>
            <a:ext cx="4467225" cy="1219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We learned that a cleft can ride alone or come bundled with other features, so the only honest…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E5CA3F67-5595-4CD3-9D07-2ADB08B0425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571750" y="4857750"/>
            <a:ext cx="7048500" cy="342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Use today's takeaway as evidence when the next lesson begins.</a:t>
            </a:r>
          </a:p>
        </p:txBody>
      </p:sp>
    </p:spTree>
    <p:extLst>
      <p:ext uri="{BB962C8B-B14F-4D97-AF65-F5344CB8AC3E}">
        <p14:creationId xmlns:p14="http://schemas.microsoft.com/office/powerpoint/2010/main" val="1689572250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6140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" name="">
            <a:extLst xmlns:a="http://schemas.openxmlformats.org/drawingml/2006/main">
              <a:ext uri="{FF2B5EF4-FFF2-40B4-BE49-F238E27FC236}">
                <a16:creationId xmlns:a16="http://schemas.microsoft.com/office/drawing/2014/main" id="{AAB303A0-261A-4DD4-8DEE-13F9DBC0DE9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0"/>
            <a:ext cx="95250" cy="68580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6E7E0EC5-16B8-47DE-A841-12797E85B15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0" y="6743700"/>
            <a:ext cx="12192000" cy="11430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2FD27A"/>
          </a:solidFill>
          <a:ln xmlns:a="http://schemas.openxmlformats.org/drawingml/2006/main" w="0">
            <a:noFill/>
            <a:prstDash val="solid"/>
          </a:ln>
        </p:spPr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20DBDA46-785B-476B-83F8-4A1ECDA4561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400050" y="228600"/>
            <a:ext cx="6667500" cy="2095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82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82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DISEASE • LESSON 03 • SOURCES AND ALIGNMENT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475A34DA-3410-44EA-B2FB-1C3171F2EE6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1239500" y="6429375"/>
            <a:ext cx="571500" cy="1714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r">
              <a:lnSpc>
                <a:spcPct val="108000"/>
              </a:lnSpc>
              <a:buNone/>
              <a:defRPr sz="750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750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13/13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1EB3FBD4-2E0A-4A88-89D2-E7FF5AB1D9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590550"/>
            <a:ext cx="11125200" cy="6858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2550" b="1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2550" b="1">
                <a:solidFill>
                  <a:srgbClr val="F7F3E8"/>
                </a:solidFill>
                <a:latin typeface="Aptos"/>
                <a:ea typeface="Aptos"/>
                <a:cs typeface="Aptos"/>
              </a:rPr>
              <a:t>Evidence behind today's lesson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921C8E02-F2A5-468B-A250-1DE99F8F4EA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533400" y="1333500"/>
            <a:ext cx="10668000" cy="4953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A9C1B5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A9C1B5"/>
                </a:solidFill>
                <a:latin typeface="Aptos"/>
                <a:ea typeface="Aptos"/>
                <a:cs typeface="Aptos"/>
              </a:rPr>
              <a:t>Required reasoning stays inside the lesson. These sources support the explainer and are optional for students.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833F0714-732A-4B6D-9E60-E00F755DF9C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42950" y="2047875"/>
            <a:ext cx="7239000" cy="295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>
            <a:normAutofit fontScale="100000"/>
          </a:bodyPr>
          <a:lstStyle xmlns:a="http://schemas.openxmlformats.org/drawingml/2006/main"/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American Cleft Palate Craniofacial Association. 2024 Parameters of Care.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Dixon MJ, et al. 2011. Cleft lip and palate: genetic and environmental influences. Nat Rev Genet. [PMID:21331089]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Vyas T, et al. 2020. Cleft of lip and palate: A review. J Family Med Prim Care. [PMID:32984097]</a:t>
            </a:r>
          </a:p>
          <a:p xmlns:a="http://schemas.openxmlformats.org/drawingml/2006/main">
            <a:pPr marL="20" indent="-12">
              <a:buChar char="•"/>
              <a:defRPr sz="1125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125">
                <a:solidFill>
                  <a:srgbClr val="F7F3E8"/>
                </a:solidFill>
                <a:latin typeface="Aptos"/>
                <a:ea typeface="Aptos"/>
                <a:cs typeface="Aptos"/>
              </a:rPr>
              <a:t>Yan S, et al. 2024. Prenatal CL/P ultrasound abnormalities and copy number variants. Ital J Pediatr. [PMID:39169438]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EBC2803E-06EC-4638-917A-48B41726B22B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2143125"/>
            <a:ext cx="3048000" cy="1619250"/>
          </a:xfrm>
          <a:prstGeom xmlns:a="http://schemas.openxmlformats.org/drawingml/2006/main" prst="roundRect">
            <a:avLst>
              <a:gd name="adj" fmla="val 7059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F118B589-BC98-453D-B934-63CC54AA8FA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286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2FD27A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2FD27A"/>
                </a:solidFill>
                <a:latin typeface="Aptos"/>
                <a:ea typeface="Aptos"/>
                <a:cs typeface="Aptos"/>
              </a:rPr>
              <a:t>PLTW CONNECTION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D1B7CB91-6FBB-4FE0-9900-D600432105E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2600325"/>
            <a:ext cx="2705100" cy="10287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8039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Medical Interventions (MI), Unit 2 How to Screen Your Genes, diagnosis and genetic testing • Biomedical Innovations (BI), recognizing syndromic patterns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968FDAFD-F4FA-4DDF-8F39-FFF35C33AC5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334375" y="4048125"/>
            <a:ext cx="3048000" cy="1219200"/>
          </a:xfrm>
          <a:prstGeom xmlns:a="http://schemas.openxmlformats.org/drawingml/2006/main" prst="roundRect">
            <a:avLst>
              <a:gd name="adj" fmla="val 9375"/>
            </a:avLst>
          </a:prstGeom>
          <a:solidFill xmlns:a="http://schemas.openxmlformats.org/drawingml/2006/main">
            <a:srgbClr val="0D241B"/>
          </a:solidFill>
          <a:ln xmlns:a="http://schemas.openxmlformats.org/drawingml/2006/main" w="9525">
            <a:solidFill>
              <a:srgbClr val="28533F"/>
            </a:solidFill>
            <a:prstDash val="solid"/>
          </a:ln>
        </p:spPr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8359B153-0478-4B14-B343-BD36C2FD4E6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191000"/>
            <a:ext cx="2705100" cy="2286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100000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975" b="1">
                <a:solidFill>
                  <a:srgbClr val="F5C542"/>
                </a:solidFill>
                <a:latin typeface="Aptos"/>
                <a:ea typeface="Aptos"/>
                <a:cs typeface="Aptos"/>
              </a:defRPr>
            </a:pPr>
            <a:r>
              <a:rPr sz="975" b="1">
                <a:solidFill>
                  <a:srgbClr val="F5C542"/>
                </a:solidFill>
                <a:latin typeface="Aptos"/>
                <a:ea typeface="Aptos"/>
                <a:cs typeface="Aptos"/>
              </a:rPr>
              <a:t>INTEGRITY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20558D5-CA1A-49EB-94D1-B1C4BC9AB59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8505825" y="4505325"/>
            <a:ext cx="2705100" cy="6286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wrap="square" lIns="0" tIns="0" rIns="0" bIns="0" anchor="t">
            <a:normAutofit fontScale="99855"/>
          </a:bodyPr>
          <a:lstStyle xmlns:a="http://schemas.openxmlformats.org/drawingml/2006/main"/>
          <a:p xmlns:a="http://schemas.openxmlformats.org/drawingml/2006/main">
            <a:pPr algn="l">
              <a:lnSpc>
                <a:spcPct val="108000"/>
              </a:lnSpc>
              <a:buNone/>
              <a:defRPr sz="1275" b="0">
                <a:solidFill>
                  <a:srgbClr val="F7F3E8"/>
                </a:solidFill>
                <a:latin typeface="Aptos"/>
                <a:ea typeface="Aptos"/>
                <a:cs typeface="Aptos"/>
              </a:defRPr>
            </a:pPr>
            <a:r>
              <a:rPr sz="1275" b="0">
                <a:solidFill>
                  <a:srgbClr val="F7F3E8"/>
                </a:solidFill>
                <a:latin typeface="Aptos"/>
                <a:ea typeface="Aptos"/>
                <a:cs typeface="Aptos"/>
              </a:rPr>
              <a:t>Composite case. Illustration, not clinical photography. No outside lookup is required.</a:t>
            </a:r>
          </a:p>
        </p:txBody>
      </p:sp>
    </p:spTree>
    <p:extLst>
      <p:ext uri="{BB962C8B-B14F-4D97-AF65-F5344CB8AC3E}">
        <p14:creationId xmlns:p14="http://schemas.microsoft.com/office/powerpoint/2010/main" val="826267074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2026-07-10T22:12:40.8340000Z</dcterms:created>
  <dcterms:modified xsi:type="dcterms:W3CDTF">2026-07-10T22:12:40.8340000Z</dcterms:modified>
</coreProperties>
</file>