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2051cc5834541ed" /><Relationship Type="http://schemas.openxmlformats.org/officeDocument/2006/relationships/extended-properties" Target="/docProps/app.xml" Id="Re665909fbdc548c5" /><Relationship Type="http://schemas.openxmlformats.org/officeDocument/2006/relationships/officeDocument" Target="/ppt/presentation.xml" Id="Ra821e1aaf196499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38b944904804bef"/>
  </p:sldMasterIdLst>
  <p:notesMasterIdLst>
    <p:notesMasterId xmlns:r="http://schemas.openxmlformats.org/officeDocument/2006/relationships" r:id="R0b83f451b90143a8"/>
  </p:notesMasterIdLst>
  <p:sldIdLst>
    <p:sldId xmlns:r="http://schemas.openxmlformats.org/officeDocument/2006/relationships" id="256" r:id="R9dc7b7fad79d4903"/>
    <p:sldId xmlns:r="http://schemas.openxmlformats.org/officeDocument/2006/relationships" id="257" r:id="Rec6e99e19cb24744"/>
    <p:sldId xmlns:r="http://schemas.openxmlformats.org/officeDocument/2006/relationships" id="258" r:id="R17bb77fb72fa4d08"/>
    <p:sldId xmlns:r="http://schemas.openxmlformats.org/officeDocument/2006/relationships" id="259" r:id="R3282f8057f3d403b"/>
    <p:sldId xmlns:r="http://schemas.openxmlformats.org/officeDocument/2006/relationships" id="260" r:id="R2d2146576d1640e9"/>
    <p:sldId xmlns:r="http://schemas.openxmlformats.org/officeDocument/2006/relationships" id="261" r:id="Rc5ad770390db40a4"/>
    <p:sldId xmlns:r="http://schemas.openxmlformats.org/officeDocument/2006/relationships" id="262" r:id="R3d42de5a5a66452e"/>
    <p:sldId xmlns:r="http://schemas.openxmlformats.org/officeDocument/2006/relationships" id="263" r:id="Rc86593a513984313"/>
    <p:sldId xmlns:r="http://schemas.openxmlformats.org/officeDocument/2006/relationships" id="264" r:id="R8f71ab3348174448"/>
    <p:sldId xmlns:r="http://schemas.openxmlformats.org/officeDocument/2006/relationships" id="265" r:id="R1515add49265406b"/>
    <p:sldId xmlns:r="http://schemas.openxmlformats.org/officeDocument/2006/relationships" id="266" r:id="R223c7d25848744b7"/>
    <p:sldId xmlns:r="http://schemas.openxmlformats.org/officeDocument/2006/relationships" id="267" r:id="R2364e4d9ca16464b"/>
    <p:sldId xmlns:r="http://schemas.openxmlformats.org/officeDocument/2006/relationships" id="268" r:id="R14aeec40498f459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2202d02b6f6447b" /><Relationship Type="http://schemas.openxmlformats.org/officeDocument/2006/relationships/slideMaster" Target="/ppt/slideMasters/slideMaster1.xml" Id="R638b944904804bef" /><Relationship Type="http://schemas.openxmlformats.org/officeDocument/2006/relationships/notesMaster" Target="/ppt/notesMasters/notesMaster1.xml" Id="R0b83f451b90143a8" /><Relationship Type="http://schemas.openxmlformats.org/officeDocument/2006/relationships/presProps" Target="/ppt/presProps.xml" Id="R757f3054339149fa" /><Relationship Type="http://schemas.openxmlformats.org/officeDocument/2006/relationships/tableStyles" Target="/ppt/tableStyles.xml" Id="R4490f9e9eebd42a2" /><Relationship Type="http://schemas.openxmlformats.org/officeDocument/2006/relationships/slide" Target="/ppt/slides/slide1.xml" Id="R9dc7b7fad79d4903" /><Relationship Type="http://schemas.openxmlformats.org/officeDocument/2006/relationships/slide" Target="/ppt/slides/slide2.xml" Id="Rec6e99e19cb24744" /><Relationship Type="http://schemas.openxmlformats.org/officeDocument/2006/relationships/slide" Target="/ppt/slides/slide3.xml" Id="R17bb77fb72fa4d08" /><Relationship Type="http://schemas.openxmlformats.org/officeDocument/2006/relationships/slide" Target="/ppt/slides/slide4.xml" Id="R3282f8057f3d403b" /><Relationship Type="http://schemas.openxmlformats.org/officeDocument/2006/relationships/slide" Target="/ppt/slides/slide5.xml" Id="R2d2146576d1640e9" /><Relationship Type="http://schemas.openxmlformats.org/officeDocument/2006/relationships/slide" Target="/ppt/slides/slide6.xml" Id="Rc5ad770390db40a4" /><Relationship Type="http://schemas.openxmlformats.org/officeDocument/2006/relationships/slide" Target="/ppt/slides/slide7.xml" Id="R3d42de5a5a66452e" /><Relationship Type="http://schemas.openxmlformats.org/officeDocument/2006/relationships/slide" Target="/ppt/slides/slide8.xml" Id="Rc86593a513984313" /><Relationship Type="http://schemas.openxmlformats.org/officeDocument/2006/relationships/slide" Target="/ppt/slides/slide9.xml" Id="R8f71ab3348174448" /><Relationship Type="http://schemas.openxmlformats.org/officeDocument/2006/relationships/slide" Target="/ppt/slides/slide10.xml" Id="R1515add49265406b" /><Relationship Type="http://schemas.openxmlformats.org/officeDocument/2006/relationships/slide" Target="/ppt/slides/slide11.xml" Id="R223c7d25848744b7" /><Relationship Type="http://schemas.openxmlformats.org/officeDocument/2006/relationships/slide" Target="/ppt/slides/slide12.xml" Id="R2364e4d9ca16464b" /><Relationship Type="http://schemas.openxmlformats.org/officeDocument/2006/relationships/slide" Target="/ppt/slides/slide13.xml" Id="R14aeec40498f459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17b801d0132456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4d56176b82f4c4f" /><Relationship Type="http://schemas.openxmlformats.org/officeDocument/2006/relationships/notesMaster" Target="/ppt/notesMasters/notesMaster1.xml" Id="R81042f805281472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252035dc910448a" /><Relationship Type="http://schemas.openxmlformats.org/officeDocument/2006/relationships/notesMaster" Target="/ppt/notesMasters/notesMaster1.xml" Id="Rea6c2e804d01489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6bde58843b146a2" /><Relationship Type="http://schemas.openxmlformats.org/officeDocument/2006/relationships/notesMaster" Target="/ppt/notesMasters/notesMaster1.xml" Id="Red481b654c884c6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68cada207df4400" /><Relationship Type="http://schemas.openxmlformats.org/officeDocument/2006/relationships/notesMaster" Target="/ppt/notesMasters/notesMaster1.xml" Id="R6b38c0be2025421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4ae6b25a10b4911" /><Relationship Type="http://schemas.openxmlformats.org/officeDocument/2006/relationships/notesMaster" Target="/ppt/notesMasters/notesMaster1.xml" Id="R3b9b18b1c9aa46f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e4ec0f361cc4b32" /><Relationship Type="http://schemas.openxmlformats.org/officeDocument/2006/relationships/notesMaster" Target="/ppt/notesMasters/notesMaster1.xml" Id="Ra7f79c78f40844f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84a07b2d46048cc" /><Relationship Type="http://schemas.openxmlformats.org/officeDocument/2006/relationships/notesMaster" Target="/ppt/notesMasters/notesMaster1.xml" Id="R3f0c42c502394e4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1a3f3e59d214d1b" /><Relationship Type="http://schemas.openxmlformats.org/officeDocument/2006/relationships/notesMaster" Target="/ppt/notesMasters/notesMaster1.xml" Id="R7937f39e2c6747d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7da908a148e41a4" /><Relationship Type="http://schemas.openxmlformats.org/officeDocument/2006/relationships/notesMaster" Target="/ppt/notesMasters/notesMaster1.xml" Id="Re72a0211f03242c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f8e9025a2c140b5" /><Relationship Type="http://schemas.openxmlformats.org/officeDocument/2006/relationships/notesMaster" Target="/ppt/notesMasters/notesMaster1.xml" Id="R9dd47a3551c64d8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7f8cf2f02f446da" /><Relationship Type="http://schemas.openxmlformats.org/officeDocument/2006/relationships/notesMaster" Target="/ppt/notesMasters/notesMaster1.xml" Id="R6bb51c2c73b64ca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3759b9c11174cc7" /><Relationship Type="http://schemas.openxmlformats.org/officeDocument/2006/relationships/notesMaster" Target="/ppt/notesMasters/notesMaster1.xml" Id="Ra786c08d3bb44fa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4936c8b92a54160" /><Relationship Type="http://schemas.openxmlformats.org/officeDocument/2006/relationships/notesMaster" Target="/ppt/notesMasters/notesMaster1.xml" Id="Rb8dc79d97a05401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583d34030fa4e5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ce5150ce1f34749" /><Relationship Type="http://schemas.openxmlformats.org/officeDocument/2006/relationships/slideLayout" Target="/ppt/slideLayouts/slideLayout1.xml" Id="Re5eb04ce03fa4a0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5eb04ce03fa4a0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c9d1ee264f4750" /><Relationship Type="http://schemas.openxmlformats.org/officeDocument/2006/relationships/image" Target="/ppt/media/image.bin" Id="Rccabefd55d9a42a7" /><Relationship Type="http://schemas.openxmlformats.org/officeDocument/2006/relationships/notesSlide" Target="/ppt/notesSlides/notesSlide1.xml" Id="R876926eb7fda455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67e54635c44226" /><Relationship Type="http://schemas.openxmlformats.org/officeDocument/2006/relationships/notesSlide" Target="/ppt/notesSlides/notesSlide2.xml" Id="Rbb5fb7367e644c1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c9f339b1ba43fe" /><Relationship Type="http://schemas.openxmlformats.org/officeDocument/2006/relationships/notesSlide" Target="/ppt/notesSlides/notesSlide3.xml" Id="R6da7c797ab004b8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4edfcf05eb4c9c" /><Relationship Type="http://schemas.openxmlformats.org/officeDocument/2006/relationships/notesSlide" Target="/ppt/notesSlides/notesSlide4.xml" Id="R97d1f7d862fe405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d1f12dc8ea4cdc" /><Relationship Type="http://schemas.openxmlformats.org/officeDocument/2006/relationships/image" Target="/ppt/media/image2.bin" Id="Rfb9cd831b9f0410c" /><Relationship Type="http://schemas.openxmlformats.org/officeDocument/2006/relationships/notesSlide" Target="/ppt/notesSlides/notesSlide5.xml" Id="R8e06cf3c95ce40f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5b155386054370" /><Relationship Type="http://schemas.openxmlformats.org/officeDocument/2006/relationships/image" Target="/ppt/media/image3.bin" Id="R42a5ec1b5e304a53" /><Relationship Type="http://schemas.openxmlformats.org/officeDocument/2006/relationships/notesSlide" Target="/ppt/notesSlides/notesSlide6.xml" Id="Rc27f525e65204e9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af17ea18934774" /><Relationship Type="http://schemas.openxmlformats.org/officeDocument/2006/relationships/notesSlide" Target="/ppt/notesSlides/notesSlide7.xml" Id="Ra4efc38743fa42f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7904aa75d04d16" /><Relationship Type="http://schemas.openxmlformats.org/officeDocument/2006/relationships/image" Target="/ppt/media/image4.bin" Id="R4bb2a7247a314f27" /><Relationship Type="http://schemas.openxmlformats.org/officeDocument/2006/relationships/notesSlide" Target="/ppt/notesSlides/notesSlide8.xml" Id="R1195b5372e3c473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1c479dab5f4ba8" /><Relationship Type="http://schemas.openxmlformats.org/officeDocument/2006/relationships/notesSlide" Target="/ppt/notesSlides/notesSlide9.xml" Id="Rdfe011cdd59145b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a0bcbef5d04c9f" /><Relationship Type="http://schemas.openxmlformats.org/officeDocument/2006/relationships/notesSlide" Target="/ppt/notesSlides/notesSlide10.xml" Id="R4990a7a26cac478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ead72c8c1443ef" /><Relationship Type="http://schemas.openxmlformats.org/officeDocument/2006/relationships/notesSlide" Target="/ppt/notesSlides/notesSlide11.xml" Id="R44a0b08b32a941f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bf5a2b665d4168" /><Relationship Type="http://schemas.openxmlformats.org/officeDocument/2006/relationships/notesSlide" Target="/ppt/notesSlides/notesSlide12.xml" Id="R11dacbd250844b0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024234815d4b8d" /><Relationship Type="http://schemas.openxmlformats.org/officeDocument/2006/relationships/notesSlide" Target="/ppt/notesSlides/notesSlide13.xml" Id="R2c9bba66062f48e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12654C8-BBA7-4AEA-BE74-0CBA88D37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A0D95D-338B-4D27-A0D8-BD3CD6EDF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6A40C6-D13C-47F1-BEF5-2EEA227D2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131F7A-7880-4F5D-A20E-6200E3322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033661-1DD1-43FB-97F5-577B14605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Complete Developmental Story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3415D6C-71D3-43A2-A833-E74136226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Assembling everything we learned, what is the complete developmental story of Mateo's cleft, and what kind of cleft is it?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06DA2AF-DF58-4F42-B49C-BB9DCB740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Mateo's cleft is best explained as a developmental pathway outcome with bounded evidence, not as one proven cause.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abefd55d9a42a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07693804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B888C79-C6EF-4AA9-8B7B-F30076CE2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7A4DFE-2380-4945-9A91-FA65BCDAA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574C46-C697-43C3-B299-2FC9874EB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91D94A-C65E-46F9-A213-4296CF5B9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4244E2-0EB0-4744-9374-6A061C8DB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1C703E-BFF5-4209-84D6-8E6E45C19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F37E82-F7B1-4132-8A93-3E544D3D0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2E5BFE-06F8-427B-BD26-46B97F8B0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rescue experiment supports a mechanism when restoring one step restores the outcome, but it is not yet a human treatment.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B47265B-4B55-4228-97FD-F8F57200A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16862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0A27425-496B-408F-AD1C-33F492DAE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6C690E-E9F8-4A18-877B-C158252DF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04C623-556B-4C0E-8CC1-2B96DDF21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845702-7748-4285-8051-D43D81A07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CDD63A-87E6-4490-94D1-740C8B8AD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EF555E-ECB2-4B3F-BF9D-B1CB72708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0A5E9F-69E5-480A-8297-20B9BAEA1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9E593F2-B91D-47AD-ACE7-0F73343A9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BFA8867-B01D-428B-98F8-88C578A9E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BFCDBD-1565-4DB5-8DFC-74B437A6BD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C77BFBF-1FFD-4C14-B27B-B58B2EF0E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3CE70CC-7F51-4D67-BE5C-C01958414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1CC8DB5-0AF0-4776-AA80-FEB6E54E0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398C217-B4B5-4342-AE0C-142D9512B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7FFB072-DE1A-4688-B378-72BF48E4C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94545238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CDC7610-F4A4-473C-A8A5-214B9040E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E41B30-03CE-41B1-81B1-B6FBBE3D7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389460-9A9D-4079-9188-1EEA386BE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782E04-BDD7-4E6F-B42D-564067473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21B81F-DF03-43BD-9885-D8A5147B5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E65A9D-D270-4549-B5E8-1BD2AAE22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Mateo's cleft is best explained as a developmental pathway outcome with bounded evidence, not as one proven cause.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11CB65B-FCE1-4D9B-9E1E-F1445536A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A7192D7-7B70-4CAA-89A5-4E9122F4C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E048BB-1650-485C-AEA5-8640ECD9D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EBEECEB-BC53-42BD-B102-C6FA03F99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23CCE5D-135C-43BB-A618-C47F38575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C7801BF-A5EC-49EA-9E4A-C02B41C1D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DE41D12-6BE8-477B-9BDD-714C2A372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C3385DB-50AD-4EAE-A617-4EFC78C22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2F26FFD-1823-4DEB-A427-33798BB5E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205906254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3B8E7F-03B1-4901-95BE-79E0B398F7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FAE0F0-C90C-44D7-84D5-838058242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49A3C3-B5C8-45F8-956F-60692719D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00754D-97B8-4793-9230-2501B0D09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3386F0-F9F5-48CD-AFE6-1532B0752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819616-761E-4C19-9EDB-7C805DC54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9cd831b9f0410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64127892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0597F30-4F56-4343-BA37-73358D5A8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C29CF4-5D59-4DA9-8CCA-40DB662B5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C5B881-3F0D-4240-93D7-AAA35A4C0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F4223C-147D-4B34-9D17-964EA7F9C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008E18-9DF7-4A7E-B879-AB6B5E441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734D56-A822-4B8C-9638-3A6B52152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evidence board reconstructs a route without inventing a suspect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a5ec1b5e304a5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652406-4AC3-4941-BAE1-9A68DFF72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864B7CA-AA86-4EF5-BB9C-B911D4272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374D5BE-2A5A-4B19-BF29-1DD4D36F4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cards establish sequence?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4D7743F-0186-4464-8C59-F6627FB05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BB5339-E92A-400D-B823-B25EC7039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FB8109-5DE9-4117-BFF4-08F54F3D6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cards identify a failed checkpoint?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247D956-E455-4118-A9C1-A3D098BE9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7B3A262-09FC-4411-B468-9AB4604AC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A3CB896-6FF3-4949-AD8E-B7A83FB16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missing card prevents a one-cause conclusion?</a:t>
            </a:r>
          </a:p>
        </p:txBody>
      </p:sp>
    </p:spTree>
    <p:extLst>
      <p:ext uri="{BB962C8B-B14F-4D97-AF65-F5344CB8AC3E}">
        <p14:creationId xmlns:p14="http://schemas.microsoft.com/office/powerpoint/2010/main" val="168153497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8BE49B7-6B4C-47A0-B8E1-D739F4E57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8A0D12-1873-47BD-AD64-2F12F7C75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D6B8F0-A696-44AD-8C74-E8E12DF79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6787AE-2436-4C89-8222-2457C7B01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0C315C-9F08-460A-935A-83C5B689D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8EE0EA-6BE5-44D4-9E78-A125389B0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210B34-311F-4D39-921B-7C7BDF970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672B15-0F47-44F2-80A7-214881682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966D662-EA1D-45A7-B829-332099324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Build the story from ordered evidence.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5F07A76-3CF6-4D1C-B82C-EC5B07183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BC8BE26-5970-4BE4-814C-2FB23C6FD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7D89115-F111-4FDD-B0C5-3749AC418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observed phenotype, supported mechanism, and unknown cause.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DB2C8A4-735D-48B3-9AC0-FFCBC5AC8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E8CDE8C-7AAC-46EE-AE7B-0810BA2FA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6C22078-2410-441D-9B6E-3806BEF2A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End with the strongest claim the evidence permits.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703CFB4-B12F-4B13-B974-C8454BD5C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developmental case is not a crime, and families are never responsible for a congenital difference.</a:t>
            </a:r>
          </a:p>
        </p:txBody>
      </p:sp>
    </p:spTree>
    <p:extLst>
      <p:ext uri="{BB962C8B-B14F-4D97-AF65-F5344CB8AC3E}">
        <p14:creationId xmlns:p14="http://schemas.microsoft.com/office/powerpoint/2010/main" val="32784695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72BF926-B8C0-43A3-ACC9-C98B25C96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07FFD3-1E21-4992-B8EB-BBFA7CE145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1C5F31-B347-45FC-B50C-5BECB0CCF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A31429-78FF-4DB8-B955-5A76CDE49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8B755B-B4F2-4DB3-ACF4-AC7AB25B5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Assemble Mateo's complete developmental story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B2F5AE-484E-4285-8721-D68F180A6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bb2a7247a314f2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DB7670-BDAF-4DFB-9726-89D5819FB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6173C8F-ED01-4440-B09F-D8F9F51A3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DEV20-E1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22D6A8A-B575-4E88-9096-9A48BB596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complete unilateral left cleft lip and palate with no broader anomaly pattern established in the composit…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0019CF0-6A28-48BE-A763-1A30324F0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2004159-6BC6-4061-9F43-7D003BE3A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DEV20-E2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0FDB027-0E1F-4469-A638-5CE4894A4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Lip and palate formation require ordered growth, cell movement, signaling, adhesion, and seam removal.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D2A0CEE-1017-48C9-82BF-EF5588674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FA998FE-EDF6-4527-B927-94AD397BD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DEV20-E3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2EC484F-470F-4957-971D-CBE4E5456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case file does not establish one causal variant, exposure, or syndrome.</a:t>
            </a:r>
          </a:p>
        </p:txBody>
      </p:sp>
    </p:spTree>
    <p:extLst>
      <p:ext uri="{BB962C8B-B14F-4D97-AF65-F5344CB8AC3E}">
        <p14:creationId xmlns:p14="http://schemas.microsoft.com/office/powerpoint/2010/main" val="141880634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2073E01-ACCB-4C95-B2F4-354A3BCE1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AE398F-959D-4501-968D-EC30A9D31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87CF51-D171-4309-AFC8-54C0777A9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343A47-1322-483F-96C3-B6F94034B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0A0ADE-F0B8-41F3-97C6-E8D62836E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ED8A7AA-53CD-4245-B97A-A0F10D32B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0950BA-90DF-4052-8439-C427896A2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A5A0664-CF6B-4861-9306-1AA33BE43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Timeline cards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492CAD-1CAD-4375-856D-85526D70B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97949A5-469E-475C-8BA2-3577B2A64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B847BC-812A-4935-98AE-92D380FDD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Human lip and palate windows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07536D-0EE6-4B94-AD26-B950BD4FB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EFF8F5B-361E-4A64-B85C-B2F2E8601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Route and checkpoint cards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82E67A3-4C26-4310-A0B5-E58B318F8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1F37083-C563-47EF-8695-A57CD022D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F59C9D4-7F19-4DD7-83C0-714F596DD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Growth, movement, adhesion, and fusion evidence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BEC16E1-BCAC-435D-8575-EFDC68E791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490F575-CF74-4E01-ABD9-AE1DB80D2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Missing suspect card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B89F4F1-0D8D-42B7-BCA5-4824053F5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BEDD2FF-7C7B-4013-8EBB-E5F41FA0C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74B42FC-28E0-401F-90E0-05086EB63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single proven gene or exposure in the composite file</a:t>
            </a:r>
          </a:p>
        </p:txBody>
      </p:sp>
    </p:spTree>
    <p:extLst>
      <p:ext uri="{BB962C8B-B14F-4D97-AF65-F5344CB8AC3E}">
        <p14:creationId xmlns:p14="http://schemas.microsoft.com/office/powerpoint/2010/main" val="167518599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B365A7-4C51-42A4-96D7-5733E9A71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AD8343-1E8A-4E8B-997E-F8414EA1F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115248-D705-4590-B0B7-AB2527878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2D36C8-492B-4575-B8B9-24D7916D2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DE3A97-563D-4DA1-B6C2-41ACAF7DB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318E3E-A41D-4EB6-8A71-F0534D3DA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lead developmental biologist at the final case conference.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53F964-2590-46FB-B01E-64387E8F4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AE625A-F392-4DB9-ABBD-96B1697BA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must approve one paragraph for the family-facing case…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77923E7-5AB9-475C-A751-EB2587F7D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AE2CDB1-7519-4B90-BA62-A243BD547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7A7570-8FFF-4958-9929-2F7416F50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Describe the failed developmental outcomes and state…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982FD07-5698-4FFB-81A2-280C9C450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645857E-580D-487F-88FE-DA475D8FE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C4F5155-12A8-416B-A1A2-3B9785494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one gene as proven without a…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119D869-BE55-47AE-8799-3175FE672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D32B731-33B1-49CD-B953-ED8319FE1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F45B5B8-B6F3-464B-9B0E-48C4AEFEB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development offers no useful explanation.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2F71DCE-3208-45B4-A1EC-A7D9A9909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summary and cite the phenotype evidence…</a:t>
            </a:r>
          </a:p>
        </p:txBody>
      </p:sp>
    </p:spTree>
    <p:extLst>
      <p:ext uri="{BB962C8B-B14F-4D97-AF65-F5344CB8AC3E}">
        <p14:creationId xmlns:p14="http://schemas.microsoft.com/office/powerpoint/2010/main" val="8371747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04AF11A-B747-4990-9C21-7D7D2EA25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B04A10-5E90-4EA5-8CFC-D3DF6AFAD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0A68F9-CF49-470F-B425-20388269C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F0D4CE-E842-483F-A33F-3158627CA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4836BB-5DC5-4E6E-9817-E2AECAEFE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1485EA-D54C-4BDC-8D5D-221C74DC8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01FB2A2-1F5C-4160-BD42-70DD35DB01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C12C78-4525-44CE-B3F5-5DB892A1E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Describe the failed developmental outcomes and state that one cause is not established.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D885C0A-E818-4B42-8AE8-76175CE7E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E9A60ED-DB1A-47AD-BB4A-8F1681DDC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C1AFB6-4608-43AF-B179-BE88ADE9F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DEV20-E1 + DEV20-E2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94FF40D-7C44-449C-8FC0-97D4FA80E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017E2AA-BB0F-4DC7-A1BE-D25FDEE0E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E690A1-374F-455C-882B-EE8BF34A4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synthesize the supported developmental pathway. You may not add a diagnosis, variant, or exposure absent from the case file.</a:t>
            </a:r>
          </a:p>
        </p:txBody>
      </p:sp>
    </p:spTree>
    <p:extLst>
      <p:ext uri="{BB962C8B-B14F-4D97-AF65-F5344CB8AC3E}">
        <p14:creationId xmlns:p14="http://schemas.microsoft.com/office/powerpoint/2010/main" val="166891776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538E80E-AFD8-4EF3-9DA0-443E37C43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5B01F0-A5DD-4816-A753-C87627674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0A0799-A1AC-4A00-A643-681D216B8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F7C9F5-4563-4501-8AA3-A031DB0C7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6D7A9A-FB6B-427B-A85E-2EEC7E77C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EA8FDB-39F1-41C4-B499-797DA4E36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7C1939-EE0B-4B1E-BF58-B4DD4C49C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9C5DB48-5110-49D4-8B3D-DD4BEA1E5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is best explained as a developmental pathway outcome with bounded evidence, not as one proven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5044257-FBC0-4C54-BEBB-52BB4BF71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668108E-4206-440E-8564-862B6A74D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A6799F-8335-4B69-8445-4F4DA5AF3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is an isolated, multifactorial failure of fusion in the weeks 4 to 12 window, with the…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2FEEDAF-A58E-4740-8479-C9BB83A6A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6046791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BB9E9AF-B7F7-45A4-BCB6-03151FF79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7A6C51-3BF0-47C4-B353-12B61FC11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EEAA63-A1CE-4D84-BA19-7D138EE46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20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2D2300-3606-4892-A1E5-EE182FF6A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7C90F2-E782-4F6F-8286-992B50432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B6BF81-B086-4022-83E3-1991E184D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3B7713D-C1AE-4541-8647-345F8FE86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Alvizi et al. 2017, Differential methylation in nonsyndromic cleft lip and palate and penetrance (Sci Rep)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Zhang et al. 2002, Rescue of cleft palate in Msx1-deficient mice by transgenic Bmp4 (journal link; use class excerpt if blocked)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1A122D9-70DB-4699-A15D-EE667422B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6B4CCD5-8B3D-453E-A359-C6AF0720E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ECE13AC-258B-443F-80FA-19B3E1B26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15265FC-D0C4-4F54-8CF0-35F2A1BFE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2CCDA18-A546-4204-B20E-3230A3E00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AA69E9B-DB72-4BC6-BD2E-D9A43BE11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33683106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2026-07-11T00:32:52.0140000Z</dcterms:created>
  <dcterms:modified xsi:type="dcterms:W3CDTF">2026-07-11T00:32:52.0140000Z</dcterms:modified>
</coreProperties>
</file>