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cf2b8752cc34e29" /><Relationship Type="http://schemas.openxmlformats.org/officeDocument/2006/relationships/extended-properties" Target="/docProps/app.xml" Id="Rb482c408d3424779" /><Relationship Type="http://schemas.openxmlformats.org/officeDocument/2006/relationships/officeDocument" Target="/ppt/presentation.xml" Id="R6b15ff81372c443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e4f9b8255934468"/>
  </p:sldMasterIdLst>
  <p:notesMasterIdLst>
    <p:notesMasterId xmlns:r="http://schemas.openxmlformats.org/officeDocument/2006/relationships" r:id="Rf7000a98a54b4336"/>
  </p:notesMasterIdLst>
  <p:sldIdLst>
    <p:sldId xmlns:r="http://schemas.openxmlformats.org/officeDocument/2006/relationships" id="256" r:id="R1e7aba8be8af4de1"/>
    <p:sldId xmlns:r="http://schemas.openxmlformats.org/officeDocument/2006/relationships" id="257" r:id="R7f8b6d24d5ac4337"/>
    <p:sldId xmlns:r="http://schemas.openxmlformats.org/officeDocument/2006/relationships" id="258" r:id="R8bbe880c96f04bb8"/>
    <p:sldId xmlns:r="http://schemas.openxmlformats.org/officeDocument/2006/relationships" id="259" r:id="Rb8adaf7083504d29"/>
    <p:sldId xmlns:r="http://schemas.openxmlformats.org/officeDocument/2006/relationships" id="260" r:id="Rfee04c9080f14322"/>
    <p:sldId xmlns:r="http://schemas.openxmlformats.org/officeDocument/2006/relationships" id="261" r:id="Rf9af916961ec4abf"/>
    <p:sldId xmlns:r="http://schemas.openxmlformats.org/officeDocument/2006/relationships" id="262" r:id="Rb98012ed77bd4d3c"/>
    <p:sldId xmlns:r="http://schemas.openxmlformats.org/officeDocument/2006/relationships" id="263" r:id="R79a6953a4a4446b9"/>
    <p:sldId xmlns:r="http://schemas.openxmlformats.org/officeDocument/2006/relationships" id="264" r:id="R4e0ab24386f5414e"/>
    <p:sldId xmlns:r="http://schemas.openxmlformats.org/officeDocument/2006/relationships" id="265" r:id="Rb4b60f1e687944a4"/>
    <p:sldId xmlns:r="http://schemas.openxmlformats.org/officeDocument/2006/relationships" id="266" r:id="Rcce134d78ec8410d"/>
    <p:sldId xmlns:r="http://schemas.openxmlformats.org/officeDocument/2006/relationships" id="267" r:id="R7c3ef2aaefcb4bb4"/>
    <p:sldId xmlns:r="http://schemas.openxmlformats.org/officeDocument/2006/relationships" id="268" r:id="R38f02a9b4bdb4a05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de907ca44d24b98" /><Relationship Type="http://schemas.openxmlformats.org/officeDocument/2006/relationships/slideMaster" Target="/ppt/slideMasters/slideMaster1.xml" Id="Rce4f9b8255934468" /><Relationship Type="http://schemas.openxmlformats.org/officeDocument/2006/relationships/notesMaster" Target="/ppt/notesMasters/notesMaster1.xml" Id="Rf7000a98a54b4336" /><Relationship Type="http://schemas.openxmlformats.org/officeDocument/2006/relationships/presProps" Target="/ppt/presProps.xml" Id="Rc446e19f123b4c29" /><Relationship Type="http://schemas.openxmlformats.org/officeDocument/2006/relationships/tableStyles" Target="/ppt/tableStyles.xml" Id="Rd7a71d8daf844bf5" /><Relationship Type="http://schemas.openxmlformats.org/officeDocument/2006/relationships/slide" Target="/ppt/slides/slide1.xml" Id="R1e7aba8be8af4de1" /><Relationship Type="http://schemas.openxmlformats.org/officeDocument/2006/relationships/slide" Target="/ppt/slides/slide2.xml" Id="R7f8b6d24d5ac4337" /><Relationship Type="http://schemas.openxmlformats.org/officeDocument/2006/relationships/slide" Target="/ppt/slides/slide3.xml" Id="R8bbe880c96f04bb8" /><Relationship Type="http://schemas.openxmlformats.org/officeDocument/2006/relationships/slide" Target="/ppt/slides/slide4.xml" Id="Rb8adaf7083504d29" /><Relationship Type="http://schemas.openxmlformats.org/officeDocument/2006/relationships/slide" Target="/ppt/slides/slide5.xml" Id="Rfee04c9080f14322" /><Relationship Type="http://schemas.openxmlformats.org/officeDocument/2006/relationships/slide" Target="/ppt/slides/slide6.xml" Id="Rf9af916961ec4abf" /><Relationship Type="http://schemas.openxmlformats.org/officeDocument/2006/relationships/slide" Target="/ppt/slides/slide7.xml" Id="Rb98012ed77bd4d3c" /><Relationship Type="http://schemas.openxmlformats.org/officeDocument/2006/relationships/slide" Target="/ppt/slides/slide8.xml" Id="R79a6953a4a4446b9" /><Relationship Type="http://schemas.openxmlformats.org/officeDocument/2006/relationships/slide" Target="/ppt/slides/slide9.xml" Id="R4e0ab24386f5414e" /><Relationship Type="http://schemas.openxmlformats.org/officeDocument/2006/relationships/slide" Target="/ppt/slides/slide10.xml" Id="Rb4b60f1e687944a4" /><Relationship Type="http://schemas.openxmlformats.org/officeDocument/2006/relationships/slide" Target="/ppt/slides/slide11.xml" Id="Rcce134d78ec8410d" /><Relationship Type="http://schemas.openxmlformats.org/officeDocument/2006/relationships/slide" Target="/ppt/slides/slide12.xml" Id="R7c3ef2aaefcb4bb4" /><Relationship Type="http://schemas.openxmlformats.org/officeDocument/2006/relationships/slide" Target="/ppt/slides/slide13.xml" Id="R38f02a9b4bdb4a0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a144fbb38344e0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1678b73a78e4c52" /><Relationship Type="http://schemas.openxmlformats.org/officeDocument/2006/relationships/notesMaster" Target="/ppt/notesMasters/notesMaster1.xml" Id="R17a93bcc5370427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1c3819d7ced4258" /><Relationship Type="http://schemas.openxmlformats.org/officeDocument/2006/relationships/notesMaster" Target="/ppt/notesMasters/notesMaster1.xml" Id="R260dedd8ee574ee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31bfcd6b67f473e" /><Relationship Type="http://schemas.openxmlformats.org/officeDocument/2006/relationships/notesMaster" Target="/ppt/notesMasters/notesMaster1.xml" Id="R92e748b922c1418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07fe0d5436d4922" /><Relationship Type="http://schemas.openxmlformats.org/officeDocument/2006/relationships/notesMaster" Target="/ppt/notesMasters/notesMaster1.xml" Id="R62e6eb2d4fbf47d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5e185f741b04f13" /><Relationship Type="http://schemas.openxmlformats.org/officeDocument/2006/relationships/notesMaster" Target="/ppt/notesMasters/notesMaster1.xml" Id="Rf313aa2720114ed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42a801822224771" /><Relationship Type="http://schemas.openxmlformats.org/officeDocument/2006/relationships/notesMaster" Target="/ppt/notesMasters/notesMaster1.xml" Id="R0f35ad443160473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48b44d7674346f4" /><Relationship Type="http://schemas.openxmlformats.org/officeDocument/2006/relationships/notesMaster" Target="/ppt/notesMasters/notesMaster1.xml" Id="R546506b3d0254e7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2621455bb5d4db7" /><Relationship Type="http://schemas.openxmlformats.org/officeDocument/2006/relationships/notesMaster" Target="/ppt/notesMasters/notesMaster1.xml" Id="R0c98a7cc46d44a7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4d34c7bf5d64dac" /><Relationship Type="http://schemas.openxmlformats.org/officeDocument/2006/relationships/notesMaster" Target="/ppt/notesMasters/notesMaster1.xml" Id="R395535fc22da4ae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c069b5c7f804a7e" /><Relationship Type="http://schemas.openxmlformats.org/officeDocument/2006/relationships/notesMaster" Target="/ppt/notesMasters/notesMaster1.xml" Id="R71f10c6366dc457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5eab67b78074dc2" /><Relationship Type="http://schemas.openxmlformats.org/officeDocument/2006/relationships/notesMaster" Target="/ppt/notesMasters/notesMaster1.xml" Id="R29e24f24acc94e6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fe11f7e94064df9" /><Relationship Type="http://schemas.openxmlformats.org/officeDocument/2006/relationships/notesMaster" Target="/ppt/notesMasters/notesMaster1.xml" Id="Re8f15119465c469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8394727ff3f4451" /><Relationship Type="http://schemas.openxmlformats.org/officeDocument/2006/relationships/notesMaster" Target="/ppt/notesMasters/notesMaster1.xml" Id="R0896a0c103354c5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0e6c6354410460c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b6cfa9e27904d54" /><Relationship Type="http://schemas.openxmlformats.org/officeDocument/2006/relationships/slideLayout" Target="/ppt/slideLayouts/slideLayout1.xml" Id="R5fcb8f346d314fe6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fcb8f346d314fe6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851d5a451b74f4e" /><Relationship Type="http://schemas.openxmlformats.org/officeDocument/2006/relationships/image" Target="/ppt/media/image.bin" Id="R5995dedaca5e49f9" /><Relationship Type="http://schemas.openxmlformats.org/officeDocument/2006/relationships/notesSlide" Target="/ppt/notesSlides/notesSlide1.xml" Id="Ra350aa0c48424d8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51cbb2795474094" /><Relationship Type="http://schemas.openxmlformats.org/officeDocument/2006/relationships/notesSlide" Target="/ppt/notesSlides/notesSlide2.xml" Id="R897e2374554e4ee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a64ac746784503" /><Relationship Type="http://schemas.openxmlformats.org/officeDocument/2006/relationships/notesSlide" Target="/ppt/notesSlides/notesSlide3.xml" Id="Rfb1acd4954234ab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efd2cfaa65240b9" /><Relationship Type="http://schemas.openxmlformats.org/officeDocument/2006/relationships/notesSlide" Target="/ppt/notesSlides/notesSlide4.xml" Id="R746c79d511cd490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3cb10bf63f4ae4" /><Relationship Type="http://schemas.openxmlformats.org/officeDocument/2006/relationships/image" Target="/ppt/media/image2.bin" Id="R777601bbbfe34ae0" /><Relationship Type="http://schemas.openxmlformats.org/officeDocument/2006/relationships/notesSlide" Target="/ppt/notesSlides/notesSlide5.xml" Id="R7291c85967b24be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3b4a902bab4f7c" /><Relationship Type="http://schemas.openxmlformats.org/officeDocument/2006/relationships/image" Target="/ppt/media/image3.bin" Id="R83d885d677d14d82" /><Relationship Type="http://schemas.openxmlformats.org/officeDocument/2006/relationships/notesSlide" Target="/ppt/notesSlides/notesSlide6.xml" Id="R132948bbc0f24c3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43352a92824d1b" /><Relationship Type="http://schemas.openxmlformats.org/officeDocument/2006/relationships/notesSlide" Target="/ppt/notesSlides/notesSlide7.xml" Id="R4a6803e9170f493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9e42a564fb4010" /><Relationship Type="http://schemas.openxmlformats.org/officeDocument/2006/relationships/image" Target="/ppt/media/image4.bin" Id="Rf58256ba9c484c14" /><Relationship Type="http://schemas.openxmlformats.org/officeDocument/2006/relationships/notesSlide" Target="/ppt/notesSlides/notesSlide8.xml" Id="Rbe0f09c38a5a480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91bf445b44a4841" /><Relationship Type="http://schemas.openxmlformats.org/officeDocument/2006/relationships/notesSlide" Target="/ppt/notesSlides/notesSlide9.xml" Id="R55f0d87fc74e4ff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da6215199ab4338" /><Relationship Type="http://schemas.openxmlformats.org/officeDocument/2006/relationships/notesSlide" Target="/ppt/notesSlides/notesSlide10.xml" Id="R6a4af8199268400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5b9f3330474b67" /><Relationship Type="http://schemas.openxmlformats.org/officeDocument/2006/relationships/notesSlide" Target="/ppt/notesSlides/notesSlide11.xml" Id="Rda047e500516491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facb66ec30145e0" /><Relationship Type="http://schemas.openxmlformats.org/officeDocument/2006/relationships/notesSlide" Target="/ppt/notesSlides/notesSlide12.xml" Id="R4922571da6214a0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64a350b46fe4afd" /><Relationship Type="http://schemas.openxmlformats.org/officeDocument/2006/relationships/notesSlide" Target="/ppt/notesSlides/notesSlide13.xml" Id="R0334c5ee512447d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533F568-6EB3-474E-B6A2-8E29C3D56F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F246280-4079-4B54-A20B-986F781A8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8445686-03EB-4994-8D9A-CABFEFF5F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19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EB02BC4-FE52-4B8F-BD72-0793C93574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274019-DF4A-41F9-9D2A-A474193CCC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4654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If We Know the Window and the Signal, Could We Prevent a Cleft?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EF16119-3104-4916-AE2E-3F823D7EBD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If we know the window and the missing signal, can we add it back and rescue a normal palate, and what does that result really promise for a human baby?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F94F08B-B1C2-454D-B045-69D81FABE8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rescue experiment supports a mechanism when restoring one step restores the outcome, but it is not yet a human treatment.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995dedaca5e49f9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43308988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43DCD2E-3728-4439-8CB9-7FD5AD6A79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FEAF48E-785F-4EA7-827A-883C4DA5B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76CCDA8-0FBA-4223-800D-D358F9521F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19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A943F17-291E-4551-BAD1-846B54F87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6CEECD8-650A-40F8-AB81-FCEA4ECC3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B3747B4-A7B0-44EF-A435-992E25E774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C674E3E-C5F6-4A9B-A08F-E61C9B90BC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6A8C369-E500-408C-8D06-81E4284B4F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Researchers combine lineage labels, live imaging, and model organisms to turn hidden developmental events into visible evidence.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400CA97-5687-4437-B6A8-54C62C47D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585094145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DCC0146-EA19-4196-BD38-4291D58956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421D381-950D-4EA3-A221-FF5015E65E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E9B3E1D-F9C7-4A9B-95A9-776B7503FD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19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3A9E85-C7D0-479A-A794-D850F7049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938212-1944-45F2-A7BE-FCCEE12469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ADE268C-2B1D-4499-95F9-B5BC787B75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1405254-9AD5-435A-B82B-2CF2B826AC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56CE587-BA62-4DFE-A746-A8D8041516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D0658A6-FE86-459F-9487-37D680805D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28E4784-F2F1-41F0-8223-F65C4CA622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F89054C-26EC-4A6C-B1A2-F734F5EDB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B445133-FCDA-4C4A-8426-E6F7423B1F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DD84036-E0B3-4E9C-BC23-874188E909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9A132A6-2815-4720-B623-9C7E27ED9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6EA954B-BCB2-462D-B37F-48873D5D71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50797679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1FD4E95-F510-4854-861D-1C454F86D2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7EC1F1-F4BB-4846-847F-9FCEC24CEF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B7C047-50C0-4222-AFD4-75C5A4691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19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1E70912-999A-4CE7-AAC2-08390D5BB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BB74C7-BD74-4C60-9328-E5EF0682A4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CAE5B5D-6E7E-495B-8A7E-78F633180A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rescue experiment supports a mechanism when restoring one step restores the outcome, but it is not yet a human treatment.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F8B2E12-50EA-4E19-AD9D-DF960E6CE0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7CE9CC9-EB36-48F0-9A1A-B6FE91803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9549E11-0355-4783-A8C1-BE4B765C9A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1CC5A16-D424-429D-A0B0-C9DFFCB762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67FAAB7-AABC-451C-ACC6-5AFC84BB0D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E11A023-0A61-4972-BC76-52191C4479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A8C7B00-C25F-43FB-A985-04CA3AF963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93D0849-0577-4168-A0EA-A415CB1347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0CFBE39-3904-4E63-BDEB-BEFB065EDA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58372446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46EFA1C-0D51-4BB9-A183-D971026A15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9F64C6-8E47-4F2B-ABAF-4D0370488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838FE5E-FD2D-41FC-92D6-FEF21C5E38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19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E8BAB8F-1278-46B8-98B4-3D4466FB8D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ECC0BF1-01E1-4C60-8E0A-FE5B49D36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E2E32B1-439F-4AE1-BD45-91D79B0BF7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77601bbbfe34ae0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20501604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E18B013-B8A4-4975-8022-2FF3AAFBD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F213DA0-326B-4541-AA35-78F9D222C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11E54C5-867D-457C-8F90-B73B2ED8C0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19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BD9D55-D5B6-4974-98E6-2C804D37B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834553A-3D1F-45B9-8F41-5B0E1CA61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8819029-5277-4790-87A5-87FE0E136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Replace one fuse and watch one circuit return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3d885d677d14d8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34EC8C8-CAC7-4769-B488-F174F33850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765C0DE-FF56-4EC1-86D5-FEAB4CB9E7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8EB0FA1-EB72-4DE6-9940-9326224EF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comparison shows that the replacement mattered?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E6167F7-C1ED-4381-8E18-673AC1179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92CB018-0A17-4E27-A429-5C7F022DFA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6706FC3-ADAC-4743-9610-6AF685FC76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must all other conditions stay matched?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922223D-725B-42F7-B49D-A2B7F18E9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C57F552-AB7F-4B01-B42F-7AD2397FA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7C1CD7E-F93C-433F-94DF-3AE0FB00D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Does restoring one circuit prove the whole building is safe?</a:t>
            </a:r>
          </a:p>
        </p:txBody>
      </p:sp>
    </p:spTree>
    <p:extLst>
      <p:ext uri="{BB962C8B-B14F-4D97-AF65-F5344CB8AC3E}">
        <p14:creationId xmlns:p14="http://schemas.microsoft.com/office/powerpoint/2010/main" val="221204039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AB620F3-3EA1-40D6-A5F8-0AE7DBEB4B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BD71F14-EA12-4358-85F1-24412201B1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86A3530-D54A-4EEB-B648-A639EA7E26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19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B21525-3E5C-4B99-B1DA-4D9A8AC7D5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AA87DA-EDA2-4A2B-B9EA-ED51F37530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3A744CA-E595-42ED-B8F8-750B12C47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7B49B5C-87F7-49A1-90A3-3AB633F1F0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52B6770-2404-4AA0-B241-C8CA73A455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D375B1B-FAE1-4683-A954-71F7BACFD4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Compare control, disrupted, and rescued groups.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C04E2A3-E9E9-481F-AC3B-979AC02FC3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DFA84D7-83CD-483C-B863-EFEEAF9A1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05CD7B4-7E14-4D4C-A721-028D0E053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Restore the suspected step during the relevant window.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8269AB2-9E1F-42B1-A2C9-7779EDC9F1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CA60703-69BC-4FAB-9076-50C4C4AED7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60E4837-C558-4633-B540-590578EACB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Mechanism evidence comes before treatment claims.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8C376E6-FBCB-471B-B44E-74C3749098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Biological pathways have feedback and side effects that a simple fuse does not.</a:t>
            </a:r>
          </a:p>
        </p:txBody>
      </p:sp>
    </p:spTree>
    <p:extLst>
      <p:ext uri="{BB962C8B-B14F-4D97-AF65-F5344CB8AC3E}">
        <p14:creationId xmlns:p14="http://schemas.microsoft.com/office/powerpoint/2010/main" val="561579584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3C09A47-3B26-404E-8D01-77D5E1509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C9E639B-4075-4E0D-8358-F90E4EF708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7CAE1D7-A243-460E-99E2-DA2A5E58F6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19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1FB9331-958D-435C-B182-E136C2BA93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7534086-6EAF-4C1D-8AE2-220446C2B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Interpret the Msx1-Bmp4 mouse rescue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CDE2149-EAB3-4F47-B51A-7692307813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8256ba9c484c1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9D1F61B-6036-4AE5-80D5-A9FA6F0EBB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E22E4D5-62F1-4DCA-A630-3BFEA0410A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DEV19-E1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2D70CE6-898D-405C-8326-C1DF09B5C9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Msx1-deficient mice show reduced anterior palatal growth and cleft palate.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672AEC3-A5D0-422C-9B8A-5A74C3E51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80515AC-FF8C-4370-8783-A3FD2212F8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DEV19-E2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BB990F6-C967-4D90-862A-3E13FC6724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Directed Bmp4 expression restored growth and fusion in the reported mouse model.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B319FF4-F677-4BDD-B06F-FCCCCCC946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F74D504-1F04-4DC0-AF57-6593488697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DEV19-E3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5A075DC-149C-4B60-BD02-8DA40193B2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intervention was genetic and preclinical in mice.</a:t>
            </a:r>
          </a:p>
        </p:txBody>
      </p:sp>
    </p:spTree>
    <p:extLst>
      <p:ext uri="{BB962C8B-B14F-4D97-AF65-F5344CB8AC3E}">
        <p14:creationId xmlns:p14="http://schemas.microsoft.com/office/powerpoint/2010/main" val="148168189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09336DE-F790-4224-8878-60BA5876E0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DBACE04-F98E-4313-9445-C5ED514E8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8ED474-41FA-4028-930F-8C010D64CE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19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2B7F0F3-895F-4440-B003-EF52AE2B5E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C5B24F-92F0-4488-AAA7-C8F1F9286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F11D91A-AE99-4893-BE41-91E459F872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1D96438-746C-4A72-B650-422800E619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2F81F29-E56B-41F4-8461-D25B0FDA22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Working circuit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5CABBD0-E7CC-4F2E-B6F3-FF152A899F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1E2E203-7F32-4710-85A5-EC4B9246E9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0D38E80-42BA-4FB6-82AD-87EF01EE33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Control palate development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33991B9-39DF-4CE4-8C91-5C7398D345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91117BE-8EC8-4459-BD29-B60F20EA60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Blown fuse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8703147-217F-4604-9B93-6B1F7367B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F365358-E2AB-428F-9AB1-40436476E9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B4A5FC7-4A67-418E-BC10-EEE78C77E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Msx1-deficient growth pathway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EFD88D2-BEAF-4D20-8689-9831498C6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AB9EA25-09EC-4AE7-95BE-5BFBD14C0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Replacement restores power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7945DDB-7469-453E-A35B-378364A72A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F23F9AB-8B4B-452C-B963-3742FD83F8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237F4E3-A32B-4018-85E7-04C50D01A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Directed Bmp4 expression rescues the model phenotype</a:t>
            </a:r>
          </a:p>
        </p:txBody>
      </p:sp>
    </p:spTree>
    <p:extLst>
      <p:ext uri="{BB962C8B-B14F-4D97-AF65-F5344CB8AC3E}">
        <p14:creationId xmlns:p14="http://schemas.microsoft.com/office/powerpoint/2010/main" val="117101170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6D64956-C7A4-47BD-BE6D-A977DE56E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00C3D5-8390-4478-98D3-2C915A37F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80F57FF-0113-4A9E-95A3-95E7CA93E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19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9E9D652-234C-4F52-9A9B-D1F151A1BE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7D8DCE-75BB-4A49-8AEE-0464395F81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8D53927-DB43-4C96-8B4D-545F795940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briefing a translational research committee.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18439E4-E87D-4EAC-9ED3-51C802D0A0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BD15583-2221-4BC2-B601-A1F6675AB0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headline says the mouse rescue means cleft palate can…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A66AD72-D2FE-47DB-B31A-1A932D3F74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44B4673-C60A-48A0-8AD4-96A713ED18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0697899-606E-4811-A4CA-743516382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Correct it to proof of mechanism in…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ED352F5-C907-4A4A-AA38-759CE32294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FD37D22-B606-4056-A363-D04CA11E75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4F33E68-12A9-4E1F-A292-450C0F2592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Approve the human-treatment claim.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1F3861F-2B14-4E79-B08E-D28BC74D9C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9C9927E-712E-483C-9553-44518AC5F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F96CBC2-C880-413B-8689-BEB6C4B35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Reject the experiment as useless because it…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BDD0A87-09EF-4B93-9BCD-AC5A03F3A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accurate headline and cite both the…</a:t>
            </a:r>
          </a:p>
        </p:txBody>
      </p:sp>
    </p:spTree>
    <p:extLst>
      <p:ext uri="{BB962C8B-B14F-4D97-AF65-F5344CB8AC3E}">
        <p14:creationId xmlns:p14="http://schemas.microsoft.com/office/powerpoint/2010/main" val="770774368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085A9E1-7F29-4161-9F80-F1474D7449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8568EC-1396-4C37-A2D2-4853D5580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197A581-8FAC-4F98-8E0F-1A1A056DCA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19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9B53838-C539-4413-9B2B-163FC4703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16B55D-FE91-4589-BFAA-30C29C277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499926A-E4E9-4658-8525-E763EFCC19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0E13F15-1899-47EE-9067-E7A093BCA5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9A2FD3E-4AA9-4A9C-AFBF-A9DB594A59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Correct it to proof of mechanism in a specific mouse model.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1199D27-8291-4014-9475-EC2B844D91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20D7A9F-0CAA-419C-9F20-ED38E582C7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264B9C3-81DD-40DB-895E-F2A4A43A81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DEV19-E1 + DEV19-E2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EB742BD-9245-4DB6-94F1-D0276072E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BFCD64C-96E9-48F0-8F9D-A997D0F939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85E93B0-228A-4477-B1F9-884A234947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state proof of mechanism in the model. You may not claim safety, timing, delivery, or effectiveness in humans.</a:t>
            </a:r>
          </a:p>
        </p:txBody>
      </p:sp>
    </p:spTree>
    <p:extLst>
      <p:ext uri="{BB962C8B-B14F-4D97-AF65-F5344CB8AC3E}">
        <p14:creationId xmlns:p14="http://schemas.microsoft.com/office/powerpoint/2010/main" val="446945765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6AB8647-E325-4405-BE62-9347D7736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56C23E8-DCA2-4D04-AB61-9089147964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B68AB4F-D9D2-4839-8CF6-3A24DF65F5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19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5A8B8A4-4A0E-455A-8A5E-A75922330A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3644CE1-F9E8-4436-984A-08FE1E8F6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312B150-60C2-4BCF-8576-C763AB298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BA3A606-05C6-494E-97FC-7EE3A22DA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1F6ABA5-5DAF-4E51-ABDE-46564C3314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rescue experiment supports a mechanism when restoring one step restores the outcome, but it is not yet…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5DD0EB8-C6DF-4587-855A-DDD8D1CCDC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45C4A42-32F8-4CAB-BD20-D74F8A2F5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64D86D2-942E-46BC-A2E2-342DE548F8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can rescue a cleft in a mouse by adding back one signal, but only in the lab…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C67A3E6-BFAD-4FC7-9A0F-DAAFBC15A6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458436183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9D1FEE7-AD39-4253-9BF9-4842954891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A6773EB-A59A-4E54-84D3-FB61A757B7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9FD2516-F356-451E-A76F-93335CABC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19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E3C325C-5813-4DA0-AA4D-FE87192C48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F1A8623-5B6E-49BF-818B-6C60E7C88A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F04F755-C509-4475-B2F5-FFED83CCD0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F176951-DD6C-4167-B1B4-71E62969BB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Zhang et al. 2002, Rescue of cleft palate in Msx1-deficient mice by transgenic Bmp4 (journal link; use class excerpt if blocked)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Ueharu &amp; Mishina 2023, BMP signaling during craniofacial development (Front Physiol)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2433F63-4CB8-4D37-A607-6E0B13E18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0D3A2E4-4BDD-4C22-8017-10AE697C44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E89BA1A-AECD-468E-A6E6-91F8BFEA71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PLTW PBS 072110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F72B473-CEF0-42D7-A3D9-7DACC0CCB7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3BC6101-51FF-4901-9B58-5CF58BAD88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09C9AEF-7971-4AB7-B48B-5EDFDCA11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205356952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2026-07-11T00:32:51.5580000Z</dcterms:created>
  <dcterms:modified xsi:type="dcterms:W3CDTF">2026-07-11T00:32:51.5580000Z</dcterms:modified>
</coreProperties>
</file>