
<file path=[Content_Types].xml><?xml version="1.0" encoding="utf-8"?>
<Types xmlns="http://schemas.openxmlformats.org/package/2006/content-types">
  <Default Extension="xml" ContentType="application/vnd.openxmlformats-package.core-properties+xml"/>
  <Default Extension="bin" ContentType="image/webp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d4be66b5d40c40e9" /><Relationship Type="http://schemas.openxmlformats.org/officeDocument/2006/relationships/extended-properties" Target="/docProps/app.xml" Id="R0b88eaf7a3aa4626" /><Relationship Type="http://schemas.openxmlformats.org/officeDocument/2006/relationships/officeDocument" Target="/ppt/presentation.xml" Id="R0495972b58e94506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54f73267fa4c4a2c"/>
  </p:sldMasterIdLst>
  <p:notesMasterIdLst>
    <p:notesMasterId xmlns:r="http://schemas.openxmlformats.org/officeDocument/2006/relationships" r:id="R26806c127cad499e"/>
  </p:notesMasterIdLst>
  <p:sldIdLst>
    <p:sldId xmlns:r="http://schemas.openxmlformats.org/officeDocument/2006/relationships" id="256" r:id="Rea68c5d889c945e7"/>
    <p:sldId xmlns:r="http://schemas.openxmlformats.org/officeDocument/2006/relationships" id="257" r:id="Re65dbd20731140c3"/>
    <p:sldId xmlns:r="http://schemas.openxmlformats.org/officeDocument/2006/relationships" id="258" r:id="Rd6941806aaf043ee"/>
    <p:sldId xmlns:r="http://schemas.openxmlformats.org/officeDocument/2006/relationships" id="259" r:id="R25d7cb1e21604ae2"/>
    <p:sldId xmlns:r="http://schemas.openxmlformats.org/officeDocument/2006/relationships" id="260" r:id="Rb67b131578fa40de"/>
    <p:sldId xmlns:r="http://schemas.openxmlformats.org/officeDocument/2006/relationships" id="261" r:id="Ra63a082a507843e3"/>
    <p:sldId xmlns:r="http://schemas.openxmlformats.org/officeDocument/2006/relationships" id="262" r:id="R744202cc03de464b"/>
    <p:sldId xmlns:r="http://schemas.openxmlformats.org/officeDocument/2006/relationships" id="263" r:id="Rbace978f28e94299"/>
    <p:sldId xmlns:r="http://schemas.openxmlformats.org/officeDocument/2006/relationships" id="264" r:id="R2b3085e4077c4bd3"/>
    <p:sldId xmlns:r="http://schemas.openxmlformats.org/officeDocument/2006/relationships" id="265" r:id="R7db9c3af0226481a"/>
    <p:sldId xmlns:r="http://schemas.openxmlformats.org/officeDocument/2006/relationships" id="266" r:id="R51f56b4a735f415f"/>
    <p:sldId xmlns:r="http://schemas.openxmlformats.org/officeDocument/2006/relationships" id="267" r:id="R387960ebe64c476e"/>
    <p:sldId xmlns:r="http://schemas.openxmlformats.org/officeDocument/2006/relationships" id="268" r:id="Rf9e68b7b7f484171"/>
  </p:sldIdLst>
  <p:sldSz cx="12192000" cy="6858000"/>
  <p:notesSz cx="6858000" cy="9144000"/>
  <p:defaultTextStyle>
    <a:defPPr xmlns:a="http://schemas.openxmlformats.org/drawingml/2006/main">
      <a:defRPr lang="en-US"/>
    </a:defPPr>
    <a:lvl1pPr xmlns:a="http://schemas.openxmlformats.org/drawingml/2006/main" marL="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1pPr>
    <a:lvl2pPr xmlns:a="http://schemas.openxmlformats.org/drawingml/2006/main" marL="4572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2pPr>
    <a:lvl3pPr xmlns:a="http://schemas.openxmlformats.org/drawingml/2006/main" marL="9144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3pPr>
    <a:lvl4pPr xmlns:a="http://schemas.openxmlformats.org/drawingml/2006/main" marL="13716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4pPr>
    <a:lvl5pPr xmlns:a="http://schemas.openxmlformats.org/drawingml/2006/main" marL="18288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5pPr>
    <a:lvl6pPr xmlns:a="http://schemas.openxmlformats.org/drawingml/2006/main" marL="22860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6pPr>
    <a:lvl7pPr xmlns:a="http://schemas.openxmlformats.org/drawingml/2006/main" marL="27432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7pPr>
    <a:lvl8pPr xmlns:a="http://schemas.openxmlformats.org/drawingml/2006/main" marL="32004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8pPr>
    <a:lvl9pPr xmlns:a="http://schemas.openxmlformats.org/drawingml/2006/main" marL="36576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3403eae8b8d744ce" /><Relationship Type="http://schemas.openxmlformats.org/officeDocument/2006/relationships/slideMaster" Target="/ppt/slideMasters/slideMaster1.xml" Id="R54f73267fa4c4a2c" /><Relationship Type="http://schemas.openxmlformats.org/officeDocument/2006/relationships/notesMaster" Target="/ppt/notesMasters/notesMaster1.xml" Id="R26806c127cad499e" /><Relationship Type="http://schemas.openxmlformats.org/officeDocument/2006/relationships/presProps" Target="/ppt/presProps.xml" Id="Rf6a88e44870147ff" /><Relationship Type="http://schemas.openxmlformats.org/officeDocument/2006/relationships/tableStyles" Target="/ppt/tableStyles.xml" Id="Rdaebe41267a84c49" /><Relationship Type="http://schemas.openxmlformats.org/officeDocument/2006/relationships/slide" Target="/ppt/slides/slide1.xml" Id="Rea68c5d889c945e7" /><Relationship Type="http://schemas.openxmlformats.org/officeDocument/2006/relationships/slide" Target="/ppt/slides/slide2.xml" Id="Re65dbd20731140c3" /><Relationship Type="http://schemas.openxmlformats.org/officeDocument/2006/relationships/slide" Target="/ppt/slides/slide3.xml" Id="Rd6941806aaf043ee" /><Relationship Type="http://schemas.openxmlformats.org/officeDocument/2006/relationships/slide" Target="/ppt/slides/slide4.xml" Id="R25d7cb1e21604ae2" /><Relationship Type="http://schemas.openxmlformats.org/officeDocument/2006/relationships/slide" Target="/ppt/slides/slide5.xml" Id="Rb67b131578fa40de" /><Relationship Type="http://schemas.openxmlformats.org/officeDocument/2006/relationships/slide" Target="/ppt/slides/slide6.xml" Id="Ra63a082a507843e3" /><Relationship Type="http://schemas.openxmlformats.org/officeDocument/2006/relationships/slide" Target="/ppt/slides/slide7.xml" Id="R744202cc03de464b" /><Relationship Type="http://schemas.openxmlformats.org/officeDocument/2006/relationships/slide" Target="/ppt/slides/slide8.xml" Id="Rbace978f28e94299" /><Relationship Type="http://schemas.openxmlformats.org/officeDocument/2006/relationships/slide" Target="/ppt/slides/slide9.xml" Id="R2b3085e4077c4bd3" /><Relationship Type="http://schemas.openxmlformats.org/officeDocument/2006/relationships/slide" Target="/ppt/slides/slide10.xml" Id="R7db9c3af0226481a" /><Relationship Type="http://schemas.openxmlformats.org/officeDocument/2006/relationships/slide" Target="/ppt/slides/slide11.xml" Id="R51f56b4a735f415f" /><Relationship Type="http://schemas.openxmlformats.org/officeDocument/2006/relationships/slide" Target="/ppt/slides/slide12.xml" Id="R387960ebe64c476e" /><Relationship Type="http://schemas.openxmlformats.org/officeDocument/2006/relationships/slide" Target="/ppt/slides/slide13.xml" Id="Rf9e68b7b7f484171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f9e248e402c54e3a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3de97960c02a44bb" /><Relationship Type="http://schemas.openxmlformats.org/officeDocument/2006/relationships/notesMaster" Target="/ppt/notesMasters/notesMaster1.xml" Id="R46886bea5af44754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63f41c8ce3244122" /><Relationship Type="http://schemas.openxmlformats.org/officeDocument/2006/relationships/notesMaster" Target="/ppt/notesMasters/notesMaster1.xml" Id="Rda953e10c65142d7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e14e3d832b7b4601" /><Relationship Type="http://schemas.openxmlformats.org/officeDocument/2006/relationships/notesMaster" Target="/ppt/notesMasters/notesMaster1.xml" Id="R4f88b99afe88485c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03e21eb04eb7435f" /><Relationship Type="http://schemas.openxmlformats.org/officeDocument/2006/relationships/notesMaster" Target="/ppt/notesMasters/notesMaster1.xml" Id="R90043481f64f400b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fe0c72147d1f4d24" /><Relationship Type="http://schemas.openxmlformats.org/officeDocument/2006/relationships/notesMaster" Target="/ppt/notesMasters/notesMaster1.xml" Id="Rad23f6d19b1642f6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c97c01df397141ea" /><Relationship Type="http://schemas.openxmlformats.org/officeDocument/2006/relationships/notesMaster" Target="/ppt/notesMasters/notesMaster1.xml" Id="R6db66e89163f4a2c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b69fcc9ba8ee41b1" /><Relationship Type="http://schemas.openxmlformats.org/officeDocument/2006/relationships/notesMaster" Target="/ppt/notesMasters/notesMaster1.xml" Id="Rb3fe26a8a02e4e4d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699da4998e6e4649" /><Relationship Type="http://schemas.openxmlformats.org/officeDocument/2006/relationships/notesMaster" Target="/ppt/notesMasters/notesMaster1.xml" Id="R97af6f20c6094fd5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71a8d750d04644ea" /><Relationship Type="http://schemas.openxmlformats.org/officeDocument/2006/relationships/notesMaster" Target="/ppt/notesMasters/notesMaster1.xml" Id="R315be5fe75d14231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23a9a66e5dea481a" /><Relationship Type="http://schemas.openxmlformats.org/officeDocument/2006/relationships/notesMaster" Target="/ppt/notesMasters/notesMaster1.xml" Id="Ra7a7043116f54466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4e17dc323688474c" /><Relationship Type="http://schemas.openxmlformats.org/officeDocument/2006/relationships/notesMaster" Target="/ppt/notesMasters/notesMaster1.xml" Id="R03f939d211334edf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bb9881ab72344789" /><Relationship Type="http://schemas.openxmlformats.org/officeDocument/2006/relationships/notesMaster" Target="/ppt/notesMasters/notesMaster1.xml" Id="R2fa664efb7b845fa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02fc95a7f27145e1" /><Relationship Type="http://schemas.openxmlformats.org/officeDocument/2006/relationships/notesMaster" Target="/ppt/notesMasters/notesMaster1.xml" Id="R66044b7614974256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07c09e7851254464" /></Relationships>
</file>

<file path=ppt/slideLayouts/slideLayout1.xml><?xml version="1.0" encoding="utf-8"?>
<p:sldLayout xmlns:p="http://schemas.openxmlformats.org/presentationml/2006/main" type="title">
  <p:cSld name="Title Slide"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547d7d03ae944c78" /><Relationship Type="http://schemas.openxmlformats.org/officeDocument/2006/relationships/slideLayout" Target="/ppt/slideLayouts/slideLayout1.xml" Id="Rce6855c756c34647" /></Relationships>
</file>

<file path=ppt/slideMasters/slideMaster1.xml><?xml version="1.0" encoding="utf-8"?>
<p:sldMaster xmlns:p="http://schemas.openxmlformats.org/presentationml/2006/main">
  <p:cSld name="Master"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ce6855c756c34647"/>
  </p:sldLayoutIdLst>
  <p:txStyles>
    <p:titleStyle>
      <a:lvl1pPr xmlns:a="http://schemas.openxmlformats.org/drawingml/2006/main" algn="l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xmlns:a="http://schemas.openxmlformats.org/drawingml/2006/main" marL="228600" indent="-228600" algn="l">
        <a:lnSpc>
          <a:spcPct val="90000"/>
        </a:lnSpc>
        <a:spcBef>
          <a:spcPts val="1000"/>
        </a:spcBef>
        <a:buChar char="•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685800" indent="-228600" algn="l">
        <a:lnSpc>
          <a:spcPct val="90000"/>
        </a:lnSpc>
        <a:spcBef>
          <a:spcPts val="500"/>
        </a:spcBef>
        <a:buChar char="•"/>
        <a:defRPr sz="24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1143000" indent="-228600" algn="l">
        <a:lnSpc>
          <a:spcPct val="90000"/>
        </a:lnSpc>
        <a:spcBef>
          <a:spcPts val="500"/>
        </a:spcBef>
        <a:buChar char="•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600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20574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5146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9718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4290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886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xmlns:a="http://schemas.openxmlformats.org/drawingml/2006/main" marL="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457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914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371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18288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2860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743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200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657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Masters/theme/theme2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eaa69092f014202" /><Relationship Type="http://schemas.openxmlformats.org/officeDocument/2006/relationships/image" Target="/ppt/media/image.bin" Id="Re4d533de365a4259" /><Relationship Type="http://schemas.openxmlformats.org/officeDocument/2006/relationships/notesSlide" Target="/ppt/notesSlides/notesSlide1.xml" Id="R5b0574e41f90433d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a2434b61f194174" /><Relationship Type="http://schemas.openxmlformats.org/officeDocument/2006/relationships/notesSlide" Target="/ppt/notesSlides/notesSlide2.xml" Id="R960cd9fe77c6419b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b85bf0393324552" /><Relationship Type="http://schemas.openxmlformats.org/officeDocument/2006/relationships/notesSlide" Target="/ppt/notesSlides/notesSlide3.xml" Id="Rfcc40d92c8f0446e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4e0702f07c944d7" /><Relationship Type="http://schemas.openxmlformats.org/officeDocument/2006/relationships/notesSlide" Target="/ppt/notesSlides/notesSlide4.xml" Id="Ra8bca386df364e1d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d244440b76a4b8e" /><Relationship Type="http://schemas.openxmlformats.org/officeDocument/2006/relationships/image" Target="/ppt/media/image2.bin" Id="Rab4e5869e1394489" /><Relationship Type="http://schemas.openxmlformats.org/officeDocument/2006/relationships/notesSlide" Target="/ppt/notesSlides/notesSlide5.xml" Id="R069a142f427e47cf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a7fd6eda93645d0" /><Relationship Type="http://schemas.openxmlformats.org/officeDocument/2006/relationships/image" Target="/ppt/media/image3.bin" Id="R145e390b7f79456d" /><Relationship Type="http://schemas.openxmlformats.org/officeDocument/2006/relationships/notesSlide" Target="/ppt/notesSlides/notesSlide6.xml" Id="R5c245976b7a348a6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8df252e285a4d67" /><Relationship Type="http://schemas.openxmlformats.org/officeDocument/2006/relationships/notesSlide" Target="/ppt/notesSlides/notesSlide7.xml" Id="R0006a714fc684ae7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a091ecb139d4b04" /><Relationship Type="http://schemas.openxmlformats.org/officeDocument/2006/relationships/image" Target="/ppt/media/image4.bin" Id="Re60749fb95a6472b" /><Relationship Type="http://schemas.openxmlformats.org/officeDocument/2006/relationships/notesSlide" Target="/ppt/notesSlides/notesSlide8.xml" Id="R70d1aac3f5284f88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6bbabe472c44afc" /><Relationship Type="http://schemas.openxmlformats.org/officeDocument/2006/relationships/notesSlide" Target="/ppt/notesSlides/notesSlide9.xml" Id="R76da75fbecab4bec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eae4179094c4777" /><Relationship Type="http://schemas.openxmlformats.org/officeDocument/2006/relationships/notesSlide" Target="/ppt/notesSlides/notesSlide10.xml" Id="R506c9a8ec8ed4b89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9199961a4254423" /><Relationship Type="http://schemas.openxmlformats.org/officeDocument/2006/relationships/notesSlide" Target="/ppt/notesSlides/notesSlide11.xml" Id="R790829d8bbc04137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229fddab9374cc6" /><Relationship Type="http://schemas.openxmlformats.org/officeDocument/2006/relationships/notesSlide" Target="/ppt/notesSlides/notesSlide12.xml" Id="Raee92fde60fc41be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c89f9f95e5d4558" /><Relationship Type="http://schemas.openxmlformats.org/officeDocument/2006/relationships/notesSlide" Target="/ppt/notesSlides/notesSlide13.xml" Id="Rf2468a283bde4973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30FE6AD5-BFE8-4C69-8F7C-A759C4ED18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4F3C17EE-C8C1-49E0-AA20-D8D94EEE292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EEB7F84-5665-4936-A8FE-094418E954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14 • ESSENTIAL QUESTION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222C76F9-1325-4D10-B81F-3C47CB5570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432E75F-5F3F-4BAE-83D2-A696DDE69F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876300"/>
            <a:ext cx="5715000" cy="114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79506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31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31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Mapping the Failure, Which Step Breaks for a Cleft Lip Versus a Cleft Palate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49B46594-798B-40B5-B72A-D7EE1CC24B8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2381250"/>
            <a:ext cx="5429250" cy="1238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725" b="1">
                <a:solidFill>
                  <a:srgbClr val="BDF6D4"/>
                </a:solidFill>
                <a:latin typeface="Aptos"/>
                <a:ea typeface="Aptos"/>
                <a:cs typeface="Aptos"/>
              </a:defRPr>
            </a:pPr>
            <a:r>
              <a:rPr sz="1725" b="1">
                <a:solidFill>
                  <a:srgbClr val="BDF6D4"/>
                </a:solidFill>
                <a:latin typeface="Aptos"/>
                <a:ea typeface="Aptos"/>
                <a:cs typeface="Aptos"/>
              </a:rPr>
              <a:t>If you are handed a specific cleft, can you read it backward to the one developmental step that failed?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0AE462D7-BB5C-435C-863F-47FAD9B8DC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4286250"/>
            <a:ext cx="5429250" cy="952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425" b="0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425" b="0">
                <a:solidFill>
                  <a:srgbClr val="F5C542"/>
                </a:solidFill>
                <a:latin typeface="Aptos"/>
                <a:ea typeface="Aptos"/>
                <a:cs typeface="Aptos"/>
              </a:rPr>
              <a:t>A cleft pattern narrows the failed developmental checkpoint, but it rarely identifies one unique cause.</a:t>
            </a:r>
          </a:p>
        </p:txBody>
      </p:sp>
      <p:pic>
        <p:nvPicPr>
          <p:cNvPr id="1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e4d533de365a4259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858000" y="781050"/>
            <a:ext cx="4476750" cy="4476750"/>
          </a:xfrm>
          <a:prstGeom xmlns:a="http://schemas.openxmlformats.org/drawingml/2006/main" prst="roundRect">
            <a:avLst>
              <a:gd name="adj" fmla="val 2553"/>
            </a:avLst>
          </a:prstGeom>
        </p:spPr>
      </p:pic>
    </p:spTree>
    <p:extLst>
      <p:ext uri="{BB962C8B-B14F-4D97-AF65-F5344CB8AC3E}">
        <p14:creationId xmlns:p14="http://schemas.microsoft.com/office/powerpoint/2010/main" val="1361821687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C412914A-C13E-4571-932D-5DFB2BFC7E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D3F82B1-C02F-483A-ACED-42329B9D39B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4BEBDD4-B5C8-4DD8-97E3-F7FFEF66EDA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14 • CARRY FORWARD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B142F6EA-65C2-4D53-8EE1-BA0350D0E1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2/13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A2FD92E-3FFC-40A2-B2D7-56B416CE7F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Carry the previous idea forward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C3D6C361-5928-4C6D-A9A2-3608D5721B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Today begins with an idea students already earned.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990BC273-D4A9-4CA1-8485-87396F8192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95400" y="2381250"/>
            <a:ext cx="9601200" cy="1733550"/>
          </a:xfrm>
          <a:prstGeom xmlns:a="http://schemas.openxmlformats.org/drawingml/2006/main" prst="roundRect">
            <a:avLst>
              <a:gd name="adj" fmla="val 6593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C4D510F8-ED92-4CAB-A2FC-71ED63D1E7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76400" y="2781300"/>
            <a:ext cx="8839200" cy="914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21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1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IRF6-dependent periderm acts as a temporary non-stick surface that prevents the wrong oral tissues from adhering.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2837C0C8-CD92-4F6F-88AA-F5FFD8C431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266950" y="4591050"/>
            <a:ext cx="7658100" cy="4381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How does that idea help answer today's question?</a:t>
            </a:r>
          </a:p>
        </p:txBody>
      </p:sp>
    </p:spTree>
    <p:extLst>
      <p:ext uri="{BB962C8B-B14F-4D97-AF65-F5344CB8AC3E}">
        <p14:creationId xmlns:p14="http://schemas.microsoft.com/office/powerpoint/2010/main" val="396393980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94669549-3C1D-4E78-B1D8-F2CC955F9C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830768B-239F-4A4B-8FF3-19D6006351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BE2D265-768D-4910-9B01-3FF483B650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14 • DURABLE PRINCIPLE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784A38F-C14F-495F-9A30-AC703DA648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3/13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DE38659-03A3-4425-854F-16F232324C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Return to the four foundational truths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244CFBC4-F3EF-4F16-8C0B-4FA8359103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The highlighted truth is today's main lens.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02408060-D7E9-4838-A6EF-39712E3737E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05A4091D-66C8-4F04-BC3E-57A4D5F637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Cells differentiate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13046ADA-10B6-41D1-BD2D-7E47B508E1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4480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CC81BFAE-75A6-459A-BDE8-D7FE348693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6385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Development sculpts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5D26791E-80CF-46D2-A4AE-95D89DBDE34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055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EF8DA88A-9D20-444B-9F29-538B251F4A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960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Cells move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9C876B2C-0A6A-44D4-9639-A0A602D030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630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B72B7B71-C177-45A9-BD76-ED580D06FA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535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Development can go wrong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C2516768-6E80-4B43-8E1F-A02520CDA9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238500" y="4762500"/>
            <a:ext cx="57150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Today's lens: Development can go wrong</a:t>
            </a:r>
          </a:p>
        </p:txBody>
      </p:sp>
    </p:spTree>
    <p:extLst>
      <p:ext uri="{BB962C8B-B14F-4D97-AF65-F5344CB8AC3E}">
        <p14:creationId xmlns:p14="http://schemas.microsoft.com/office/powerpoint/2010/main" val="89711024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CF32B70A-00FB-4397-80FE-DADEE3C3CA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E97ABABD-D360-4C1A-878E-D8412EA1FE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3A815FB-A8F4-4522-9312-18371FDE4E1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14 • VISUAL TAKE-HOME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5F582D-161E-4F66-9769-48DDEE3B04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4/13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C98CFCE-97F3-45AB-8C4F-EFB3460FFB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Today's 10-year takeaway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5BA1AFC5-5EEF-4EE8-8C53-2D6DE3EED24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A cleft pattern narrows the failed developmental checkpoint, but it rarely identifies one unique cause.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C4E42CD6-BAA2-4817-8853-552F557650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428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25ABE38C-6F86-4017-BE88-5DA256F8F5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00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Observe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66FFB59B-A479-455C-A9A6-4ECE812F01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152900" y="3276600"/>
            <a:ext cx="41910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A19BE9CE-0A65-46D2-999A-4EB38DF2EB0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857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7785C057-DC92-45D1-878E-4D5D6217BE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029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Use labeled evidence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4CFC45CF-A3BB-41CD-836D-2F4EE23F76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581900" y="3276600"/>
            <a:ext cx="41910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BFCE7A10-E04C-4F70-B98F-B0550A75A6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286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45F57422-6586-4AD2-916F-186567B3EA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458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2412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Make a bounded decision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7535DAFA-1661-450D-AB40-930B3009EA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048000" y="4762500"/>
            <a:ext cx="60960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Say the takeaway aloud before the details begin.</a:t>
            </a:r>
          </a:p>
        </p:txBody>
      </p:sp>
    </p:spTree>
    <p:extLst>
      <p:ext uri="{BB962C8B-B14F-4D97-AF65-F5344CB8AC3E}">
        <p14:creationId xmlns:p14="http://schemas.microsoft.com/office/powerpoint/2010/main" val="1532920050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0C3184CA-4D14-427C-894F-F645A3614A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4D696A59-8517-405C-B994-A86145FC0E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F541D73-8C4A-45D5-B12B-513A274705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14 • ANALOGY OBSERVE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AB6E7AD-F41A-46A7-B900-D6DBC39893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5/13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05C831B-15F4-4385-BD0D-669353E4D3A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Study the picture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B9436DE7-C2BF-4691-BB11-7ADFDA2B81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Do not name the biology yet. Describe only what you see.</a:t>
            </a:r>
          </a:p>
        </p:txBody>
      </p:sp>
      <p:pic>
        <p:nvPicPr>
          <p:cNvPr id="1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ab4e5869e1394489"/>
          <a:srcRect xmlns:a="http://schemas.openxmlformats.org/drawingml/2006/main" l="0" t="14754" r="0" b="14754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3190875" y="1905000"/>
            <a:ext cx="5810250" cy="4095750"/>
          </a:xfrm>
          <a:prstGeom xmlns:a="http://schemas.openxmlformats.org/drawingml/2006/main" prst="roundRect">
            <a:avLst>
              <a:gd name="adj" fmla="val 2791"/>
            </a:avLst>
          </a:prstGeom>
        </p:spPr>
      </p:pic>
    </p:spTree>
    <p:extLst>
      <p:ext uri="{BB962C8B-B14F-4D97-AF65-F5344CB8AC3E}">
        <p14:creationId xmlns:p14="http://schemas.microsoft.com/office/powerpoint/2010/main" val="1567030885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E4C04522-6441-4A50-881F-08B62E946C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E9A6571-B4BF-485A-B527-42484E6048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3BFFD2C-CA87-4CF6-8863-915136F0B41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14 • ANALOGY QUESTIONS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6975C51-835E-47D4-9330-5B9451878B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6/13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4163400-A423-46F3-9CEE-C5D5E0A172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What does the picture make you notice?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C91F1A9E-7AA3-4E09-904C-A678D7FF64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A stopped assembly line reveals a checkpoint, not the culprit</a:t>
            </a:r>
          </a:p>
        </p:txBody>
      </p:sp>
      <p:pic>
        <p:nvPicPr>
          <p:cNvPr id="2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145e390b7f79456d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7000875" y="1809750"/>
            <a:ext cx="4095750" cy="4095750"/>
          </a:xfrm>
          <a:prstGeom xmlns:a="http://schemas.openxmlformats.org/drawingml/2006/main" prst="roundRect">
            <a:avLst>
              <a:gd name="adj" fmla="val 2791"/>
            </a:avLst>
          </a:prstGeom>
        </p:spPr>
      </p:pic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E250AEB9-013B-4245-892C-657FA47BEB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952625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AB016D68-52B1-44DD-8219-1CC9F823708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2095500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QUESTION 1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AE35A839-288C-4F3C-BDAF-64C6F3985B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2409825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Which station is the first place unfinished work appears?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D830A797-FB87-4C50-B577-2A4EFAC4E0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3238500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393B54A7-CD76-485F-9618-751C2BCA8BD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3381375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QUESTION 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8B0E41D4-81B1-4905-ADB0-BA5626320D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3695700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Can several failures stop the line at the same station?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3AED6A30-7757-4CAA-BF16-0E3C913695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4524375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A7F56B52-3F47-461D-864A-1FF8B74CEC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4667250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QUESTION 3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7A7A2ECC-1DC3-4321-84C1-48F9CFD753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4981575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What extra evidence is needed to identify the cause?</a:t>
            </a:r>
          </a:p>
        </p:txBody>
      </p:sp>
    </p:spTree>
    <p:extLst>
      <p:ext uri="{BB962C8B-B14F-4D97-AF65-F5344CB8AC3E}">
        <p14:creationId xmlns:p14="http://schemas.microsoft.com/office/powerpoint/2010/main" val="225394710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5B019211-230A-40A9-8100-08F6409FA6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30524B5D-E36B-4C12-8E2E-2B1ED5D1A4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F5C585E-1504-4DD0-94DF-C1F5C7635F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14 • STUDENT RULES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A9E83FC-8C84-4296-9D1A-8F70F13CAB0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7/13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15D8E3D-32DA-44B0-BF2C-AA91E745EC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Turn your observations into rules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76CC5461-18CB-481E-B722-388CA8C3B6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Write the rule in plain language before the biological vocabulary appears.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1988F951-4792-421B-819A-02962CC42B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A6649793-D5A0-4F16-BC7E-C5299047F6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RULE 1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D79B7EFB-662C-4F2A-A601-501B23946EB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Work backward to the earliest failed checkpoint.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7A8CCDC1-CEDA-4479-A98B-F12EE94FAE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7675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C6826EA7-5CDA-414E-BE11-126B0F5028F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4820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RULE 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28E4B865-76CA-4E08-921C-07CDF97538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4820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Different causes can create a similar endpoint.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F596924B-79A5-4577-AA40-3E9728CA6D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0100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5656722F-EDD5-4903-8194-D810F98C66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RULE 3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FC792859-0DD6-4564-B882-33E6F548E6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Phenotype localizes a process better than a molecule.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58150DA9-D496-4569-A5E4-C76E7BBA82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33500" y="4762500"/>
            <a:ext cx="9525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12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12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Where the analogy stops: Development is a branching network, not a single conveyor belt.</a:t>
            </a:r>
          </a:p>
        </p:txBody>
      </p:sp>
    </p:spTree>
    <p:extLst>
      <p:ext uri="{BB962C8B-B14F-4D97-AF65-F5344CB8AC3E}">
        <p14:creationId xmlns:p14="http://schemas.microsoft.com/office/powerpoint/2010/main" val="1655523172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F835B786-61CE-4F58-A069-087551C6AA9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377D31A6-ED21-4A92-AEEE-3456B6D6A3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27247FD-F854-477E-81E1-6970E15F6E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14 • BIOLOGY EXAMPLE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7F29810-4CEE-49EA-A8F8-AEE9981B75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8/13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9CABF3F-D97C-414C-A1FB-9AA4CE814C0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Read three cleft patterns backward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35F4775B-992E-4F40-8E72-D49724B55E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Use the same rules on a real biomedical question.</a:t>
            </a:r>
          </a:p>
        </p:txBody>
      </p:sp>
      <p:pic>
        <p:nvPicPr>
          <p:cNvPr id="2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e60749fb95a6472b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953250" y="1733550"/>
            <a:ext cx="4191000" cy="4191000"/>
          </a:xfrm>
          <a:prstGeom xmlns:a="http://schemas.openxmlformats.org/drawingml/2006/main" prst="roundRect">
            <a:avLst>
              <a:gd name="adj" fmla="val 2727"/>
            </a:avLst>
          </a:prstGeom>
        </p:spPr>
      </p:pic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FA6BC65D-0FFC-4608-815A-7D98454FE14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18669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036B3463-467C-4348-8A09-237B4E211A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20097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DEV14-E1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3DAF4464-D5EB-47A7-AAD5-3DF61DA8A6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23241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Cleft lip points to an early upper-lip growth and fusion boundary.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EBA89C63-C925-411B-AF96-E9F71916D9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32004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5EE70FC0-747E-45B6-9451-4DC699A84F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33432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DEV14-E2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EC2689E5-B726-4333-84C8-CE88A0590A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36576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Cleft palate can result from failed shelf growth, elevation, adhesion, or seam removal.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43C7C34A-354F-440E-938F-572F8ECD6A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45339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9DC0BC8F-7375-457D-9C1C-228ADB8719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46767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DEV14-E3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03257B34-352F-47AE-868C-B350D65323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49911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Mateo has both cleft lip and palate.</a:t>
            </a:r>
          </a:p>
        </p:txBody>
      </p:sp>
    </p:spTree>
    <p:extLst>
      <p:ext uri="{BB962C8B-B14F-4D97-AF65-F5344CB8AC3E}">
        <p14:creationId xmlns:p14="http://schemas.microsoft.com/office/powerpoint/2010/main" val="1534875240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87B7D857-850F-46EE-B8A4-231EB3464F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0257A520-0B7E-4D96-B618-39A6BBC8D6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2842C38-3C13-43AF-9D0A-58EFD0745F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14 • ANALOGY BIOLOGY MAP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B84999C5-BB6B-4B43-8F7C-7528A1F2FC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9/13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5ED251C-27E1-423D-8AE2-7B32A5A138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Map the analogy onto the biology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D34111D0-62A9-4DCD-A680-25E14A9EF6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The relationship stays the same even when the vocabulary changes.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838C5BE6-D7C8-42C2-B3E2-F825C4CEC3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214312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A95C9348-C145-4D25-B054-764F8947A7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234315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Station before the stop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D9883A20-984E-460B-996F-D2447B1647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240982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B686879A-C2E9-4853-A0C0-AB55BE5B73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214312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3CE384DE-48D7-4910-B18A-4EBFAE6C8F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228600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Last developmental step completed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03414747-C025-4B50-B2B0-9B302E7B4B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338137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B810E0C7-0ECD-4439-B5DB-F414EBE373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358140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Stopped station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29FC8276-4CCE-4D7B-B315-9F420F39408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364807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C2EE100D-FBA1-4439-B9D0-C07BE3B200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338137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F1479E0B-5E3F-4A96-9532-F567836B1F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352425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Failed growth, movement, adhesion, or fusion checkpoint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1382A8A8-64A9-45F8-AD2F-487A1250FA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461962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156668A5-C044-4B36-B3E2-68F7620232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481965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Fault investigation</a:t>
            </a:r>
          </a:p>
        </p:txBody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76F82E36-4C9F-4B6B-9847-BAE01E79DA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488632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605FDDDE-8A18-48FA-8DBF-900CE56B3F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461962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1C37C331-B3FF-4DC3-9E89-740D72C8B3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476250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Genetic, environmental, and model evidence</a:t>
            </a:r>
          </a:p>
        </p:txBody>
      </p:sp>
    </p:spTree>
    <p:extLst>
      <p:ext uri="{BB962C8B-B14F-4D97-AF65-F5344CB8AC3E}">
        <p14:creationId xmlns:p14="http://schemas.microsoft.com/office/powerpoint/2010/main" val="319810645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534A29C8-B8B9-4CDB-93D6-6A2F84C4BA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818EFF3-D873-496D-A47E-14CF623E8E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8A30E51-7A63-4B47-AE28-3F6F60C320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14 • CONCRETE DECISION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F0C838B-2117-409F-8075-D9D22ADA60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10/13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D7DEAF9-7754-4F73-B779-526EA34734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Your team has to make a call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EF62B4B5-1AC7-41D9-9341-CE04D53F71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You are triaging three cases for a developmental review board.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16E36774-8F3A-4736-8456-581B2F817D0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714500"/>
            <a:ext cx="10858500" cy="952500"/>
          </a:xfrm>
          <a:prstGeom xmlns:a="http://schemas.openxmlformats.org/drawingml/2006/main" prst="roundRect">
            <a:avLst>
              <a:gd name="adj" fmla="val 120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8804472C-4933-454D-98E8-1008D188CA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1924050"/>
            <a:ext cx="103632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Case A has cleft lip only. Case B has cleft…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24D6D104-C122-469B-BCCB-93F8B66DB7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130DF78A-7BFE-4799-A2F4-09174E3D504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F249E43A-95B8-488C-8DC6-45FE632608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Assign each pattern to the narrowest supported…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C79B3058-D015-449F-A18B-3003E180690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5770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02CA7AB5-963E-4C79-A188-73B96C3842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2915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B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9FD9DBEB-A628-45D5-863C-50CA57BE56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2915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Assign one gene to each pattern from…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6B890017-8E41-4139-BC0E-E4FFDE2340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EC39B27E-2174-4B95-8DD2-17867A17B30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4390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C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BDB84AA8-C44C-4B48-97E9-6B917C0652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4390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Treat all three patterns as the same…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939C009B-4FA0-4293-B55D-768C331803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714500" y="5048250"/>
            <a:ext cx="8763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1">
                <a:solidFill>
                  <a:srgbClr val="BDF6D4"/>
                </a:solidFill>
                <a:latin typeface="Aptos"/>
                <a:ea typeface="Aptos"/>
                <a:cs typeface="Aptos"/>
              </a:defRPr>
            </a:pPr>
            <a:r>
              <a:rPr sz="1275" b="1">
                <a:solidFill>
                  <a:srgbClr val="BDF6D4"/>
                </a:solidFill>
                <a:latin typeface="Aptos"/>
                <a:ea typeface="Aptos"/>
                <a:cs typeface="Aptos"/>
              </a:rPr>
              <a:t>Choose the triage method and explain why the…</a:t>
            </a:r>
          </a:p>
        </p:txBody>
      </p:sp>
    </p:spTree>
    <p:extLst>
      <p:ext uri="{BB962C8B-B14F-4D97-AF65-F5344CB8AC3E}">
        <p14:creationId xmlns:p14="http://schemas.microsoft.com/office/powerpoint/2010/main" val="369927356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9CDFE9E9-5C0A-4227-9229-6AF4EF88A4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335C7FA-A8C4-4149-824B-D6ACD95A29C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1334975-771F-45EC-953B-6AD60C60FD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14 • DECISION DEFENSE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902A8BB-F358-4375-8D73-A102F6428EB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11/13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66DBC83-7E33-4A91-B347-48A373AEEC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Defend the strongest evidence-based decision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590E03B0-9040-42B9-B1B4-526148D3A9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Pause before revealing this slide. A claim is only as strong as its evidence and limits.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60F9F332-8C45-4D80-8E6F-EF2C23DA03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2095500"/>
            <a:ext cx="10287000" cy="1143000"/>
          </a:xfrm>
          <a:prstGeom xmlns:a="http://schemas.openxmlformats.org/drawingml/2006/main" prst="roundRect">
            <a:avLst>
              <a:gd name="adj" fmla="val 10000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DEC93D16-F1CE-4853-B455-8940C615D89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38250" y="2381250"/>
            <a:ext cx="9715500" cy="590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725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725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Assign each pattern to the narrowest supported checkpoint list.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E13BC29B-613E-41C2-815C-8F6C2BEBBB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43000" y="3714750"/>
            <a:ext cx="4095750" cy="1190625"/>
          </a:xfrm>
          <a:prstGeom xmlns:a="http://schemas.openxmlformats.org/drawingml/2006/main" prst="roundRect">
            <a:avLst>
              <a:gd name="adj" fmla="val 96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DCA66015-77DF-45A2-8160-81F2A5366A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14450" y="3857625"/>
            <a:ext cx="3752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EVIDENCE TO CITE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27742216-D02E-4CF4-BB75-23686469AF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14450" y="4171950"/>
            <a:ext cx="3752850" cy="60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DEV14-E1 + DEV14-E2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DB1590DA-799A-4BC9-8AF4-681B4F84611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3714750"/>
            <a:ext cx="5429250" cy="1190625"/>
          </a:xfrm>
          <a:prstGeom xmlns:a="http://schemas.openxmlformats.org/drawingml/2006/main" prst="roundRect">
            <a:avLst>
              <a:gd name="adj" fmla="val 96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573AFCC0-2931-476C-B83D-A7D7393881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91200" y="3857625"/>
            <a:ext cx="5086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CLAIM CEILING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2CAF6005-59D8-491C-91A8-F769B5AD02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91200" y="4171950"/>
            <a:ext cx="5086350" cy="60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You may narrow checkpoints from anatomy. You may not assign one unique molecular cause from phenotype alone.</a:t>
            </a:r>
          </a:p>
        </p:txBody>
      </p:sp>
    </p:spTree>
    <p:extLst>
      <p:ext uri="{BB962C8B-B14F-4D97-AF65-F5344CB8AC3E}">
        <p14:creationId xmlns:p14="http://schemas.microsoft.com/office/powerpoint/2010/main" val="1505377976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E7853188-9D21-4124-8849-74834491EF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493F17A9-6CB3-4BB9-B77F-A60D20FDE12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66BFACA-D888-4D1A-B4B5-A028744A60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14 • EXIT AND NEXT UNLOCK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18BB1DD-BB41-48D3-8B9F-0CCC52FC1D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12/13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E802EE4-5589-4490-87EF-DED9B12ADC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Leave with the idea. Enter with the next question.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8CEEA02F-16F8-4A0F-97BA-3EFAE5B7C2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7250" y="2333625"/>
            <a:ext cx="4810125" cy="1809750"/>
          </a:xfrm>
          <a:prstGeom xmlns:a="http://schemas.openxmlformats.org/drawingml/2006/main" prst="roundRect">
            <a:avLst>
              <a:gd name="adj" fmla="val 6316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AE4CCFD3-254F-470D-9811-96156FC030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2476500"/>
            <a:ext cx="4467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TODAY'S EXIT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44AFFAE2-F8C4-4DD6-AA9A-B5A144E3F38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2790825"/>
            <a:ext cx="4467225" cy="1219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A cleft pattern narrows the failed developmental checkpoint, but it rarely identifies one unique cause.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8271B438-D094-4EAA-9037-59A2B9073C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524625" y="2333625"/>
            <a:ext cx="4810125" cy="1809750"/>
          </a:xfrm>
          <a:prstGeom xmlns:a="http://schemas.openxmlformats.org/drawingml/2006/main" prst="roundRect">
            <a:avLst>
              <a:gd name="adj" fmla="val 6316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F4D7D584-6E8E-4FD2-B6C8-3DFF72B986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96075" y="2476500"/>
            <a:ext cx="4467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NEXT UNLOCK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7E96652F-71D9-410D-A9BD-CB43EAD670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96075" y="2790825"/>
            <a:ext cx="4467225" cy="1219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We can now map which step failed and see that Mateo's looks like an isolated fusion failure. But…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795AC71D-4BAE-49B2-9D7B-EBE3555694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571750" y="4857750"/>
            <a:ext cx="70485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Use today's takeaway as evidence when the next lesson begins.</a:t>
            </a:r>
          </a:p>
        </p:txBody>
      </p:sp>
    </p:spTree>
    <p:extLst>
      <p:ext uri="{BB962C8B-B14F-4D97-AF65-F5344CB8AC3E}">
        <p14:creationId xmlns:p14="http://schemas.microsoft.com/office/powerpoint/2010/main" val="1668507224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ED2CD2F2-5EDB-4915-874A-33A8FC54B7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B2A6500C-7CD4-413D-BC5A-485714B7E3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0CF3783-66BA-4B4E-A9AF-A145F7B015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14 • SOURCES AND ALIGNMENT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A3DC64E-A0B7-4F9F-A32D-D194B53F51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13/13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D3E2125-9E9E-4663-9A1F-149EBCF9515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Evidence behind today's lesson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2637F225-2441-462B-93EF-6DA17D525A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Required reasoning stays inside the lesson. These sources support the explainer and are optional for students.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6A29DD0F-879B-41AE-A70B-4A3B82EB117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2047875"/>
            <a:ext cx="7239000" cy="2952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>
            <a:normAutofit fontScale="100000"/>
          </a:bodyPr>
          <a:lstStyle xmlns:a="http://schemas.openxmlformats.org/drawingml/2006/main"/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Lan &amp; Jiang 2015, Cellular and Molecular Mechanisms of Palatogenesis (Curr Top Dev Biol)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Lidral &amp; Moreno 2005, Progress toward discerning the genetics of cleft lip (Curr Opin Pediatr)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39A38E6B-9FDA-4EE7-AB65-14ED2E8902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34375" y="2143125"/>
            <a:ext cx="3048000" cy="1619250"/>
          </a:xfrm>
          <a:prstGeom xmlns:a="http://schemas.openxmlformats.org/drawingml/2006/main" prst="roundRect">
            <a:avLst>
              <a:gd name="adj" fmla="val 705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4B675B3D-4C43-48EA-8486-F450B2D076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2286000"/>
            <a:ext cx="27051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PLTW CONNECTION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DA2D17DB-9C68-4544-A457-74F5B843D3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2600325"/>
            <a:ext cx="2705100" cy="1028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PLTW PBS 072110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3E34E169-9234-4B54-AA96-97FFF41D7D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34375" y="4048125"/>
            <a:ext cx="3048000" cy="1219200"/>
          </a:xfrm>
          <a:prstGeom xmlns:a="http://schemas.openxmlformats.org/drawingml/2006/main" prst="roundRect">
            <a:avLst>
              <a:gd name="adj" fmla="val 9375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6CEBE47A-EA42-4880-AF47-29BDFC459F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4191000"/>
            <a:ext cx="27051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INTEGRITY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996A564B-099B-43CC-ADD2-99304B7012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4505325"/>
            <a:ext cx="2705100" cy="6286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9855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Composite case. Illustration, not clinical photography. No outside lookup is required.</a:t>
            </a:r>
          </a:p>
        </p:txBody>
      </p:sp>
    </p:spTree>
    <p:extLst>
      <p:ext uri="{BB962C8B-B14F-4D97-AF65-F5344CB8AC3E}">
        <p14:creationId xmlns:p14="http://schemas.microsoft.com/office/powerpoint/2010/main" val="594239794"/>
      </p:ext>
    </p:extLst>
  </p:cSld>
</p:sld>
</file>

<file path=ppt/theme/theme1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2026-07-11T00:32:49.1320000Z</dcterms:created>
  <dcterms:modified xsi:type="dcterms:W3CDTF">2026-07-11T00:32:49.1320000Z</dcterms:modified>
</coreProperties>
</file>