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16a8f326e9d4963" /><Relationship Type="http://schemas.openxmlformats.org/officeDocument/2006/relationships/extended-properties" Target="/docProps/app.xml" Id="R5ee6daf3e4d84b29" /><Relationship Type="http://schemas.openxmlformats.org/officeDocument/2006/relationships/officeDocument" Target="/ppt/presentation.xml" Id="R2f758a307cd340c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3cb6770d0fa4745"/>
  </p:sldMasterIdLst>
  <p:notesMasterIdLst>
    <p:notesMasterId xmlns:r="http://schemas.openxmlformats.org/officeDocument/2006/relationships" r:id="R6e0ff0477dd347a6"/>
  </p:notesMasterIdLst>
  <p:sldIdLst>
    <p:sldId xmlns:r="http://schemas.openxmlformats.org/officeDocument/2006/relationships" id="256" r:id="R5c135d31f25d47db"/>
    <p:sldId xmlns:r="http://schemas.openxmlformats.org/officeDocument/2006/relationships" id="257" r:id="R9eeed0ed81f449a4"/>
    <p:sldId xmlns:r="http://schemas.openxmlformats.org/officeDocument/2006/relationships" id="258" r:id="Rd1db030276cd42e7"/>
    <p:sldId xmlns:r="http://schemas.openxmlformats.org/officeDocument/2006/relationships" id="259" r:id="R38b73fdf24ee4754"/>
    <p:sldId xmlns:r="http://schemas.openxmlformats.org/officeDocument/2006/relationships" id="260" r:id="Ra30a751a563e45c6"/>
    <p:sldId xmlns:r="http://schemas.openxmlformats.org/officeDocument/2006/relationships" id="261" r:id="R96c76a4ac32e42ea"/>
    <p:sldId xmlns:r="http://schemas.openxmlformats.org/officeDocument/2006/relationships" id="262" r:id="R137610423ab143b1"/>
    <p:sldId xmlns:r="http://schemas.openxmlformats.org/officeDocument/2006/relationships" id="263" r:id="R72a92ece9df443bb"/>
    <p:sldId xmlns:r="http://schemas.openxmlformats.org/officeDocument/2006/relationships" id="264" r:id="R4a6d2e1bdc674ca7"/>
    <p:sldId xmlns:r="http://schemas.openxmlformats.org/officeDocument/2006/relationships" id="265" r:id="Rb5cbf212633947e6"/>
    <p:sldId xmlns:r="http://schemas.openxmlformats.org/officeDocument/2006/relationships" id="266" r:id="Rfaa03988b14542e8"/>
    <p:sldId xmlns:r="http://schemas.openxmlformats.org/officeDocument/2006/relationships" id="267" r:id="R47839290ff4e451b"/>
    <p:sldId xmlns:r="http://schemas.openxmlformats.org/officeDocument/2006/relationships" id="268" r:id="R574bdefbce994e8a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3a9c596709343a4" /><Relationship Type="http://schemas.openxmlformats.org/officeDocument/2006/relationships/slideMaster" Target="/ppt/slideMasters/slideMaster1.xml" Id="R03cb6770d0fa4745" /><Relationship Type="http://schemas.openxmlformats.org/officeDocument/2006/relationships/notesMaster" Target="/ppt/notesMasters/notesMaster1.xml" Id="R6e0ff0477dd347a6" /><Relationship Type="http://schemas.openxmlformats.org/officeDocument/2006/relationships/presProps" Target="/ppt/presProps.xml" Id="Rc3c5fbab2c954405" /><Relationship Type="http://schemas.openxmlformats.org/officeDocument/2006/relationships/tableStyles" Target="/ppt/tableStyles.xml" Id="R42793719ef014a40" /><Relationship Type="http://schemas.openxmlformats.org/officeDocument/2006/relationships/slide" Target="/ppt/slides/slide1.xml" Id="R5c135d31f25d47db" /><Relationship Type="http://schemas.openxmlformats.org/officeDocument/2006/relationships/slide" Target="/ppt/slides/slide2.xml" Id="R9eeed0ed81f449a4" /><Relationship Type="http://schemas.openxmlformats.org/officeDocument/2006/relationships/slide" Target="/ppt/slides/slide3.xml" Id="Rd1db030276cd42e7" /><Relationship Type="http://schemas.openxmlformats.org/officeDocument/2006/relationships/slide" Target="/ppt/slides/slide4.xml" Id="R38b73fdf24ee4754" /><Relationship Type="http://schemas.openxmlformats.org/officeDocument/2006/relationships/slide" Target="/ppt/slides/slide5.xml" Id="Ra30a751a563e45c6" /><Relationship Type="http://schemas.openxmlformats.org/officeDocument/2006/relationships/slide" Target="/ppt/slides/slide6.xml" Id="R96c76a4ac32e42ea" /><Relationship Type="http://schemas.openxmlformats.org/officeDocument/2006/relationships/slide" Target="/ppt/slides/slide7.xml" Id="R137610423ab143b1" /><Relationship Type="http://schemas.openxmlformats.org/officeDocument/2006/relationships/slide" Target="/ppt/slides/slide8.xml" Id="R72a92ece9df443bb" /><Relationship Type="http://schemas.openxmlformats.org/officeDocument/2006/relationships/slide" Target="/ppt/slides/slide9.xml" Id="R4a6d2e1bdc674ca7" /><Relationship Type="http://schemas.openxmlformats.org/officeDocument/2006/relationships/slide" Target="/ppt/slides/slide10.xml" Id="Rb5cbf212633947e6" /><Relationship Type="http://schemas.openxmlformats.org/officeDocument/2006/relationships/slide" Target="/ppt/slides/slide11.xml" Id="Rfaa03988b14542e8" /><Relationship Type="http://schemas.openxmlformats.org/officeDocument/2006/relationships/slide" Target="/ppt/slides/slide12.xml" Id="R47839290ff4e451b" /><Relationship Type="http://schemas.openxmlformats.org/officeDocument/2006/relationships/slide" Target="/ppt/slides/slide13.xml" Id="R574bdefbce994e8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bfedf91216e4be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69a45fcd1614fe5" /><Relationship Type="http://schemas.openxmlformats.org/officeDocument/2006/relationships/notesMaster" Target="/ppt/notesMasters/notesMaster1.xml" Id="R6d1ce4389e2c478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14273a10e0b4a28" /><Relationship Type="http://schemas.openxmlformats.org/officeDocument/2006/relationships/notesMaster" Target="/ppt/notesMasters/notesMaster1.xml" Id="Rec088695756b49f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218b39aca534b27" /><Relationship Type="http://schemas.openxmlformats.org/officeDocument/2006/relationships/notesMaster" Target="/ppt/notesMasters/notesMaster1.xml" Id="R0e95d1f4ee6b4a3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13a8cb40b90478c" /><Relationship Type="http://schemas.openxmlformats.org/officeDocument/2006/relationships/notesMaster" Target="/ppt/notesMasters/notesMaster1.xml" Id="R673d65e6634e4d2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c0302f3b5a2484f" /><Relationship Type="http://schemas.openxmlformats.org/officeDocument/2006/relationships/notesMaster" Target="/ppt/notesMasters/notesMaster1.xml" Id="Rcc5c3f50516b40e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05206842726494d" /><Relationship Type="http://schemas.openxmlformats.org/officeDocument/2006/relationships/notesMaster" Target="/ppt/notesMasters/notesMaster1.xml" Id="Rd4977ae49c33497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ac8cfdf9b924f28" /><Relationship Type="http://schemas.openxmlformats.org/officeDocument/2006/relationships/notesMaster" Target="/ppt/notesMasters/notesMaster1.xml" Id="Re457f15fb3b244b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a5d881a30de44e5" /><Relationship Type="http://schemas.openxmlformats.org/officeDocument/2006/relationships/notesMaster" Target="/ppt/notesMasters/notesMaster1.xml" Id="R85de4ec3ca0643e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901c17d6a204537" /><Relationship Type="http://schemas.openxmlformats.org/officeDocument/2006/relationships/notesMaster" Target="/ppt/notesMasters/notesMaster1.xml" Id="R41ac2ad13662418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8c8f8e275f54a1c" /><Relationship Type="http://schemas.openxmlformats.org/officeDocument/2006/relationships/notesMaster" Target="/ppt/notesMasters/notesMaster1.xml" Id="R0600f11ae5234a5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5cdc9c648824f47" /><Relationship Type="http://schemas.openxmlformats.org/officeDocument/2006/relationships/notesMaster" Target="/ppt/notesMasters/notesMaster1.xml" Id="R777eb6ba00474d7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9a53539b3d84306" /><Relationship Type="http://schemas.openxmlformats.org/officeDocument/2006/relationships/notesMaster" Target="/ppt/notesMasters/notesMaster1.xml" Id="Rc7afd6833c6449f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0cec52ed95d4eb1" /><Relationship Type="http://schemas.openxmlformats.org/officeDocument/2006/relationships/notesMaster" Target="/ppt/notesMasters/notesMaster1.xml" Id="Rebceecf8bb154aa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6c0a8e04cb84698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5d5b77ee933441d" /><Relationship Type="http://schemas.openxmlformats.org/officeDocument/2006/relationships/slideLayout" Target="/ppt/slideLayouts/slideLayout1.xml" Id="R9559ea26ffa34097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559ea26ffa34097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92ce68ee23140a2" /><Relationship Type="http://schemas.openxmlformats.org/officeDocument/2006/relationships/image" Target="/ppt/media/image.bin" Id="Rcb11057ae1854946" /><Relationship Type="http://schemas.openxmlformats.org/officeDocument/2006/relationships/notesSlide" Target="/ppt/notesSlides/notesSlide1.xml" Id="R03b3cbd7d3a9413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7864700378423a" /><Relationship Type="http://schemas.openxmlformats.org/officeDocument/2006/relationships/notesSlide" Target="/ppt/notesSlides/notesSlide2.xml" Id="R7b54ffdd3d364fb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e604cb2e2f4f03" /><Relationship Type="http://schemas.openxmlformats.org/officeDocument/2006/relationships/notesSlide" Target="/ppt/notesSlides/notesSlide3.xml" Id="Rdb9ef64aef0f426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ef4bc64113b4c13" /><Relationship Type="http://schemas.openxmlformats.org/officeDocument/2006/relationships/notesSlide" Target="/ppt/notesSlides/notesSlide4.xml" Id="R438a71c238cf4d7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97d76dbb10b4c5d" /><Relationship Type="http://schemas.openxmlformats.org/officeDocument/2006/relationships/image" Target="/ppt/media/image2.bin" Id="R96a80f088aee4f6e" /><Relationship Type="http://schemas.openxmlformats.org/officeDocument/2006/relationships/notesSlide" Target="/ppt/notesSlides/notesSlide5.xml" Id="R1d17a3f9134248e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50455593b5d4fbf" /><Relationship Type="http://schemas.openxmlformats.org/officeDocument/2006/relationships/image" Target="/ppt/media/image3.bin" Id="R4ba3a0c5fe27422a" /><Relationship Type="http://schemas.openxmlformats.org/officeDocument/2006/relationships/notesSlide" Target="/ppt/notesSlides/notesSlide6.xml" Id="R06ed7304340249e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e00029ac97a425d" /><Relationship Type="http://schemas.openxmlformats.org/officeDocument/2006/relationships/notesSlide" Target="/ppt/notesSlides/notesSlide7.xml" Id="Rc21f191a26de48f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2b95a568704337" /><Relationship Type="http://schemas.openxmlformats.org/officeDocument/2006/relationships/image" Target="/ppt/media/image4.bin" Id="R10dd69a596964b26" /><Relationship Type="http://schemas.openxmlformats.org/officeDocument/2006/relationships/notesSlide" Target="/ppt/notesSlides/notesSlide8.xml" Id="Rd50a30ab1d004af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ebe190abc546ca" /><Relationship Type="http://schemas.openxmlformats.org/officeDocument/2006/relationships/notesSlide" Target="/ppt/notesSlides/notesSlide9.xml" Id="R6db1f565eb28410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846eae03874f28" /><Relationship Type="http://schemas.openxmlformats.org/officeDocument/2006/relationships/notesSlide" Target="/ppt/notesSlides/notesSlide10.xml" Id="Rcd3e196dd996482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715fc7f4a04a95" /><Relationship Type="http://schemas.openxmlformats.org/officeDocument/2006/relationships/notesSlide" Target="/ppt/notesSlides/notesSlide11.xml" Id="R1dd05012187a4ec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815fecd4c542af" /><Relationship Type="http://schemas.openxmlformats.org/officeDocument/2006/relationships/notesSlide" Target="/ppt/notesSlides/notesSlide12.xml" Id="Rffef2ce40ea348c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c6b1e4b6049449f" /><Relationship Type="http://schemas.openxmlformats.org/officeDocument/2006/relationships/notesSlide" Target="/ppt/notesSlides/notesSlide13.xml" Id="R6b27beb2f90b4c2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CE18EE5-4BE3-4770-A45C-97604DA7F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3BAD51-68C2-46C4-99BC-FCC815B42A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B784590-29BF-4898-9D85-F9461961E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12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D468E29-CCD8-48F8-8ADE-609F66993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0053480-2925-4C36-936D-B48C41C9D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75851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Wnt/beta-catenin Master Switch, How a Face Cell Decides What NOT to Be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BFC47CA-0D30-45DE-BA7B-1EB978958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does a single cranial cell decide whether to become bone, skin, or cartilage, and what is the off choice it has to actively avoid?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FF95B25-8475-42F2-B371-49E4DB51CA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Wnt-beta-catenin signaling can steer cranial progenitors toward dermal and bone fates while repressing cartilage fate.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b11057ae185494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95794402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7C19007-AE29-4EF8-8129-26532960D3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C24734-B24F-45FD-9B9A-30E1FB330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603C2EA-87F4-4CCD-AAD7-712AAE03B4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12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71263E-1A0D-4EEE-B35B-59F81EEEEC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FDD9F4-2C50-4699-9FF7-C4973AF721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0373D0F-EA48-4FDC-B509-39D1E8B6DA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F3F83C1-E5A7-4EEF-A105-F245D29304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CCFE06C-94B4-46DE-BF90-6614A802F7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TGF-beta3 makes the palatal medial edge competent to complete adhesion and seam removal.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9286FF8-FCC5-4751-B472-39C68CBBF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30768767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6F72A66-0776-45C5-AE53-A785CA367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C592EA-CBF0-4CD5-A076-464685BBB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35917D7-09C6-4527-ADAA-05F1D9FA77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12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E17E766-0E28-485B-873E-D405E97FC1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0973A4-EC8C-4BF8-B7A9-475548C03C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743EC2F-9407-4999-B71E-4AD69CBEF6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D81E58D-5705-4C3C-AEAD-44CA9289E4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823E40F-1B04-421C-9A27-D656DF2262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B8C09F6-D27C-49A0-91CE-4BB472B2F8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64A265C-E867-4B35-BF55-B36D8ACC5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756F250-E555-4607-A532-51A1A3FD2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0D059C5-D82C-48A2-BAA7-BB1E268F2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65D4CED-4690-4786-8D96-8199F1154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8A4FB24-040E-4A0A-8FC2-C806A90725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0F078F3-61B9-46D6-9787-859F30AF5C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167401569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9D55DAF-BB11-44CB-AF7F-BF92081420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635C07F-911C-49B1-BFDA-7C670A2F16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93EB07-F578-4539-ACE1-E8A3EC632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12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E6C9CE-F62D-4476-91D8-F046457879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5EE20DB-18B4-45A7-B09D-2B0339B8BF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FED18AD-42BB-459F-9CD8-851E37F322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Wnt-beta-catenin signaling can steer cranial progenitors toward dermal and bone fates while repressing cartilage fate.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55D83C2-088C-47BC-8412-E5D80EE61C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61F092E-D6DB-4AEE-81A1-B23B01B19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A32B73E-2630-4E28-ACFF-A1888AFCC2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3233467-A573-4F32-B2D6-F9405C30A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278DAD1-725C-412A-B534-5E3981D12C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0E1D0FD-72A1-429B-8074-6FD18F29C7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94FCBC9-AA4C-4423-9526-1D082DC50D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9B2E33C-7F66-455E-A485-8F7FD9E0F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EC6123E-C64A-4DBB-8952-A2F5725F3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00357401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D425478-DEBF-4184-93F0-53E476167A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CAC4003-A2D2-4D9B-BF38-43F171C478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7E4C570-56D1-43BE-8121-3B828C0CF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12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F7DB47-BF15-4088-B7F0-4120E094C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A0A6DE5-8A3F-4BB4-A4C3-3BAE86ED42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089CBC5-5061-4C1E-8D03-68B647BB45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6a80f088aee4f6e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56824170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DD9039C-9614-462B-9291-86A3475655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2BBFD1C-946C-470B-9A10-FCDBC23506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5B1D091-D1A0-42EF-B0AD-0D0E72B87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12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B0F459F-4481-4EBA-A9DE-64F859AA9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4B5D396-42DC-40F7-B263-CDD3C8450E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4849781-4E21-4AB4-AA3A-E2FD394DB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railway switch selects one track and closes another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ba3a0c5fe27422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6D54247-151F-4810-A60D-775AE56592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701FD0B-52EC-4B62-A8D7-2628009B9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84493F6-DE1C-44BD-BE61-9E1A264D00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does opening one route affect the other route?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C4F35E3-0912-4C83-90C3-5F666F4EC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58897E4-A639-4CA1-987E-D26ECF389E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4EFD9D9-EE4B-4F52-B28B-C574C0B613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outcome would show that the switch is instructive?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877C69E-7987-45CA-869D-8A57C65EF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22B68A6-1C3F-4062-8AD7-235AA38209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B23F33A-D07C-451E-92CC-0F20E2D073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must the starting cells be comparable?</a:t>
            </a:r>
          </a:p>
        </p:txBody>
      </p:sp>
    </p:spTree>
    <p:extLst>
      <p:ext uri="{BB962C8B-B14F-4D97-AF65-F5344CB8AC3E}">
        <p14:creationId xmlns:p14="http://schemas.microsoft.com/office/powerpoint/2010/main" val="13594576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0CFEB3F-158E-440F-A5D4-EB8C800EC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33A6E4-C55A-4AE8-9AA6-7B212EA985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90901BE-8E93-4A8A-8A65-90A9BC463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12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7A27990-5C94-4154-937A-952F1CA141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4B45BD-8581-4748-BBB8-419975BCBC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6AFA059-0C68-4434-A1AB-631D2C9C3C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F1E47E9-633E-4A3C-92E6-C4E4D49558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2A3C3B3-88A8-465F-A18A-261C3546A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F1FC336-EDF0-4154-BAF0-E69A1914E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 fate involves both activation and repression.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759DB21-CC0A-449B-A99B-F0590A4BEE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786D013-15FE-46DA-B86C-A860946DF0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67CA1E3-D91F-4B03-93C6-27B5149ED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Removing a signal can reveal a default or competing fate.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7242DAA-1EEE-447A-9B09-9878E12897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18DAD85-99DF-404A-BD1D-C7A0C6D39B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AA7D18E-BE15-4C4B-8CB6-5ACA14CCDA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Lineage labels show what the same progenitors become.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A981AAF-C898-4DD1-A107-14D922456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Cell fate is controlled by interacting genes and signals, not one steel lever.</a:t>
            </a:r>
          </a:p>
        </p:txBody>
      </p:sp>
    </p:spTree>
    <p:extLst>
      <p:ext uri="{BB962C8B-B14F-4D97-AF65-F5344CB8AC3E}">
        <p14:creationId xmlns:p14="http://schemas.microsoft.com/office/powerpoint/2010/main" val="167880437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92AA77A-0470-44FC-A37C-F57B96751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DD8AB60-FEA3-45F5-82B9-9753BD77A2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0E1406-3976-4C00-A8EA-35F5018D75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12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7CCF0D-917F-4E56-B2A1-C58615E1E1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1018DB2-13BA-43C2-882C-4305C4FD7E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Atit Lab beta-catenin experiment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5F6E3AF-80ED-4D88-9CF7-908ADEFEEB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0dd69a596964b2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2BB304-A5D3-49ED-A687-791CB7650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DF44A9E-F3A4-4390-9A23-DAC48F22D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DEV12-E1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FB3B28B-95DD-4216-9187-F67FE6903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Control cranial progenitors process Wnt-beta-catenin signaling during fate selection.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1A9F6C1-982E-438A-8D93-B604CDEA79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2D51234-7FAF-4624-9C71-53A63AEB8C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DEV12-E2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829F671-45B7-445A-AD24-1B60682B35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Conditional beta-catenin loss removes cranial dermis and bone in the tested region.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C540E96-1E22-4DA5-842B-25507F45E2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B03B11C-2A3B-4726-8CED-820351AAA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DEV12-E3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F999D3A-B9AA-447A-9CFF-E58E5379C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Lineage-labeled mutant cells form cartilage in their place.</a:t>
            </a:r>
          </a:p>
        </p:txBody>
      </p:sp>
    </p:spTree>
    <p:extLst>
      <p:ext uri="{BB962C8B-B14F-4D97-AF65-F5344CB8AC3E}">
        <p14:creationId xmlns:p14="http://schemas.microsoft.com/office/powerpoint/2010/main" val="160368931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3960C2B-03B2-4680-8C07-69973706DD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4253D84-F0EC-4E37-842C-4038A2268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EC38A1F-C857-43F9-B762-BE4FF2CAF4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12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73CADEF-BD14-41E4-B010-1682F8AF7B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B5BDF3-B6DC-497F-8393-441B6A138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EAEABCE-1A8E-4C23-8428-F83F00C19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BA304D0-E2CD-42EF-8049-5B0A8F8407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29061A2-FE92-448F-BC58-F6BE7039C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Train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37D30A9-2E28-4927-AC03-7363F31E70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9473243-4E99-469C-AC16-F375DA2491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22DE9C2-8719-477B-9F4C-CC0494982E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lineage-labeled cranial progenitor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587C7C4-059E-4354-BD86-18686B681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45A3B39-A5FC-45FC-AE0B-A722E126A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Open dermis-bone track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0C5D225-E326-4CF5-9E06-95828A4E3A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E174997-CB51-468B-8E97-AB7DE65487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9BE037D-A8FC-43C3-A2C0-8DE18F0F4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Wnt-beta-catenin signaling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08F350D-E456-4A30-ACB5-F9933F808B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6C40BEF-D0D4-4A6C-98AB-DC924B1A3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Wrong destination after switch loss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E3CFE76-9E1F-41E2-BBBD-74BDA931F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B8C17D2-7708-42B2-852E-FDC08C7283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D46055B-DA2D-41F8-9230-9E2E63476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Cartilage at the expense of dermal and bone fates</a:t>
            </a:r>
          </a:p>
        </p:txBody>
      </p:sp>
    </p:spTree>
    <p:extLst>
      <p:ext uri="{BB962C8B-B14F-4D97-AF65-F5344CB8AC3E}">
        <p14:creationId xmlns:p14="http://schemas.microsoft.com/office/powerpoint/2010/main" val="115973887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2642D39-17BF-4045-9C20-DBC371FF41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3CAE306-3B55-43B3-8E9E-FBB94D3019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69CBD2D-5263-4297-91C2-D63C3A1D4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12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1F6E907-E2A3-41ED-8C10-29C6FB9387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2D27246-7444-4769-8ACE-E9741A97B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EFA0674-F6BC-4D2D-82CE-0F98ECD0B4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student lead for an Atit Lab figure discussion.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81DA827-7C8B-4F3F-A48C-F9AFA3EA34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163AA68-B392-4C08-A0BC-DBB9B27BD2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classmate says the mutant has less dermis only because…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BE6AF40-1ED1-4885-A0BC-A441EB30B8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EF1DC32-9905-409D-B4C6-EC02F17A1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0C365F1-0336-4025-9F0D-3718F2849D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cartilage descendants to support a…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5973EBA-707C-4465-83B5-774359283A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0AD1022-AB93-4C9D-B969-A6A4AFA308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5343D7A-4B8D-4BC9-8F36-2963CE2A97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Agree that lineage labels cannot show descendants.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D30F7C8-AC13-4FF0-B197-DA16410BC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B85D94A-A88B-4318-A9FF-DC39F6B42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2A43BC7-C153-4745-8C46-5888E08F92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Claim Wnt controls every cell fate in…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1E42E79-88AE-4897-8C72-53DE4FEF9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strongest response and cite the evidence…</a:t>
            </a:r>
          </a:p>
        </p:txBody>
      </p:sp>
    </p:spTree>
    <p:extLst>
      <p:ext uri="{BB962C8B-B14F-4D97-AF65-F5344CB8AC3E}">
        <p14:creationId xmlns:p14="http://schemas.microsoft.com/office/powerpoint/2010/main" val="60401702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38E9CCF-F9BB-4C71-B5BA-425A834AB9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EAA050-2CBD-4282-A5D8-92A7F3F18C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177FF9-6189-4150-981D-C404465F1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12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9DA0942-93F6-4666-850E-50486E38E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E0AEA7D-418E-4887-BA9F-0B2D8D67C1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C2638B8-85A7-41DD-A0CA-094545DC89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F16FEC9-A3E1-4E42-BC7B-C428C083F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2AE036F-AE07-4B72-B44D-5EEF3E3C0E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Use labeled cartilage descendants to support a fate switch.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EB1A1CF-F29A-41B5-998E-2539D228C7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9AF873D-2EA1-4737-9B65-7D3D78469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3525EC2-9D8E-4F24-889D-DA44417FE6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DEV12-E1 + DEV12-E2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EB6030A-4C09-49BD-AC26-C4BA53065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108B359-5DA9-4509-B815-ED33CB1CCC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A0CA069-5FA7-4028-ACD7-8B2056450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support an instructive Wnt role in the tested cranial lineage. You may not generalize to every tissue or developmental stage.</a:t>
            </a:r>
          </a:p>
        </p:txBody>
      </p:sp>
    </p:spTree>
    <p:extLst>
      <p:ext uri="{BB962C8B-B14F-4D97-AF65-F5344CB8AC3E}">
        <p14:creationId xmlns:p14="http://schemas.microsoft.com/office/powerpoint/2010/main" val="179694081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E60AC7C-E446-4D08-B26A-2E3687D7B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A882B6-0185-431C-A068-703C842989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E7FEA6-2F85-483A-9342-4138915D5F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12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0C6BE01-1E7E-41E9-93F1-E9F8083E18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4B568F0-D189-4CB5-94E2-16BBB7C12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6497E77-B3B2-47FD-A0F9-E0F643BAEC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FFA58AE-EB95-4155-BA17-DB4F898A38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513EFB9-29FE-41F0-90A9-4D8222441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Wnt-beta-catenin signaling can steer cranial progenitors toward dermal and bone fates while repressing cartilage fate.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3F058F4-06CA-46CA-A37C-2E3668DB6C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4100527-2C80-427B-946A-03EA855BA0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1858F7D-96B7-47B5-835B-1D1E839E2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now see how cells choose their fate. But fusion happens at surfaces, and surfaces are dangerous: a…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4BBBBE4-7671-480E-B9E6-8C1249A1C6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67450504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26AF175-2698-4A1E-8E4E-27F76770C9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969A04B-B1D5-4591-8226-CAFD05D474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7155210-91C6-4697-9FC8-F7911C07F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12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1B688A-BFE1-4E3B-8804-B058F799B5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2A694C-631B-4810-ABF7-E77B6D3918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B9C2BF1-DEFD-42A8-952F-70B5136797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7288342-A565-4045-BECF-EDB356D281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Goodnough et al. 2014 (Atit Lab), Distinct Requirements for Cranial Ectoderm and Mesenchyme-Derived Wnts (PLoS Genet)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Tran et al. 2010 (Atit Lab), Role of canonical Wnt signaling/beta-catenin via Dermo1 (journal link; use class excerpt if blocked)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Ferguson et al. 2018 (Atit Lab), PRC2 Is Dispensable for beta-Catenin-Mediated Repression of Chondrogenesis (journal link; use class excerpt if…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027874F-F341-462B-BE91-F712EE8E45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838D215-D944-4D9A-9F9D-57F4E5D113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96CF417-F2C9-477B-9DC2-E13921EC4C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PLTW PBS 072110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DBC25AD-5775-4438-B298-4D19B9B6B5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7D9D8AA-8AA1-454A-A260-2F07E312F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4C53F89-4869-40D8-BB4C-428705EBC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244133900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2026-07-11T00:32:48.1050000Z</dcterms:created>
  <dcterms:modified xsi:type="dcterms:W3CDTF">2026-07-11T00:32:48.1050000Z</dcterms:modified>
</coreProperties>
</file>