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091de39da094293" /><Relationship Type="http://schemas.openxmlformats.org/officeDocument/2006/relationships/extended-properties" Target="/docProps/app.xml" Id="Rd8257eb901194e04" /><Relationship Type="http://schemas.openxmlformats.org/officeDocument/2006/relationships/officeDocument" Target="/ppt/presentation.xml" Id="R3368a04db0c1414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2e6d1331e6f49ef"/>
  </p:sldMasterIdLst>
  <p:notesMasterIdLst>
    <p:notesMasterId xmlns:r="http://schemas.openxmlformats.org/officeDocument/2006/relationships" r:id="R3220e23301d8462f"/>
  </p:notesMasterIdLst>
  <p:sldIdLst>
    <p:sldId xmlns:r="http://schemas.openxmlformats.org/officeDocument/2006/relationships" id="256" r:id="R8392ff8074514c57"/>
    <p:sldId xmlns:r="http://schemas.openxmlformats.org/officeDocument/2006/relationships" id="257" r:id="R7d26f0e6d565492b"/>
    <p:sldId xmlns:r="http://schemas.openxmlformats.org/officeDocument/2006/relationships" id="258" r:id="Rc7a366a7aafa4e2f"/>
    <p:sldId xmlns:r="http://schemas.openxmlformats.org/officeDocument/2006/relationships" id="259" r:id="Rea5ab02c7e1147ee"/>
    <p:sldId xmlns:r="http://schemas.openxmlformats.org/officeDocument/2006/relationships" id="260" r:id="Ra8ce9e9bf9fe4a60"/>
    <p:sldId xmlns:r="http://schemas.openxmlformats.org/officeDocument/2006/relationships" id="261" r:id="Rcefa0882f15e4695"/>
    <p:sldId xmlns:r="http://schemas.openxmlformats.org/officeDocument/2006/relationships" id="262" r:id="R14173a272f024e38"/>
    <p:sldId xmlns:r="http://schemas.openxmlformats.org/officeDocument/2006/relationships" id="263" r:id="R793b86d4cf5a44f4"/>
    <p:sldId xmlns:r="http://schemas.openxmlformats.org/officeDocument/2006/relationships" id="264" r:id="R6a1ab15000404e0a"/>
    <p:sldId xmlns:r="http://schemas.openxmlformats.org/officeDocument/2006/relationships" id="265" r:id="R59fcb5d402a34988"/>
    <p:sldId xmlns:r="http://schemas.openxmlformats.org/officeDocument/2006/relationships" id="266" r:id="R0f89ada223aa4854"/>
    <p:sldId xmlns:r="http://schemas.openxmlformats.org/officeDocument/2006/relationships" id="267" r:id="R58160d5da57e4f71"/>
    <p:sldId xmlns:r="http://schemas.openxmlformats.org/officeDocument/2006/relationships" id="268" r:id="Re85d3190f8bb408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e2b516fe2f445ca" /><Relationship Type="http://schemas.openxmlformats.org/officeDocument/2006/relationships/slideMaster" Target="/ppt/slideMasters/slideMaster1.xml" Id="R92e6d1331e6f49ef" /><Relationship Type="http://schemas.openxmlformats.org/officeDocument/2006/relationships/notesMaster" Target="/ppt/notesMasters/notesMaster1.xml" Id="R3220e23301d8462f" /><Relationship Type="http://schemas.openxmlformats.org/officeDocument/2006/relationships/presProps" Target="/ppt/presProps.xml" Id="R58a8cdc009244416" /><Relationship Type="http://schemas.openxmlformats.org/officeDocument/2006/relationships/tableStyles" Target="/ppt/tableStyles.xml" Id="R839596a19a794c2e" /><Relationship Type="http://schemas.openxmlformats.org/officeDocument/2006/relationships/slide" Target="/ppt/slides/slide1.xml" Id="R8392ff8074514c57" /><Relationship Type="http://schemas.openxmlformats.org/officeDocument/2006/relationships/slide" Target="/ppt/slides/slide2.xml" Id="R7d26f0e6d565492b" /><Relationship Type="http://schemas.openxmlformats.org/officeDocument/2006/relationships/slide" Target="/ppt/slides/slide3.xml" Id="Rc7a366a7aafa4e2f" /><Relationship Type="http://schemas.openxmlformats.org/officeDocument/2006/relationships/slide" Target="/ppt/slides/slide4.xml" Id="Rea5ab02c7e1147ee" /><Relationship Type="http://schemas.openxmlformats.org/officeDocument/2006/relationships/slide" Target="/ppt/slides/slide5.xml" Id="Ra8ce9e9bf9fe4a60" /><Relationship Type="http://schemas.openxmlformats.org/officeDocument/2006/relationships/slide" Target="/ppt/slides/slide6.xml" Id="Rcefa0882f15e4695" /><Relationship Type="http://schemas.openxmlformats.org/officeDocument/2006/relationships/slide" Target="/ppt/slides/slide7.xml" Id="R14173a272f024e38" /><Relationship Type="http://schemas.openxmlformats.org/officeDocument/2006/relationships/slide" Target="/ppt/slides/slide8.xml" Id="R793b86d4cf5a44f4" /><Relationship Type="http://schemas.openxmlformats.org/officeDocument/2006/relationships/slide" Target="/ppt/slides/slide9.xml" Id="R6a1ab15000404e0a" /><Relationship Type="http://schemas.openxmlformats.org/officeDocument/2006/relationships/slide" Target="/ppt/slides/slide10.xml" Id="R59fcb5d402a34988" /><Relationship Type="http://schemas.openxmlformats.org/officeDocument/2006/relationships/slide" Target="/ppt/slides/slide11.xml" Id="R0f89ada223aa4854" /><Relationship Type="http://schemas.openxmlformats.org/officeDocument/2006/relationships/slide" Target="/ppt/slides/slide12.xml" Id="R58160d5da57e4f71" /><Relationship Type="http://schemas.openxmlformats.org/officeDocument/2006/relationships/slide" Target="/ppt/slides/slide13.xml" Id="Re85d3190f8bb408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20d5339f2a04ec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ce0799e91a5456a" /><Relationship Type="http://schemas.openxmlformats.org/officeDocument/2006/relationships/notesMaster" Target="/ppt/notesMasters/notesMaster1.xml" Id="R43959034e008429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25e68b34a364c38" /><Relationship Type="http://schemas.openxmlformats.org/officeDocument/2006/relationships/notesMaster" Target="/ppt/notesMasters/notesMaster1.xml" Id="Rf9b0414bc7b2423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676facf71cd4048" /><Relationship Type="http://schemas.openxmlformats.org/officeDocument/2006/relationships/notesMaster" Target="/ppt/notesMasters/notesMaster1.xml" Id="R4632fd66039b463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2de301478bf4240" /><Relationship Type="http://schemas.openxmlformats.org/officeDocument/2006/relationships/notesMaster" Target="/ppt/notesMasters/notesMaster1.xml" Id="R77ed2fef52d146b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43d406c55c44fe5" /><Relationship Type="http://schemas.openxmlformats.org/officeDocument/2006/relationships/notesMaster" Target="/ppt/notesMasters/notesMaster1.xml" Id="Re86a94fe6802468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63777ca87a242d7" /><Relationship Type="http://schemas.openxmlformats.org/officeDocument/2006/relationships/notesMaster" Target="/ppt/notesMasters/notesMaster1.xml" Id="R12b794df64f14a1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ffbacfea4f84801" /><Relationship Type="http://schemas.openxmlformats.org/officeDocument/2006/relationships/notesMaster" Target="/ppt/notesMasters/notesMaster1.xml" Id="R324adbfce2284e9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fe5120936094bf6" /><Relationship Type="http://schemas.openxmlformats.org/officeDocument/2006/relationships/notesMaster" Target="/ppt/notesMasters/notesMaster1.xml" Id="Rce43dcde421d4cf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d3fd6bb07c54b84" /><Relationship Type="http://schemas.openxmlformats.org/officeDocument/2006/relationships/notesMaster" Target="/ppt/notesMasters/notesMaster1.xml" Id="R1f8eef30b18948e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2dcf99ee9a84130" /><Relationship Type="http://schemas.openxmlformats.org/officeDocument/2006/relationships/notesMaster" Target="/ppt/notesMasters/notesMaster1.xml" Id="Rc1310032290a44c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fb9c7e590894691" /><Relationship Type="http://schemas.openxmlformats.org/officeDocument/2006/relationships/notesMaster" Target="/ppt/notesMasters/notesMaster1.xml" Id="R78b382aef5e2443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b9487e5be9b4ab1" /><Relationship Type="http://schemas.openxmlformats.org/officeDocument/2006/relationships/notesMaster" Target="/ppt/notesMasters/notesMaster1.xml" Id="R80b30131d7534c3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6ffe13f4ad247f4" /><Relationship Type="http://schemas.openxmlformats.org/officeDocument/2006/relationships/notesMaster" Target="/ppt/notesMasters/notesMaster1.xml" Id="R1a996b939ce648c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7cd73882a5457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d92f32884e0486a" /><Relationship Type="http://schemas.openxmlformats.org/officeDocument/2006/relationships/slideLayout" Target="/ppt/slideLayouts/slideLayout1.xml" Id="R15a0c068d5eb48b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5a0c068d5eb48b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40c0d280e04f47" /><Relationship Type="http://schemas.openxmlformats.org/officeDocument/2006/relationships/image" Target="/ppt/media/image.bin" Id="Rd119696c31a94909" /><Relationship Type="http://schemas.openxmlformats.org/officeDocument/2006/relationships/notesSlide" Target="/ppt/notesSlides/notesSlide1.xml" Id="R198badaf822b4a0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13d7b57cac74e89" /><Relationship Type="http://schemas.openxmlformats.org/officeDocument/2006/relationships/notesSlide" Target="/ppt/notesSlides/notesSlide2.xml" Id="Rea89588bd1f749c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f33f0c74ae45b0" /><Relationship Type="http://schemas.openxmlformats.org/officeDocument/2006/relationships/notesSlide" Target="/ppt/notesSlides/notesSlide3.xml" Id="R55b18076b60c43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e483f2fc4c4bbb" /><Relationship Type="http://schemas.openxmlformats.org/officeDocument/2006/relationships/notesSlide" Target="/ppt/notesSlides/notesSlide4.xml" Id="R463ec13e19cc4d1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a3e9159c944434" /><Relationship Type="http://schemas.openxmlformats.org/officeDocument/2006/relationships/image" Target="/ppt/media/image2.bin" Id="Rc0dd9798f8eb400d" /><Relationship Type="http://schemas.openxmlformats.org/officeDocument/2006/relationships/notesSlide" Target="/ppt/notesSlides/notesSlide5.xml" Id="R886fb4f9e66a408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86def03f7a4e56" /><Relationship Type="http://schemas.openxmlformats.org/officeDocument/2006/relationships/image" Target="/ppt/media/image3.bin" Id="R6f86cbaaf2c14033" /><Relationship Type="http://schemas.openxmlformats.org/officeDocument/2006/relationships/notesSlide" Target="/ppt/notesSlides/notesSlide6.xml" Id="Rf109690304ce46a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0f3c8781b44bd7" /><Relationship Type="http://schemas.openxmlformats.org/officeDocument/2006/relationships/notesSlide" Target="/ppt/notesSlides/notesSlide7.xml" Id="Rd57e68f8aa9c449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4cd5e26ad44172" /><Relationship Type="http://schemas.openxmlformats.org/officeDocument/2006/relationships/image" Target="/ppt/media/image4.bin" Id="R25f08a52869e4281" /><Relationship Type="http://schemas.openxmlformats.org/officeDocument/2006/relationships/notesSlide" Target="/ppt/notesSlides/notesSlide8.xml" Id="Rc9ffdf7e521042b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1f82a0f0ce4223" /><Relationship Type="http://schemas.openxmlformats.org/officeDocument/2006/relationships/notesSlide" Target="/ppt/notesSlides/notesSlide9.xml" Id="R3ec35ba14cc24d7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9766008d4c4b0e" /><Relationship Type="http://schemas.openxmlformats.org/officeDocument/2006/relationships/notesSlide" Target="/ppt/notesSlides/notesSlide10.xml" Id="R45b87108d22f4b5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c10528dbac48f0" /><Relationship Type="http://schemas.openxmlformats.org/officeDocument/2006/relationships/notesSlide" Target="/ppt/notesSlides/notesSlide11.xml" Id="Rf2ad4a76f339452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20931d3483436b" /><Relationship Type="http://schemas.openxmlformats.org/officeDocument/2006/relationships/notesSlide" Target="/ppt/notesSlides/notesSlide12.xml" Id="Ra81728573aea427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b370e1208044a2" /><Relationship Type="http://schemas.openxmlformats.org/officeDocument/2006/relationships/notesSlide" Target="/ppt/notesSlides/notesSlide13.xml" Id="Rfbe1d4efb10a497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601635-57EF-43B7-B734-6612D5EB0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D2D123-8E79-4B45-9001-546220E4F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DE4F64-6CDA-4FD6-88EC-FC9131CE9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0CC75F-19E5-4D98-ADB7-CD8C2E376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A041EB-80CF-4728-A200-5717E9D01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7348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Tells Tissues When and Where to Grow: The Signaling Centers SHH, BMP, FGF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2F9742-C918-437A-A75C-C2FA1508C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signals tell the palatal shelves how much to grow and where, and what happens to a shelf if a signal is missing?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613E58-4298-4BA5-BD5F-5E0C3987D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Signals such as SHH, BMP, and FGF carry local instructions that coordinate growth, position, and cell fate.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19696c31a9490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200144732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7C73DE-8B00-4EF0-8F3F-E98BB2AF2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7008A7-DE04-4681-AB90-DFC88D993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C465C3-52EB-4480-A6BC-41EAA48A2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174B5F-84A1-4AC3-B3A9-B2AA699AF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830AAA-9FB3-4717-90DD-4BBAF7A4C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FF158C-6D21-4B78-B0DD-958606CBF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29436F-7A26-4162-A734-596DBD110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4FB4DC-6789-4C88-A89E-A7DB5E4BC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True palatal fusion requires removal of the midline epithelial seam so mesenchyme becomes continuous.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CDF33D-D6FB-48F6-9A9E-00A7DF480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64789658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2A6726F-82D5-4B69-97FB-49391788B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0151F0-D572-4801-BFC4-011EAD1CD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38E956-99E5-408E-BB48-8BD662A68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6F8DEA-02F4-4FA4-8DAA-A6BF04C5C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4195A1-B0CB-4179-A04A-BC413541A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A6F779-2CF3-4445-9E13-03E91A54A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EBBCD0-4759-4DB3-A630-9AF7824D0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2E44E4-D984-4025-9726-4616A8A8E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D6CDC0-C49F-4600-A4E8-1A5532CA2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C396338-6476-41B2-B262-C638DDF69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BC347E-61AC-4914-AC01-0B68C7ABC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F7AB26-4054-41D5-9FE2-CE3AA1D01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3D3931F-64AB-4613-87CB-5E9265AE7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4BB064-7B0A-446F-8DAC-9B229A7B56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954C93C-9675-41E1-AFA6-7536447C8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71373655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E05CD3-33F6-4950-83C7-8963A6081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A68EE6-2F05-417C-A0A0-D8BBFCBFD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28341F-6D30-4521-BFBB-13A3EA18F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2513A1-D0E0-4175-8EDA-C86479FF5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6D6922-441A-4F95-A217-B965EDE57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9260B5-E336-43CC-A885-F0B970D09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Signals such as SHH, BMP, and FGF carry local instructions that coordinate growth, position, and cell fate.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D7682E-6517-4C98-835C-F3AEAF9F0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7DBAC6-D2D7-44AD-AC9D-6F9E5EE7E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8C7DC25-BDF5-4A1B-94BB-DB76A2EA2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ED86496-403F-4DF3-A40B-502E0A131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24743A4-76ED-4759-A974-7D502C006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C8BE2C-0F42-4916-9E14-488B7D241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04E625-D899-488B-8032-31E9AFC96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88BE6A4-1065-485C-94E1-F19010158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7883F94-EEA3-4222-8B44-831C37434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84007791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45963E-0B35-40BE-A4B4-1262B335D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598AA8-B692-4B73-961E-1A09A70E4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3822E8-8368-48B1-B883-B3444CB05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B14747-1FC7-4AEE-9C75-950762C9D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3A2FB3-93EC-4D62-BFC8-B230221A6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99C07A-4C70-4639-A81E-196A1FBF3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dd9798f8eb400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39773508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9B8ACA6-64FB-4307-9608-61575E2A4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9375FD-9F82-4D14-9115-9641CF851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80757C-8D6C-43EB-8AE5-B0B2FC377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5C108B-0C5E-485E-B779-062CDBAB8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9736EA-D1E4-40D4-8F7F-7CD856CEA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2A98F0-806F-4E1F-AC09-68AD47361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orchestra follows several section cues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86cbaaf2c1403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227DAA-B556-4788-8DE9-8931555D3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1A1DA4E-DB8D-4B93-A90F-202F5E880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40F7AA-AB0B-4AB1-9254-6268B11C7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does each section receive a different cue?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94FD16A-7611-4FF4-A2FA-F0519A65B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2DAFAB-7ACA-44F0-91D1-E8D435800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D65791D-0702-4B0B-8062-94CE0000A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one cue is missing but the others continue?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2D1B90F-A325-4646-88FA-9AC8EF0AE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E687AF6-3064-409F-A7A8-55F786C4D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175DEAD-2E9F-4B16-BFB6-B656E4317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can timing and location change the meaning of the same cue?</a:t>
            </a:r>
          </a:p>
        </p:txBody>
      </p:sp>
    </p:spTree>
    <p:extLst>
      <p:ext uri="{BB962C8B-B14F-4D97-AF65-F5344CB8AC3E}">
        <p14:creationId xmlns:p14="http://schemas.microsoft.com/office/powerpoint/2010/main" val="115627953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385EDF-BFE8-466A-9AF1-87B9C7A0B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88BDF7-8297-41A3-B591-F92DF2570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44577B-EF42-49C2-8CDC-6A8D4E15B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D09044-B6BC-4C60-BCBC-A303213BD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B4027F-9A1B-44F2-9168-BAB110351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D2F520-D2F3-4AC5-9621-2B8E76DC8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60D551-8904-4948-A5B7-444FC05F5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79A4C7-D15E-4AA7-A7F6-4D13144D1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1DE591D-112A-4229-B163-DBB9BD833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uses multiple signals at once.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5548DC-D229-4BA9-91A9-A52628904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2AD53A-EC58-4733-B781-C61FE0EC7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E80AF6A-712C-49EF-9D9E-D2D54C075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Signals act on particular cells in particular places.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966C102-F6F1-4742-B071-780FDF723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92D829D-715A-4103-B3A8-6C8FD8506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C8EDC05-AC59-4BFC-B235-4A2F63AF9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Removing one cue can change a specific process.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288A832-D33B-4073-8C77-B15FDD5BE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Signaling networks include feedback and gradients, not a single conductor.</a:t>
            </a:r>
          </a:p>
        </p:txBody>
      </p:sp>
    </p:spTree>
    <p:extLst>
      <p:ext uri="{BB962C8B-B14F-4D97-AF65-F5344CB8AC3E}">
        <p14:creationId xmlns:p14="http://schemas.microsoft.com/office/powerpoint/2010/main" val="138112423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F55B093-A58A-45BE-AE31-E1B5B8592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DA443E-6B56-4CD3-A74B-36567E4D5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B773EC-C6BE-447B-A3B8-6719AD62B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4A7E2D-5956-4C2F-98AA-44740A2E8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285D90-6D92-448B-A159-CDC2AF976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epithelial-mesenchymal cross-talk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C065FE-BB85-451C-A27F-6397C5BA2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f08a52869e428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FD1A57-0F8E-4576-AF64-B02685182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54D1B3B-1860-439F-8A1B-74DC87967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4E46BAE-6E31-49A6-8392-D5EEAC579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SHH is produced in palatal epithelium and influences nearby mesenchyme.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CBC661-001C-45A9-8F72-0EE186153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48BC457-499E-4CDC-93D3-C0405EF56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0210ACA-D131-463B-A886-7D87E2618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BMP and FGF pathways help regulate shelf growth and regional identity.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A9140A-2758-4CE7-BA69-C5E90F509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93EAFB-0FA4-4492-881A-66117AE26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DCEBB14-8CF8-4C74-B40E-4716B9E70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Changing a pathway in a model can alter proliferation or shape in specific shelf regions.</a:t>
            </a:r>
          </a:p>
        </p:txBody>
      </p:sp>
    </p:spTree>
    <p:extLst>
      <p:ext uri="{BB962C8B-B14F-4D97-AF65-F5344CB8AC3E}">
        <p14:creationId xmlns:p14="http://schemas.microsoft.com/office/powerpoint/2010/main" val="110347358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F81F150-7BA5-46FD-8E0C-D3F0CC690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26E3AA-2D76-41B8-8C20-BFE37737E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9C4A76-2F33-4CEF-B6C9-566887539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8672EC-03A7-4B3C-BBD9-AF1D844AB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A48D4F-D993-4DDC-AF08-2D8E584A1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F4C391-041E-4925-87FA-51494214CC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2D798AF-7C36-4B6B-81F4-D27E2FCC7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805A7E-97B4-4F08-94F0-8826F4919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Conductor cue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B447119-51FB-4761-AB59-FA3DB508E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E8B546F-15BF-4318-9E4A-442CA6660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D5D8536-2C5E-45A3-B731-907021D6C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signaling molecule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C8C511E-48F1-4C4A-9A66-100074703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1FEC9D-7DB4-42B2-8AA7-4D0AF376C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Orchestra section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20D67E1-710D-4285-ABCF-5AC824F2F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A764EFD-5308-4CC5-BE6D-4DC55D2C4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C046311-B1B1-4856-B0F9-4FF1CF83B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responding cell population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59338F6-F976-4E7D-B5DA-90CEAD0AB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6548178-0119-4C32-9079-52183964B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Musical response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D92806-93F6-41E4-A4CA-BE3075876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FF22D6F-30F6-4B6F-B6C8-804058EBC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C2D75CB-C916-4EB8-818D-9059173A3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Growth, patterning, or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131116793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44A55B-571A-4508-AD8B-D089CEB99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555668-E5FB-4F0C-AD13-8CAC3EF82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9C4F0F-80EE-44CA-B65D-FD4726D62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C41134-C06D-44B9-B1A8-5D409733D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BCEF6D-2EA2-4862-94CD-AFA1DA797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E9B70F9-6402-4AAB-9F5F-BFA8F42B3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interpreting a pathway-inhibition experiment.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16C0C35-6F38-48E3-90D6-9479E6FD8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B65D8B-D2FB-4454-877C-9EC55534F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drug blocks SHH response only in palatal mesenchyme, and…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F6D7DE-8DDA-416B-AD4C-B044EFBE3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FFC2E4-73D5-47BA-9B0A-1CB31A811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AD21B35-5F61-4C2C-9300-8A6B2722C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Conclude that mesenchymal SHH response supports regional…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A4FE6A8-3502-4BB8-8BF9-E30B25418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99FC0B7-963F-43E8-9D66-33DF74692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AE06A34-32B8-4641-8B95-AB48684B7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Conclude that SHH is the only signal…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E0324FD-256C-43AB-86F5-3623D370E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5E47882-486C-4E1C-A337-58D4127EB1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AB59A9D-FB45-4F8A-A068-C483D5F50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Conclude that Mateo received the same drug.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E23CA06-DEB1-435D-972C-77632EE306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bounded conclusion and cite source-target and…</a:t>
            </a:r>
          </a:p>
        </p:txBody>
      </p:sp>
    </p:spTree>
    <p:extLst>
      <p:ext uri="{BB962C8B-B14F-4D97-AF65-F5344CB8AC3E}">
        <p14:creationId xmlns:p14="http://schemas.microsoft.com/office/powerpoint/2010/main" val="87649624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1689FD-F8C7-4615-AD44-2758CA3EB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1DCED0-68F3-4817-927F-718BB2827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83300B-A178-495C-B0D4-F81DFFAAF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182A75-B368-43ED-9EE8-9F39A9065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D53E3B-9274-4CD4-95FF-ECB0566C0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2358D1-3FF9-4652-83F2-8804951C7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4A5E84-8EF1-4BF1-A2CA-C267EC06B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D5D597-CBA0-43B6-9112-C2F942C4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Conclude that mesenchymal SHH response supports regional growth in this model.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0EDC48-665D-49AD-BFAD-9CA97623F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A6A208-04B0-41E2-B716-78C580F81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5642B8-1704-472D-AB1F-468667D79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DEV10-E1 + DEV10-E2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FB665AC-6C10-4DDF-9DEB-42D9F9AB9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3318AE-3149-4204-B8AE-665AEB75D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5C1120-6F60-40B1-AF11-1EEEA4E88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infer a pathway role in the model and tissue tested. You may not erase other pathways or transfer exposure to Mateo.</a:t>
            </a:r>
          </a:p>
        </p:txBody>
      </p:sp>
    </p:spTree>
    <p:extLst>
      <p:ext uri="{BB962C8B-B14F-4D97-AF65-F5344CB8AC3E}">
        <p14:creationId xmlns:p14="http://schemas.microsoft.com/office/powerpoint/2010/main" val="42773447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4CAB00-EE64-46B5-9857-2739EC1D1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C45676-13B3-4521-AD6A-4462D3892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67BCA1-40AB-429F-A3C3-ABC92384A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25277F-D65B-41F2-8A5A-FF59FFBEC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D7EB45-DDB0-4130-B127-224096B92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FC9AD3-204A-4E40-9FC0-DC222E9B9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4F3A0FA-6E2F-4A6D-8B59-038FA25BD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142C74-44E6-4B6E-9B81-E36119A68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Signals such as SHH, BMP, and FGF carry local instructions that coordinate growth, position, and cell fate.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BCAB66-8E0A-4D12-A509-BE30C24D9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61232E4-903B-4F81-9604-0968FEAE7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891BB3-8610-4C80-9CB6-4B22A96F6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SHH, BMP, and FGF tell the shelves how much to grow and where, and a missing signal gives…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34ABB0-845A-49A4-A46F-5ACE898D3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41663896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07BD0AC-ACA9-4C65-BE00-5FDBF01F9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DCDCBD-35C0-4CA5-B295-958BD03BA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965C3A-6F99-47C5-BDCD-DA348A229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4EC44B-A422-41B5-B4F1-0859FE023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CD0BF8-60ED-4055-A7AF-331D55E5E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CB4B8E-862C-43B0-9F58-4F3FE6BA8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B54B98F-9ECA-41DA-8832-31E93C118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Won et al. 2023, Gene Regulatory Networks and Signaling Pathways in Palatogenesis and Cleft Palate (Cells)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Stanier &amp; Pauws 2012, Development of the lip and palate: FGF signalling (Front Oral Biol)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F1AF4F-78DA-4E1B-97A2-2F578851F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C4694DF-F97A-4FEA-802E-8F99E353C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FE08F6-3BAB-4D9E-A5EF-0DC7A59F4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 communication and growth signals in development • SHH, FGF, and BMP gene families in cleft genetics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6D0B02-D2D0-48E9-A0FB-3ABAF60DB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8D77CD0-E3B5-4BD1-B36D-E5F9A8620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587090-1B70-4C06-8FFF-AEF548ECC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1275387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2026-07-11T00:32:47.0300000Z</dcterms:created>
  <dcterms:modified xsi:type="dcterms:W3CDTF">2026-07-11T00:32:47.0300000Z</dcterms:modified>
</coreProperties>
</file>