
<file path=[Content_Types].xml><?xml version="1.0" encoding="utf-8"?>
<Types xmlns="http://schemas.openxmlformats.org/package/2006/content-types">
  <Default Extension="xml" ContentType="application/vnd.openxmlformats-package.core-properties+xml"/>
  <Default Extension="bin" ContentType="image/webp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573f6aa2f1cf4c4d" /><Relationship Type="http://schemas.openxmlformats.org/officeDocument/2006/relationships/extended-properties" Target="/docProps/app.xml" Id="R63560350f06a4a30" /><Relationship Type="http://schemas.openxmlformats.org/officeDocument/2006/relationships/officeDocument" Target="/ppt/presentation.xml" Id="Rdb293463d0a04a6b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bc4c0691efdb49a2"/>
  </p:sldMasterIdLst>
  <p:notesMasterIdLst>
    <p:notesMasterId xmlns:r="http://schemas.openxmlformats.org/officeDocument/2006/relationships" r:id="R6044f7129c4a4f9e"/>
  </p:notesMasterIdLst>
  <p:sldIdLst>
    <p:sldId xmlns:r="http://schemas.openxmlformats.org/officeDocument/2006/relationships" id="256" r:id="R3d1563bcf09242f1"/>
    <p:sldId xmlns:r="http://schemas.openxmlformats.org/officeDocument/2006/relationships" id="257" r:id="Rfd1e0d20e7114d80"/>
    <p:sldId xmlns:r="http://schemas.openxmlformats.org/officeDocument/2006/relationships" id="258" r:id="Rfb7e7d5a763245c3"/>
    <p:sldId xmlns:r="http://schemas.openxmlformats.org/officeDocument/2006/relationships" id="259" r:id="R5930e8d80d554ab1"/>
    <p:sldId xmlns:r="http://schemas.openxmlformats.org/officeDocument/2006/relationships" id="260" r:id="R9d78aaa75a574f17"/>
    <p:sldId xmlns:r="http://schemas.openxmlformats.org/officeDocument/2006/relationships" id="261" r:id="Rffd801aa899d4095"/>
    <p:sldId xmlns:r="http://schemas.openxmlformats.org/officeDocument/2006/relationships" id="262" r:id="R4499579f3ae3499f"/>
    <p:sldId xmlns:r="http://schemas.openxmlformats.org/officeDocument/2006/relationships" id="263" r:id="R58f5267ac8e144a2"/>
    <p:sldId xmlns:r="http://schemas.openxmlformats.org/officeDocument/2006/relationships" id="264" r:id="Rb2a9cc48f9ad458b"/>
    <p:sldId xmlns:r="http://schemas.openxmlformats.org/officeDocument/2006/relationships" id="265" r:id="Rfec6f71fc2f1433b"/>
    <p:sldId xmlns:r="http://schemas.openxmlformats.org/officeDocument/2006/relationships" id="266" r:id="R180c7d0362b84546"/>
    <p:sldId xmlns:r="http://schemas.openxmlformats.org/officeDocument/2006/relationships" id="267" r:id="Rc901b8d5ad3f4aee"/>
    <p:sldId xmlns:r="http://schemas.openxmlformats.org/officeDocument/2006/relationships" id="268" r:id="R411c2ba98baf427b"/>
  </p:sldIdLst>
  <p:sldSz cx="12192000" cy="6858000"/>
  <p:notesSz cx="6858000" cy="9144000"/>
  <p:defaultTextStyle>
    <a:defPPr xmlns:a="http://schemas.openxmlformats.org/drawingml/2006/main">
      <a:defRPr lang="en-US"/>
    </a:defPPr>
    <a:lvl1pPr xmlns:a="http://schemas.openxmlformats.org/drawingml/2006/main" marL="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1pPr>
    <a:lvl2pPr xmlns:a="http://schemas.openxmlformats.org/drawingml/2006/main" marL="457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2pPr>
    <a:lvl3pPr xmlns:a="http://schemas.openxmlformats.org/drawingml/2006/main" marL="914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3pPr>
    <a:lvl4pPr xmlns:a="http://schemas.openxmlformats.org/drawingml/2006/main" marL="1371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4pPr>
    <a:lvl5pPr xmlns:a="http://schemas.openxmlformats.org/drawingml/2006/main" marL="18288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5pPr>
    <a:lvl6pPr xmlns:a="http://schemas.openxmlformats.org/drawingml/2006/main" marL="22860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6pPr>
    <a:lvl7pPr xmlns:a="http://schemas.openxmlformats.org/drawingml/2006/main" marL="2743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7pPr>
    <a:lvl8pPr xmlns:a="http://schemas.openxmlformats.org/drawingml/2006/main" marL="3200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8pPr>
    <a:lvl9pPr xmlns:a="http://schemas.openxmlformats.org/drawingml/2006/main" marL="3657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d296bee2850440a4" /><Relationship Type="http://schemas.openxmlformats.org/officeDocument/2006/relationships/slideMaster" Target="/ppt/slideMasters/slideMaster1.xml" Id="Rbc4c0691efdb49a2" /><Relationship Type="http://schemas.openxmlformats.org/officeDocument/2006/relationships/notesMaster" Target="/ppt/notesMasters/notesMaster1.xml" Id="R6044f7129c4a4f9e" /><Relationship Type="http://schemas.openxmlformats.org/officeDocument/2006/relationships/presProps" Target="/ppt/presProps.xml" Id="R3f8b59cc6aea4495" /><Relationship Type="http://schemas.openxmlformats.org/officeDocument/2006/relationships/tableStyles" Target="/ppt/tableStyles.xml" Id="R0485f1f4d2a84690" /><Relationship Type="http://schemas.openxmlformats.org/officeDocument/2006/relationships/slide" Target="/ppt/slides/slide1.xml" Id="R3d1563bcf09242f1" /><Relationship Type="http://schemas.openxmlformats.org/officeDocument/2006/relationships/slide" Target="/ppt/slides/slide2.xml" Id="Rfd1e0d20e7114d80" /><Relationship Type="http://schemas.openxmlformats.org/officeDocument/2006/relationships/slide" Target="/ppt/slides/slide3.xml" Id="Rfb7e7d5a763245c3" /><Relationship Type="http://schemas.openxmlformats.org/officeDocument/2006/relationships/slide" Target="/ppt/slides/slide4.xml" Id="R5930e8d80d554ab1" /><Relationship Type="http://schemas.openxmlformats.org/officeDocument/2006/relationships/slide" Target="/ppt/slides/slide5.xml" Id="R9d78aaa75a574f17" /><Relationship Type="http://schemas.openxmlformats.org/officeDocument/2006/relationships/slide" Target="/ppt/slides/slide6.xml" Id="Rffd801aa899d4095" /><Relationship Type="http://schemas.openxmlformats.org/officeDocument/2006/relationships/slide" Target="/ppt/slides/slide7.xml" Id="R4499579f3ae3499f" /><Relationship Type="http://schemas.openxmlformats.org/officeDocument/2006/relationships/slide" Target="/ppt/slides/slide8.xml" Id="R58f5267ac8e144a2" /><Relationship Type="http://schemas.openxmlformats.org/officeDocument/2006/relationships/slide" Target="/ppt/slides/slide9.xml" Id="Rb2a9cc48f9ad458b" /><Relationship Type="http://schemas.openxmlformats.org/officeDocument/2006/relationships/slide" Target="/ppt/slides/slide10.xml" Id="Rfec6f71fc2f1433b" /><Relationship Type="http://schemas.openxmlformats.org/officeDocument/2006/relationships/slide" Target="/ppt/slides/slide11.xml" Id="R180c7d0362b84546" /><Relationship Type="http://schemas.openxmlformats.org/officeDocument/2006/relationships/slide" Target="/ppt/slides/slide12.xml" Id="Rc901b8d5ad3f4aee" /><Relationship Type="http://schemas.openxmlformats.org/officeDocument/2006/relationships/slide" Target="/ppt/slides/slide13.xml" Id="R411c2ba98baf427b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c205691216c9434b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b75bc0dd05234795" /><Relationship Type="http://schemas.openxmlformats.org/officeDocument/2006/relationships/notesMaster" Target="/ppt/notesMasters/notesMaster1.xml" Id="Rd2ddedf01530421a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dbd757e47c64437e" /><Relationship Type="http://schemas.openxmlformats.org/officeDocument/2006/relationships/notesMaster" Target="/ppt/notesMasters/notesMaster1.xml" Id="R6db987e90c134cb1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e5c127fa19d247da" /><Relationship Type="http://schemas.openxmlformats.org/officeDocument/2006/relationships/notesMaster" Target="/ppt/notesMasters/notesMaster1.xml" Id="R8cce3b4b0fe94b4a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3a289a2d57984897" /><Relationship Type="http://schemas.openxmlformats.org/officeDocument/2006/relationships/notesMaster" Target="/ppt/notesMasters/notesMaster1.xml" Id="R73c09b6c9d024dfc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0e20d3cd2f68408b" /><Relationship Type="http://schemas.openxmlformats.org/officeDocument/2006/relationships/notesMaster" Target="/ppt/notesMasters/notesMaster1.xml" Id="R75e370e7ade147fa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ea4aae7f92ba49d2" /><Relationship Type="http://schemas.openxmlformats.org/officeDocument/2006/relationships/notesMaster" Target="/ppt/notesMasters/notesMaster1.xml" Id="Rbc6beca4e69d4c7b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ab4bebc6556844de" /><Relationship Type="http://schemas.openxmlformats.org/officeDocument/2006/relationships/notesMaster" Target="/ppt/notesMasters/notesMaster1.xml" Id="R69c0f271065243a2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fee5136f661c48f5" /><Relationship Type="http://schemas.openxmlformats.org/officeDocument/2006/relationships/notesMaster" Target="/ppt/notesMasters/notesMaster1.xml" Id="Rf0701910fd4345b0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1e1a0c44c0f64b9a" /><Relationship Type="http://schemas.openxmlformats.org/officeDocument/2006/relationships/notesMaster" Target="/ppt/notesMasters/notesMaster1.xml" Id="R79ba03f52674481a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831f5be2efe14dde" /><Relationship Type="http://schemas.openxmlformats.org/officeDocument/2006/relationships/notesMaster" Target="/ppt/notesMasters/notesMaster1.xml" Id="Rdd1f6406a45841d8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e2a530869cc34103" /><Relationship Type="http://schemas.openxmlformats.org/officeDocument/2006/relationships/notesMaster" Target="/ppt/notesMasters/notesMaster1.xml" Id="R3ffcb4cf5e974b7c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24150613b6444b08" /><Relationship Type="http://schemas.openxmlformats.org/officeDocument/2006/relationships/notesMaster" Target="/ppt/notesMasters/notesMaster1.xml" Id="R1e103fcd18d647a3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349c43e190394061" /><Relationship Type="http://schemas.openxmlformats.org/officeDocument/2006/relationships/notesMaster" Target="/ppt/notesMasters/notesMaster1.xml" Id="R4e55634b85d741ac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4ad97819aba04bce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29106d54e0704334" /><Relationship Type="http://schemas.openxmlformats.org/officeDocument/2006/relationships/slideLayout" Target="/ppt/slideLayouts/slideLayout1.xml" Id="R2c3225dc8de94171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2c3225dc8de94171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65d07147fdc4278" /><Relationship Type="http://schemas.openxmlformats.org/officeDocument/2006/relationships/image" Target="/ppt/media/image.bin" Id="R2e6cbf46658c4cc6" /><Relationship Type="http://schemas.openxmlformats.org/officeDocument/2006/relationships/notesSlide" Target="/ppt/notesSlides/notesSlide1.xml" Id="Ree0837fea0e1452c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7f455fad8f74051" /><Relationship Type="http://schemas.openxmlformats.org/officeDocument/2006/relationships/notesSlide" Target="/ppt/notesSlides/notesSlide2.xml" Id="Rdb2a53cd02264ccb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bb442bd48f84d87" /><Relationship Type="http://schemas.openxmlformats.org/officeDocument/2006/relationships/notesSlide" Target="/ppt/notesSlides/notesSlide3.xml" Id="R62b75aebccc64698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ad5fc95fdf44060" /><Relationship Type="http://schemas.openxmlformats.org/officeDocument/2006/relationships/notesSlide" Target="/ppt/notesSlides/notesSlide4.xml" Id="R460da695540841a5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6a80fe5160a4af1" /><Relationship Type="http://schemas.openxmlformats.org/officeDocument/2006/relationships/image" Target="/ppt/media/image2.bin" Id="R08de06100ff74511" /><Relationship Type="http://schemas.openxmlformats.org/officeDocument/2006/relationships/notesSlide" Target="/ppt/notesSlides/notesSlide5.xml" Id="Rc9a3f09dc1e64e19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fd72eff8f814df7" /><Relationship Type="http://schemas.openxmlformats.org/officeDocument/2006/relationships/image" Target="/ppt/media/image3.bin" Id="R9b30f0015fb64cba" /><Relationship Type="http://schemas.openxmlformats.org/officeDocument/2006/relationships/notesSlide" Target="/ppt/notesSlides/notesSlide6.xml" Id="R869b740e971241a7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2a6b0d14ff3401d" /><Relationship Type="http://schemas.openxmlformats.org/officeDocument/2006/relationships/notesSlide" Target="/ppt/notesSlides/notesSlide7.xml" Id="R40d98ed74d5242a4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4743efea27444f2" /><Relationship Type="http://schemas.openxmlformats.org/officeDocument/2006/relationships/image" Target="/ppt/media/image4.bin" Id="R4157d7155def42c3" /><Relationship Type="http://schemas.openxmlformats.org/officeDocument/2006/relationships/notesSlide" Target="/ppt/notesSlides/notesSlide8.xml" Id="Re4148832d00c4658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d50726e5a584ce6" /><Relationship Type="http://schemas.openxmlformats.org/officeDocument/2006/relationships/notesSlide" Target="/ppt/notesSlides/notesSlide9.xml" Id="Rb3ca50630733427c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895e258274d4b66" /><Relationship Type="http://schemas.openxmlformats.org/officeDocument/2006/relationships/notesSlide" Target="/ppt/notesSlides/notesSlide10.xml" Id="R21dc65b7f4d84631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4e36f2c4b1949ca" /><Relationship Type="http://schemas.openxmlformats.org/officeDocument/2006/relationships/notesSlide" Target="/ppt/notesSlides/notesSlide11.xml" Id="R12ce61c9220d49bc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287f7d4369c48c1" /><Relationship Type="http://schemas.openxmlformats.org/officeDocument/2006/relationships/notesSlide" Target="/ppt/notesSlides/notesSlide12.xml" Id="R47d6b61ee94d4f73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b2a8d34fe3e44d5" /><Relationship Type="http://schemas.openxmlformats.org/officeDocument/2006/relationships/notesSlide" Target="/ppt/notesSlides/notesSlide13.xml" Id="R0f0ce30ea27e4d68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840E8429-9485-4B48-8383-C9BDCB4DBB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1C44CEC-F979-44AE-AD94-4D661533B7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32E84DC-4BA1-4D77-97C2-4D7EB3FD84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09 • ESSENTIAL QUESTION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EDD22BA-1F9A-45E2-8F72-AB46630F0D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FEAB75D-F602-4A6A-90A6-19D3257048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876300"/>
            <a:ext cx="5715000" cy="114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73486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31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31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Happens to the Wall Between the Shelves: Seam Removal, EMT versus Apoptosis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8AB7399-119B-4F5E-B577-408C2BB30E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2381250"/>
            <a:ext cx="5429250" cy="1238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72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What happens to the wall of seam cells so the palate becomes one continuous tissue, and how sure are scientists about the answer?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FF4A51C5-0352-4F4D-91AC-557D58BA26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4286250"/>
            <a:ext cx="5429250" cy="952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425" b="0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425" b="0">
                <a:solidFill>
                  <a:srgbClr val="F5C542"/>
                </a:solidFill>
                <a:latin typeface="Aptos"/>
                <a:ea typeface="Aptos"/>
                <a:cs typeface="Aptos"/>
              </a:rPr>
              <a:t>True palatal fusion requires removal of the midline epithelial seam so mesenchyme becomes continuous.</a:t>
            </a:r>
          </a:p>
        </p:txBody>
      </p:sp>
      <p:pic>
        <p:nvPicPr>
          <p:cNvPr id="1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e6cbf46658c4cc6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858000" y="781050"/>
            <a:ext cx="4476750" cy="4476750"/>
          </a:xfrm>
          <a:prstGeom xmlns:a="http://schemas.openxmlformats.org/drawingml/2006/main" prst="roundRect">
            <a:avLst>
              <a:gd name="adj" fmla="val 2553"/>
            </a:avLst>
          </a:prstGeom>
        </p:spPr>
      </p:pic>
    </p:spTree>
    <p:extLst>
      <p:ext uri="{BB962C8B-B14F-4D97-AF65-F5344CB8AC3E}">
        <p14:creationId xmlns:p14="http://schemas.microsoft.com/office/powerpoint/2010/main" val="1695796081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8671C11F-E2A2-454C-955B-1199A2EA23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919A438-BA73-49DD-B8B9-3EE446B9F7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F4FF56B-6E33-4D3F-9FAC-E55442D4E0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09 • CARRY FORWARD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EF05307-B9E2-4BB3-9B08-9C97374D8F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030DDB3-C869-4B04-9B31-1EBC4C3542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Carry the previous idea forward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6D7D686-88A8-4CEC-862E-7B0A1F8540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Today begins with an idea students already earned.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6E72F3AA-A21D-4217-BFFE-DBECB3640E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95400" y="2381250"/>
            <a:ext cx="9601200" cy="1733550"/>
          </a:xfrm>
          <a:prstGeom xmlns:a="http://schemas.openxmlformats.org/drawingml/2006/main" prst="roundRect">
            <a:avLst>
              <a:gd name="adj" fmla="val 6593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BAD2ED42-9E64-4C06-B03A-404A4D3D49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76400" y="2781300"/>
            <a:ext cx="8839200" cy="914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21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1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After elevation, the medial edges must recognize, adhere to, and align with one another before fusion can continue.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2D3909CD-27F1-4971-806C-36AF029E6E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66950" y="4591050"/>
            <a:ext cx="7658100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How does that idea help answer today's question?</a:t>
            </a:r>
          </a:p>
        </p:txBody>
      </p:sp>
    </p:spTree>
    <p:extLst>
      <p:ext uri="{BB962C8B-B14F-4D97-AF65-F5344CB8AC3E}">
        <p14:creationId xmlns:p14="http://schemas.microsoft.com/office/powerpoint/2010/main" val="1515454809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8B4BEE23-122F-4E61-93A1-F7887C8554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4BFF603-CEF1-41BE-BF85-78295B46D9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BDD70ED-EA01-4FE7-B1D6-4F2FF55CF8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09 • DURABLE PRINCIPLE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8FC730D-7A83-4A03-AAE9-A6B9A47F5E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26A7A62-2497-4E2E-BE38-253176E395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Return to the four foundational truths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F672E57-F161-44A6-95C1-54A365A12C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highlighted truth is today's main lens.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7A903157-12F1-4963-B7F8-419F7565A8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89EA4A81-3CF3-4B1C-AAD7-A154FD6D97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differentiate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951C7F28-1588-44A0-841D-19EEAFB6BD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448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D32CAA82-DA65-4D9C-98B7-125A97A67F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638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Development sculpts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1BE60A80-C6AE-4465-9839-EB39852CA3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5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F5A25F3C-18D7-4C37-A52C-0482CA7F6F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96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move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0430D04E-32CD-4E8C-82E2-2BE2207813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63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FE1C45FA-3163-44E8-AC34-C55B269B59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53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Development can go wrong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2FB8B3E2-F1FC-40BD-B130-FB7AF6E475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238500" y="4762500"/>
            <a:ext cx="5715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Today's lens: Development sculpts</a:t>
            </a:r>
          </a:p>
        </p:txBody>
      </p:sp>
    </p:spTree>
    <p:extLst>
      <p:ext uri="{BB962C8B-B14F-4D97-AF65-F5344CB8AC3E}">
        <p14:creationId xmlns:p14="http://schemas.microsoft.com/office/powerpoint/2010/main" val="503247429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3F864226-F293-4669-A4F5-2403128DCE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362ED6F-730A-44AB-9124-E20CDBC921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5177A5E-06B6-4725-A60D-4599780C36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09 • VISUAL TAKE-HOME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7067D5C-89DD-4638-BB29-1DE59CD1F6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4/13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CDD8166-6FC9-40A6-9A5D-6C6EF88BB6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Today's 10-year takeaway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F2E3B8D-B04E-4534-AF2C-10F06EE2A1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True palatal fusion requires removal of the midline epithelial seam so mesenchyme becomes continuous.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EBC0B13C-8A2A-43FE-9545-A5480ED544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428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8532292C-8E19-4C32-BC3C-9087A0E4D1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00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Observe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BEA36E3E-E2E6-4B59-8913-9FA399F67D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152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F0B1E3AB-10CD-4F21-AB36-35733FE61E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57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3FA2B4E6-7ED3-4E06-86C4-78E7BE98FE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29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Use labeled evidence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885AB917-F016-4E26-A840-78FB35CC7D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581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E6B84B6C-2F5F-4B2F-B989-F83F444637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86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70C4377D-2A2F-4DDD-89A7-81FB6B5BD5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58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2412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Make a bounded decision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5C2F2752-D40C-411C-BB03-955CDD0905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048000" y="4762500"/>
            <a:ext cx="60960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Say the takeaway aloud before the details begin.</a:t>
            </a:r>
          </a:p>
        </p:txBody>
      </p:sp>
    </p:spTree>
    <p:extLst>
      <p:ext uri="{BB962C8B-B14F-4D97-AF65-F5344CB8AC3E}">
        <p14:creationId xmlns:p14="http://schemas.microsoft.com/office/powerpoint/2010/main" val="1473278496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760AE854-15B8-463D-BE4B-2584A333F6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70FF621-0D74-409E-BC34-E1A41C0F7C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EF2EABB-431B-48DA-A948-40A51CD533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09 • ANALOGY OBSERVE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6471779-1BAF-4D09-AADE-DD701E2AE8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5/13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59B3CF4-001E-4F21-9D51-BDF2969B32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Study the picture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FE424D1-3F49-406D-BC03-F07F8A10E2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Do not name the biology yet. Describe only what you see.</a:t>
            </a:r>
          </a:p>
        </p:txBody>
      </p:sp>
      <p:pic>
        <p:nvPicPr>
          <p:cNvPr id="1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8de06100ff74511"/>
          <a:srcRect xmlns:a="http://schemas.openxmlformats.org/drawingml/2006/main" l="0" t="14754" r="0" b="14754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3190875" y="1905000"/>
            <a:ext cx="58102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</p:spTree>
    <p:extLst>
      <p:ext uri="{BB962C8B-B14F-4D97-AF65-F5344CB8AC3E}">
        <p14:creationId xmlns:p14="http://schemas.microsoft.com/office/powerpoint/2010/main" val="622098398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2C7B8FA8-7D60-4AAE-B981-098A9FEA95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89B685A-B7B4-4811-BF14-1594478FD7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E9626D0-1384-4988-A945-1DE90D10BC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09 • ANALOGY QUESTIONS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D56513E-74AE-4BC4-A1EF-AE6287B4D0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6/13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953F15B-6F2B-4D06-AFE4-B519FC5464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does the picture make you notice?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974C93F-03AC-4E88-8C6E-7EB1F6F850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Remove the temporary wall after two rooms connect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b30f0015fb64cba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7000875" y="1809750"/>
            <a:ext cx="40957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31C17E4D-94DF-4A1F-BE07-730514DB93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95262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4AC7A839-A463-45AB-AD13-2D35FA1CCD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09550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BDDE11D8-B5BB-439B-86D7-78E8DD2AFD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40982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Why was the temporary wall useful at first?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3A82DE86-5CF6-44C3-946F-1AB60E0305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3238500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D7373D5E-8AD5-44DF-ABB6-4F396506DA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381375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24C1E7B5-E349-43A9-AAE6-7A73F1377C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695700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must disappear for the rooms to become one space?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20C3C866-8EBA-4604-BFD8-5FCE262D10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52437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6597B196-658D-4B53-8C32-1D72812B97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66725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QUESTION 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DC448F84-267B-421A-8BF6-16B1295F00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98157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Which observations could distinguish demolition from wall movement?</a:t>
            </a:r>
          </a:p>
        </p:txBody>
      </p:sp>
    </p:spTree>
    <p:extLst>
      <p:ext uri="{BB962C8B-B14F-4D97-AF65-F5344CB8AC3E}">
        <p14:creationId xmlns:p14="http://schemas.microsoft.com/office/powerpoint/2010/main" val="1418749771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E58D387E-A375-497C-A363-AFEC01F227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D4A3375-2888-4B51-8A01-4898EAAB6D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00288B5-4B50-4F62-8EB1-593D16CC06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09 • STUDENT RULES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8CA5619-A468-4118-B29E-473B518186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7/13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B587602-23B9-4149-8776-E66E71DBFB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Turn your observations into rules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61900DE-DDE4-4188-A682-DAE3A69B53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Write the rule in plain language before the biological vocabulary appears.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CAD4D750-994B-4082-9056-7B09B5F5DB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954CF5E7-6302-4508-9F9A-9AE867A7E8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1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6F64869D-F318-4126-9A88-BAFCC47832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 temporary boundary can guide joining.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98C97206-CF16-4E10-8300-BF6E35C49C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7675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75F5D78A-1CC9-4878-88F9-27DD2045B6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RULE 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7EA7B62F-F1F6-4083-8B95-1FA67B6C4F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The boundary must be removed for continuity.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DAE4A820-5675-4BCF-8DC3-9ECAF44373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010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B2BA30BD-FE51-4C98-81E7-7C51453E3A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3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3D1E46B3-132E-4174-BA22-A8460F46B6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Competing cell mechanisms require direct evidence.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44C70E31-C7EE-4BD1-A1F5-8D910AAF6B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33500" y="4762500"/>
            <a:ext cx="9525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12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12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Where the analogy stops: Seam cells can die, extrude, or change behavior. They are not bricks.</a:t>
            </a:r>
          </a:p>
        </p:txBody>
      </p:sp>
    </p:spTree>
    <p:extLst>
      <p:ext uri="{BB962C8B-B14F-4D97-AF65-F5344CB8AC3E}">
        <p14:creationId xmlns:p14="http://schemas.microsoft.com/office/powerpoint/2010/main" val="705600694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30C185A1-1FD8-442C-9530-8BD87D3089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EB1933B-B38C-4C37-8F50-0A2B1AA172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DA732D9-E1B3-4EE7-9B60-B7F712B883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09 • BIOLOGY EXAMPLE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0595C10-C5C1-4F85-A68C-6A0C729700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8/13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BCAF6E8-11F4-4D93-BCAD-69A362021E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Test what happens to midline seam cells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9010EA5-80A7-4968-B371-94C7B72B16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the same rules on a real biomedical question.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157d7155def42c3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953250" y="1733550"/>
            <a:ext cx="4191000" cy="4191000"/>
          </a:xfrm>
          <a:prstGeom xmlns:a="http://schemas.openxmlformats.org/drawingml/2006/main" prst="roundRect">
            <a:avLst>
              <a:gd name="adj" fmla="val 2727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3A2836EA-3955-4467-B248-D66E7C510C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1866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7A2E516D-F39E-47DF-BA0E-A3B27ED140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009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DEV09-E1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4CFB5DAD-4916-4EEA-B0C0-89A82997C3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324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 midline epithelial seam forms after the shelves adhere.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E0E3B48A-9991-4E04-A4CF-EDF07B14A6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32004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9CE1992E-6FFC-41F2-A048-11934D3CA0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3432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DEV09-E2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2AA53BC5-4915-4809-8216-291727001E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6576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Seam cells are removed through processes that include apoptosis and extrusion.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17AA17ED-9FE3-4EF0-8588-CAAEA5CC41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4533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928570A0-0F0B-4EED-876E-11336A6045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676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DEV09-E3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51285A64-7E2D-4242-B7EB-AACB41A859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991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Lineage labeling tests whether seam cells remain, move, or change identity.</a:t>
            </a:r>
          </a:p>
        </p:txBody>
      </p:sp>
    </p:spTree>
    <p:extLst>
      <p:ext uri="{BB962C8B-B14F-4D97-AF65-F5344CB8AC3E}">
        <p14:creationId xmlns:p14="http://schemas.microsoft.com/office/powerpoint/2010/main" val="880867219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3696C7C9-6537-4C0D-80DE-F17FE2599F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2DA1C9D-280F-423B-8052-B4F97E20F0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40E701A-5EE0-4FE7-9C61-110E805BD7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09 • ANALOGY BIOLOGY MAP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6B83BEC-AC7C-4040-88E2-E2254F4520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9/13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958E38B-0183-4291-96B9-22008080E7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Map the analogy onto the biology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EC95387-48DF-4146-9D8E-A5908412C3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relationship stays the same even when the vocabulary changes.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A83030E4-1759-4875-B3EF-044E9975FA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21431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D6B5E6F7-A21B-4D20-8960-CFF5316DB0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23431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Temporary center wall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66A8E2F9-49D1-4392-A020-791A01E498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24098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D2545F23-757D-4CCA-A06F-4E7DC548FD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21431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7F472F7F-5627-4EEF-A100-BBBF58F9D6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22860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Midline epithelial seam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D8418E4F-32DB-403D-8849-06824F44DC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338137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AAB4A3C7-1D63-465D-B871-85F91A2748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358140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Remove wall material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B8F61AE1-64AA-4679-931E-68AE72C4EF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64807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1662397B-E7FE-4A15-81DD-8B044906F0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338137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88A4E6F1-8B0C-4C72-8A1C-BC518EFD11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352425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Apoptosis or cell extrusion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0F4C0CFE-06A8-4401-AB58-F967D8D08E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46196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65BCB074-8BFD-40C5-9280-D3082F7819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48196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One continuous room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6BF4A584-B3CB-449A-8661-1262EDA3C1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48863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337FC3CF-9721-4EE0-8DC1-4126D62ADB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46196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08C94D2E-726F-443A-A6C8-12F3F7566D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47625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Mesenchymal confluence across the palate</a:t>
            </a:r>
          </a:p>
        </p:txBody>
      </p:sp>
    </p:spTree>
    <p:extLst>
      <p:ext uri="{BB962C8B-B14F-4D97-AF65-F5344CB8AC3E}">
        <p14:creationId xmlns:p14="http://schemas.microsoft.com/office/powerpoint/2010/main" val="41083879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D5CF01F0-86F8-4606-974D-ED201587F1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CA39AA6-0B9E-4EF0-BF39-8FC668E029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3B11B56-B233-4201-9675-549C8698F2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09 • CONCRETE DECISION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8BAEB50-B6E8-4C5D-A17B-96221F4055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10/13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E33E782-6ECC-4372-BF96-35574A742C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Your team has to make a call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35B6ED3-2EC6-487F-B582-241364E0FD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You are choosing an experiment to test seam removal.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B93C730D-15BD-43F4-A429-5DB638FC9E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714500"/>
            <a:ext cx="10858500" cy="952500"/>
          </a:xfrm>
          <a:prstGeom xmlns:a="http://schemas.openxmlformats.org/drawingml/2006/main" prst="roundRect">
            <a:avLst>
              <a:gd name="adj" fmla="val 120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792F3C1D-1B49-48F1-80B0-9DA9E19522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1924050"/>
            <a:ext cx="103632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A still image shows no seam at the endpoint, but…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E7E2F37E-5B06-4D19-A3AA-5B8FDEE0A8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1C019CFD-0817-4598-B7DA-08F95D30D5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D753391D-3EDD-46D1-8C60-E93EED7882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Use lineage labeling plus time-resolved cell-death and…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02FFDEDE-1A5D-43F3-9D3F-5DB082008F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5770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074C5482-4281-4084-B3E9-3B0D84D988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B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8DA863EC-B824-46C7-B2C8-873276E0D5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Use the endpoint image alone to prove…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DFB113BD-881A-4906-8E60-44EF2A7927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50782997-1854-4621-BC5D-05509291A0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C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A6F85B3E-1753-474B-8194-ADC593ADAD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Assume all seam cells became bone.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E9784140-D759-494C-AD26-BF4F84302B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714500" y="5048250"/>
            <a:ext cx="8763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Choose the experiment and explain why the endpoint…</a:t>
            </a:r>
          </a:p>
        </p:txBody>
      </p:sp>
    </p:spTree>
    <p:extLst>
      <p:ext uri="{BB962C8B-B14F-4D97-AF65-F5344CB8AC3E}">
        <p14:creationId xmlns:p14="http://schemas.microsoft.com/office/powerpoint/2010/main" val="85949292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EC238874-325F-4BCA-96E7-875891B2B5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8F9E309-BB59-4301-AEE4-2F15C4D8A9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DD06D12-E68D-43BE-830C-AD32F61B4F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09 • DECISION DEFENSE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8AA54AE-AF8E-4028-A7AE-0D5732EAA7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735D9A0-5E01-41AF-B548-570FE24444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Defend the strongest evidence-based decision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86FC5D9-55D7-4DEE-AF73-E92CE9313B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Pause before revealing this slide. A claim is only as strong as its evidence and limits.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E70A0274-149D-4EB2-91C9-7CE27983C4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095500"/>
            <a:ext cx="10287000" cy="1143000"/>
          </a:xfrm>
          <a:prstGeom xmlns:a="http://schemas.openxmlformats.org/drawingml/2006/main" prst="roundRect">
            <a:avLst>
              <a:gd name="adj" fmla="val 100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0E56E443-D6FE-41A8-ACAF-A6DE1E2E65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38250" y="2381250"/>
            <a:ext cx="971550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725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Use lineage labeling plus time-resolved cell-death and extrusion markers.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08466BFD-3485-48DF-A5DB-B33A784421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43000" y="3714750"/>
            <a:ext cx="40957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BC2BD0C3-AAE0-4D28-B6D7-64A6B61722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3857625"/>
            <a:ext cx="3752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EVIDENCE TO CITE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A7E95AC7-59E1-4B00-ADDD-8BD14979A3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4171950"/>
            <a:ext cx="37528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DEV09-E1 + DEV09-E2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0A13DEB4-0925-4DA6-84E1-2F7F7F425E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714750"/>
            <a:ext cx="54292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C1E2BC42-671C-49D6-907C-5420BAEAB4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3857625"/>
            <a:ext cx="5086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CLAIM CEILING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824279A6-7C50-4F8E-BEA2-D90DE4AC8F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4171950"/>
            <a:ext cx="50863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You may distinguish supported cell-removal mechanisms. You may not force all seam loss into one mechanism without tracking evidence.</a:t>
            </a:r>
          </a:p>
        </p:txBody>
      </p:sp>
    </p:spTree>
    <p:extLst>
      <p:ext uri="{BB962C8B-B14F-4D97-AF65-F5344CB8AC3E}">
        <p14:creationId xmlns:p14="http://schemas.microsoft.com/office/powerpoint/2010/main" val="769927692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37C2877C-A625-4260-A895-B992336D3A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344D727-86EE-4C5A-A659-91D61A4FE2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41556C3-DF44-4D6B-9776-A74E195EE6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09 • EXIT AND NEXT UNLOCK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511B0F4-7230-4493-B276-343568A301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C1AD7A9-FED4-4F70-99BC-8A18447A68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Leave with the idea. Enter with the next question.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25F8E44-CC3B-404C-B954-4128A5BB59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70ADD793-8701-41CC-A7F8-70BE4A2A88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TODAY'S EXIT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2B673706-7100-4B38-832E-1F7E12333F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True palatal fusion requires removal of the midline epithelial seam so mesenchyme becomes continuous.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1196A6AD-206D-4D3E-96B1-BB7392919E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24625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BBBE9D7E-C47F-4DC3-9597-6A9B91A751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NEXT UNLOCK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1427A3A7-1526-48D8-9307-EDECAB911B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The seam is removed, by mechanisms scientists are still working out, so the palate becomes one continuous tissue.…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25B36166-E6BD-45B5-BFF5-5DBBB72B30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571750" y="4857750"/>
            <a:ext cx="70485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today's takeaway as evidence when the next lesson begins.</a:t>
            </a:r>
          </a:p>
        </p:txBody>
      </p:sp>
    </p:spTree>
    <p:extLst>
      <p:ext uri="{BB962C8B-B14F-4D97-AF65-F5344CB8AC3E}">
        <p14:creationId xmlns:p14="http://schemas.microsoft.com/office/powerpoint/2010/main" val="1800534506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E47E75CF-013A-4EF1-9253-D78FEF0CBD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E7406A0-8DFF-40E3-8493-82DCE65346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D695524-4349-476D-B4A7-D219AD1E2A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09 • SOURCES AND ALIGNMENT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3E5B7F8-9C2A-404C-8882-4DAD524FD8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BB11698-ADA4-4C9D-82C4-C06AA01311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Evidence behind today's lesson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952D363-135B-480F-81A4-E5CD09604C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Required reasoning stays inside the lesson. These sources support the explainer and are optional for students.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8CA30E49-A2E8-4913-925D-2857D43B4C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2047875"/>
            <a:ext cx="7239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>
            <a:normAutofit fontScale="100000"/>
          </a:bodyPr>
          <a:lstStyle xmlns:a="http://schemas.openxmlformats.org/drawingml/2006/main"/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Lan &amp; Jiang 2015, Cellular and Molecular Mechanisms of Palatogenesis (Curr Top Dev Biol)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Bush &amp; Jiang 2011, Palatogenesis: morphogenetic and molecular mechanisms of secondary palate development (Development)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Won et al. 2023, Gene Regulatory Networks and Signaling Pathways in Palatogenesis and Cleft Palate (Cells)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16E6EA3C-DF8C-48B0-954D-8B8115B522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2143125"/>
            <a:ext cx="3048000" cy="1619250"/>
          </a:xfrm>
          <a:prstGeom xmlns:a="http://schemas.openxmlformats.org/drawingml/2006/main" prst="roundRect">
            <a:avLst>
              <a:gd name="adj" fmla="val 705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94ABE4E6-DDC6-41FA-A362-2ED25FC25F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286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PLTW CONNECTION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787058CF-BC6C-475A-90D1-FDDCE42FC3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600325"/>
            <a:ext cx="2705100" cy="1028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Cells, tissues, and constructing explanations from evidence • How better tools (lineage labeling, live imaging) revise explanations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476E795C-31DB-412C-AAA5-373592B700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4048125"/>
            <a:ext cx="3048000" cy="1219200"/>
          </a:xfrm>
          <a:prstGeom xmlns:a="http://schemas.openxmlformats.org/drawingml/2006/main" prst="roundRect">
            <a:avLst>
              <a:gd name="adj" fmla="val 9375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26577EC2-2389-410D-B43B-6476CA1A4A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191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INTEGRITY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5C7B574A-E44A-4802-858D-9D14CDA898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505325"/>
            <a:ext cx="2705100" cy="628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9855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Composite case. Illustration, not clinical photography. No outside lookup is required.</a:t>
            </a:r>
          </a:p>
        </p:txBody>
      </p:sp>
    </p:spTree>
    <p:extLst>
      <p:ext uri="{BB962C8B-B14F-4D97-AF65-F5344CB8AC3E}">
        <p14:creationId xmlns:p14="http://schemas.microsoft.com/office/powerpoint/2010/main" val="1399325227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2026-07-11T00:32:46.5000000Z</dcterms:created>
  <dcterms:modified xsi:type="dcterms:W3CDTF">2026-07-11T00:32:46.5000000Z</dcterms:modified>
</coreProperties>
</file>