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9d419d548a8410c" /><Relationship Type="http://schemas.openxmlformats.org/officeDocument/2006/relationships/extended-properties" Target="/docProps/app.xml" Id="Ra9ea77d9180641ad" /><Relationship Type="http://schemas.openxmlformats.org/officeDocument/2006/relationships/officeDocument" Target="/ppt/presentation.xml" Id="R9d00885c806b4d0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fd104bda6724e13"/>
  </p:sldMasterIdLst>
  <p:notesMasterIdLst>
    <p:notesMasterId xmlns:r="http://schemas.openxmlformats.org/officeDocument/2006/relationships" r:id="R444459d9f8bc452b"/>
  </p:notesMasterIdLst>
  <p:sldIdLst>
    <p:sldId xmlns:r="http://schemas.openxmlformats.org/officeDocument/2006/relationships" id="256" r:id="Rca4f358c1bef49cb"/>
    <p:sldId xmlns:r="http://schemas.openxmlformats.org/officeDocument/2006/relationships" id="257" r:id="R07805901319b4f77"/>
    <p:sldId xmlns:r="http://schemas.openxmlformats.org/officeDocument/2006/relationships" id="258" r:id="R2042fd23a7b64876"/>
    <p:sldId xmlns:r="http://schemas.openxmlformats.org/officeDocument/2006/relationships" id="259" r:id="R7b1cf514f9ba401b"/>
    <p:sldId xmlns:r="http://schemas.openxmlformats.org/officeDocument/2006/relationships" id="260" r:id="R140e0bf97dc34855"/>
    <p:sldId xmlns:r="http://schemas.openxmlformats.org/officeDocument/2006/relationships" id="261" r:id="R3a478d34802e4fb4"/>
    <p:sldId xmlns:r="http://schemas.openxmlformats.org/officeDocument/2006/relationships" id="262" r:id="R4bf13b811eb148d1"/>
    <p:sldId xmlns:r="http://schemas.openxmlformats.org/officeDocument/2006/relationships" id="263" r:id="R6922f81162cf41dc"/>
    <p:sldId xmlns:r="http://schemas.openxmlformats.org/officeDocument/2006/relationships" id="264" r:id="R10d58a9b14814f73"/>
    <p:sldId xmlns:r="http://schemas.openxmlformats.org/officeDocument/2006/relationships" id="265" r:id="R6e7b13fc1c224ee2"/>
    <p:sldId xmlns:r="http://schemas.openxmlformats.org/officeDocument/2006/relationships" id="266" r:id="R057848bf7b354e30"/>
    <p:sldId xmlns:r="http://schemas.openxmlformats.org/officeDocument/2006/relationships" id="267" r:id="R53031bcaba104772"/>
    <p:sldId xmlns:r="http://schemas.openxmlformats.org/officeDocument/2006/relationships" id="268" r:id="R2812d48bdde140df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2e58cd0a29c4625" /><Relationship Type="http://schemas.openxmlformats.org/officeDocument/2006/relationships/slideMaster" Target="/ppt/slideMasters/slideMaster1.xml" Id="Rafd104bda6724e13" /><Relationship Type="http://schemas.openxmlformats.org/officeDocument/2006/relationships/notesMaster" Target="/ppt/notesMasters/notesMaster1.xml" Id="R444459d9f8bc452b" /><Relationship Type="http://schemas.openxmlformats.org/officeDocument/2006/relationships/presProps" Target="/ppt/presProps.xml" Id="R43f40d80a87c41ee" /><Relationship Type="http://schemas.openxmlformats.org/officeDocument/2006/relationships/tableStyles" Target="/ppt/tableStyles.xml" Id="R1591325d316943ec" /><Relationship Type="http://schemas.openxmlformats.org/officeDocument/2006/relationships/slide" Target="/ppt/slides/slide1.xml" Id="Rca4f358c1bef49cb" /><Relationship Type="http://schemas.openxmlformats.org/officeDocument/2006/relationships/slide" Target="/ppt/slides/slide2.xml" Id="R07805901319b4f77" /><Relationship Type="http://schemas.openxmlformats.org/officeDocument/2006/relationships/slide" Target="/ppt/slides/slide3.xml" Id="R2042fd23a7b64876" /><Relationship Type="http://schemas.openxmlformats.org/officeDocument/2006/relationships/slide" Target="/ppt/slides/slide4.xml" Id="R7b1cf514f9ba401b" /><Relationship Type="http://schemas.openxmlformats.org/officeDocument/2006/relationships/slide" Target="/ppt/slides/slide5.xml" Id="R140e0bf97dc34855" /><Relationship Type="http://schemas.openxmlformats.org/officeDocument/2006/relationships/slide" Target="/ppt/slides/slide6.xml" Id="R3a478d34802e4fb4" /><Relationship Type="http://schemas.openxmlformats.org/officeDocument/2006/relationships/slide" Target="/ppt/slides/slide7.xml" Id="R4bf13b811eb148d1" /><Relationship Type="http://schemas.openxmlformats.org/officeDocument/2006/relationships/slide" Target="/ppt/slides/slide8.xml" Id="R6922f81162cf41dc" /><Relationship Type="http://schemas.openxmlformats.org/officeDocument/2006/relationships/slide" Target="/ppt/slides/slide9.xml" Id="R10d58a9b14814f73" /><Relationship Type="http://schemas.openxmlformats.org/officeDocument/2006/relationships/slide" Target="/ppt/slides/slide10.xml" Id="R6e7b13fc1c224ee2" /><Relationship Type="http://schemas.openxmlformats.org/officeDocument/2006/relationships/slide" Target="/ppt/slides/slide11.xml" Id="R057848bf7b354e30" /><Relationship Type="http://schemas.openxmlformats.org/officeDocument/2006/relationships/slide" Target="/ppt/slides/slide12.xml" Id="R53031bcaba104772" /><Relationship Type="http://schemas.openxmlformats.org/officeDocument/2006/relationships/slide" Target="/ppt/slides/slide13.xml" Id="R2812d48bdde140d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7abbeb955ab4da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23758d81e8e24bde" /><Relationship Type="http://schemas.openxmlformats.org/officeDocument/2006/relationships/notesMaster" Target="/ppt/notesMasters/notesMaster1.xml" Id="R598ebd1ecda04fc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b6005eaebf34356" /><Relationship Type="http://schemas.openxmlformats.org/officeDocument/2006/relationships/notesMaster" Target="/ppt/notesMasters/notesMaster1.xml" Id="R2d301b687c86461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4e56aecbc214f83" /><Relationship Type="http://schemas.openxmlformats.org/officeDocument/2006/relationships/notesMaster" Target="/ppt/notesMasters/notesMaster1.xml" Id="Rf119f2c6341d4e6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6a39064f9074f5a" /><Relationship Type="http://schemas.openxmlformats.org/officeDocument/2006/relationships/notesMaster" Target="/ppt/notesMasters/notesMaster1.xml" Id="Rcd0092b63c19442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988ca86466c495b" /><Relationship Type="http://schemas.openxmlformats.org/officeDocument/2006/relationships/notesMaster" Target="/ppt/notesMasters/notesMaster1.xml" Id="R0ba690fd6eca447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e962e2611ca4e12" /><Relationship Type="http://schemas.openxmlformats.org/officeDocument/2006/relationships/notesMaster" Target="/ppt/notesMasters/notesMaster1.xml" Id="R991593e1c0194be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d0d25cb5b4f48ca" /><Relationship Type="http://schemas.openxmlformats.org/officeDocument/2006/relationships/notesMaster" Target="/ppt/notesMasters/notesMaster1.xml" Id="R65cec6445c26421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7b7cab9d1794667" /><Relationship Type="http://schemas.openxmlformats.org/officeDocument/2006/relationships/notesMaster" Target="/ppt/notesMasters/notesMaster1.xml" Id="Rd0cdd7c3002d49f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5854bce0dbf46a9" /><Relationship Type="http://schemas.openxmlformats.org/officeDocument/2006/relationships/notesMaster" Target="/ppt/notesMasters/notesMaster1.xml" Id="R354e34d0d26948d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ba205d243504c5b" /><Relationship Type="http://schemas.openxmlformats.org/officeDocument/2006/relationships/notesMaster" Target="/ppt/notesMasters/notesMaster1.xml" Id="Rfd64b0481200443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e0de1ae21834e88" /><Relationship Type="http://schemas.openxmlformats.org/officeDocument/2006/relationships/notesMaster" Target="/ppt/notesMasters/notesMaster1.xml" Id="R7a6f049f4afc42f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b94426354084d48" /><Relationship Type="http://schemas.openxmlformats.org/officeDocument/2006/relationships/notesMaster" Target="/ppt/notesMasters/notesMaster1.xml" Id="R07b465a8b3fc4e8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1560abbc55d4dd7" /><Relationship Type="http://schemas.openxmlformats.org/officeDocument/2006/relationships/notesMaster" Target="/ppt/notesMasters/notesMaster1.xml" Id="R967b34f8852a4b0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2e6bb3e79d43cd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9d9202ea0234787" /><Relationship Type="http://schemas.openxmlformats.org/officeDocument/2006/relationships/slideLayout" Target="/ppt/slideLayouts/slideLayout1.xml" Id="R54d3eada17d54c9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4d3eada17d54c9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21a24079aa48e9" /><Relationship Type="http://schemas.openxmlformats.org/officeDocument/2006/relationships/image" Target="/ppt/media/image.bin" Id="Rc2c6e36c90a14936" /><Relationship Type="http://schemas.openxmlformats.org/officeDocument/2006/relationships/notesSlide" Target="/ppt/notesSlides/notesSlide1.xml" Id="R2455406f75be48a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bf92bdbb5d436f" /><Relationship Type="http://schemas.openxmlformats.org/officeDocument/2006/relationships/notesSlide" Target="/ppt/notesSlides/notesSlide2.xml" Id="R41e8559b8e2d411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e02bef4bc943be" /><Relationship Type="http://schemas.openxmlformats.org/officeDocument/2006/relationships/notesSlide" Target="/ppt/notesSlides/notesSlide3.xml" Id="Ra32149b8a9f94d4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56dcb26fa6a422e" /><Relationship Type="http://schemas.openxmlformats.org/officeDocument/2006/relationships/notesSlide" Target="/ppt/notesSlides/notesSlide4.xml" Id="R9c13bf4901aa4ec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e46bc44d734a01" /><Relationship Type="http://schemas.openxmlformats.org/officeDocument/2006/relationships/image" Target="/ppt/media/image2.bin" Id="R70b521431eca495d" /><Relationship Type="http://schemas.openxmlformats.org/officeDocument/2006/relationships/notesSlide" Target="/ppt/notesSlides/notesSlide5.xml" Id="R8ce373f9e64a4e1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fa238ae11648e7" /><Relationship Type="http://schemas.openxmlformats.org/officeDocument/2006/relationships/image" Target="/ppt/media/image3.bin" Id="R83dfe68702d64821" /><Relationship Type="http://schemas.openxmlformats.org/officeDocument/2006/relationships/notesSlide" Target="/ppt/notesSlides/notesSlide6.xml" Id="R82f7785801354b1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f6e516983743cd" /><Relationship Type="http://schemas.openxmlformats.org/officeDocument/2006/relationships/notesSlide" Target="/ppt/notesSlides/notesSlide7.xml" Id="Rff0d88ebda454e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45afb21eeb452b" /><Relationship Type="http://schemas.openxmlformats.org/officeDocument/2006/relationships/image" Target="/ppt/media/image4.bin" Id="R5a6e254e6d3a48da" /><Relationship Type="http://schemas.openxmlformats.org/officeDocument/2006/relationships/notesSlide" Target="/ppt/notesSlides/notesSlide8.xml" Id="R13ad96b692b44d6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b5197d269b4038" /><Relationship Type="http://schemas.openxmlformats.org/officeDocument/2006/relationships/notesSlide" Target="/ppt/notesSlides/notesSlide9.xml" Id="Re9504066547f4a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59e6ba871f4402" /><Relationship Type="http://schemas.openxmlformats.org/officeDocument/2006/relationships/notesSlide" Target="/ppt/notesSlides/notesSlide10.xml" Id="R236ce31feb9f4d6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bea35192ca48b6" /><Relationship Type="http://schemas.openxmlformats.org/officeDocument/2006/relationships/notesSlide" Target="/ppt/notesSlides/notesSlide11.xml" Id="R05575a2dd8554e8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c4df27da9242ff" /><Relationship Type="http://schemas.openxmlformats.org/officeDocument/2006/relationships/notesSlide" Target="/ppt/notesSlides/notesSlide12.xml" Id="R8752776510e3481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b7c319c7be4470" /><Relationship Type="http://schemas.openxmlformats.org/officeDocument/2006/relationships/notesSlide" Target="/ppt/notesSlides/notesSlide13.xml" Id="Redc29024d12e4d1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5287BD6-71C1-40F7-A1DC-B0B407C0F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FD1745-792C-4E9F-BA50-DE092B02B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1C4E7D-E2C6-4782-9EEE-1411D0874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9FB4F3-3EAA-4C01-88B7-895454EED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A86BC2-FF95-45A0-A19A-9E0AD0746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19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the Palate Begins: Secondary Palatal Shelf Outgrowth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4EB3D2-02D0-478D-8C43-A36317297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Where does the back of the palate come from, and what makes it grow?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C4F901-F042-4992-8403-C2F43AF5D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secondary palate begins as paired shelves whose cell growth must create enough tissue to reach the midline.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c6e36c90a1493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34878086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7C96B60-7C0E-41BD-B8C7-34BA7E895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22EC55-DEA6-4CAC-BB42-CDF6DED93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E32EA4-8ED9-4711-B948-5DB875528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7E9673-5E09-4B7F-8FB7-8FAEA0053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CEA4B1-30B7-424E-BC87-2AFD0F4F4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62DDDF-9FC7-409D-A8EB-15DEC9487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895B542-5243-4681-A08B-835A45EAC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B643260-A87F-4F06-8397-03FA98522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Upper-lip closure requires growth, contact, and stable fusion at the maxillary-medial nasal boundary.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0966D6-BF3B-4B4D-8E9E-E8D018FDD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917100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9EB6CDA-1F5F-4217-94D4-E3EECC981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726EB9-D986-4CE2-BFD6-03F414B3B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DD24430-CEB7-44BC-A63A-3BBC3E2E3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51DE77-C39B-4DE2-8616-CFF83FA07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0ED30A-39EA-4761-9141-50401E81A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C6C0D2-D97A-4885-8FBA-BC7D1F0A2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CBA3055-C7EE-4BBF-BCAA-5EF85ACF7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98849CD-3376-4ADF-A633-F7E112877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D072853-C6E1-4AB6-B877-C292C6E93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F55429-EEE6-4AF2-8925-9EBD39BC1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E4B126-8916-4C2E-98EF-3D40C888B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1A513F-DA62-467D-BA26-795F97AB7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2CC560-F711-41C6-967E-714979A8B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3607321-E680-401C-96FC-7B1D2CE1B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2B64996-4CD6-4FF6-8335-AD0D88BC3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43880013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8CCDC8C-CCFF-4153-ADC3-A819BFB95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4DBD20B-1E1E-40EE-A91E-F5390D6DA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CB2FCD-9F2B-455F-8BDE-59EDFE4C7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DFD3FF-248B-4F80-AC6A-F1F37EE30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0D269D-FE35-460F-A693-055BA9D53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DB32DB-DB4B-4E2E-A2A0-9E34FC4B1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secondary palate begins as paired shelves whose cell growth must create enough tissue to reach the midline.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1D76B31-5D2D-4B7D-B2C1-AD29D3604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CDCB918-293E-482D-8404-6F7311D46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15051F1-9D66-4C00-BD05-DC1EC2B6F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A94CA53-CB6D-43FE-9CB0-6709BFB61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9EFDBB9-E358-4D61-8F04-8701F69D1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94EE915-9E95-4535-B417-DEFC5F906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78F7C86-4D0B-479E-A7BA-8CDDB03BB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2D71AC4-434D-4273-A189-39D3A1237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488FA78-5DC6-446C-896E-8B5844574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9062237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0034982-716D-4098-BF9F-218FDB415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EBF14E-C4EB-4F50-87A9-51D6475A8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E55671-0442-44A6-9B8D-88571744D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88CD7D5-3733-4A6A-90B6-751DCA08A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E788F0-18A3-4579-A17B-6E370483A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35EF52-6562-42A8-BAA3-62DF1673B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b521431eca495d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98285768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3865B47D-617B-4E8F-A6AF-A8D30C18C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0D82851-1069-4F8E-933E-B8691E0F49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25E8BE-A11F-4952-8C6A-F50848FAD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D901C-4AB5-41A9-9E63-40CEC7F73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73B018-E846-4847-B3B1-3133E2FEC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4743CD-708C-49CE-8336-7087CD44B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Two stage platforms extend toward the center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dfe68702d6482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B48D71-5D3D-42B3-8824-627BFAA71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1621C89-E639-4014-B148-0CF39FB46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AA4D360-5145-4A85-8F17-E6453FAC1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determines whether the platforms can meet?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482189C-73D2-4FD2-934B-B4E970906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1373CE-9B72-4B96-AFAA-FEC6701DE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DFD3EB-C5C7-4059-B197-EB30CBCF0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a short platform leave at the center?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C00B53D-7E8A-428D-8862-E875401C5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87D501E-AE1C-4AE8-B055-8C3AA6BE6D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FE9F7C-3335-4D09-93BD-5D96A6D5E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both sides be measured?</a:t>
            </a:r>
          </a:p>
        </p:txBody>
      </p:sp>
    </p:spTree>
    <p:extLst>
      <p:ext uri="{BB962C8B-B14F-4D97-AF65-F5344CB8AC3E}">
        <p14:creationId xmlns:p14="http://schemas.microsoft.com/office/powerpoint/2010/main" val="1786982314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667998A-7D9A-4E8A-99A7-EC36C15AE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1F11EA-3A63-44F8-8DF4-29D6BF408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57681A-3D5C-4426-9BC3-FDA62FB50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E246DA-ADE4-4AB2-A824-F94CB0B1D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42C9FD-D208-4197-937F-E69B6E1EA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D25F49-E713-4D68-87A2-6742B0C44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98E8AE5-1EBF-4857-9E55-4E7D437DA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661581-8E2E-42AC-93E8-FC32D1FCC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8067F3-0615-479A-89CF-4A0068434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Growth creates the material needed for contact.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8924C18-CE31-4F37-B729-2DC11EA54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346E93-F5C7-4E97-AE3A-0C726D383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F6DFCA-AD48-432E-BB9D-450F93C6D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Paired structures must reach a shared target.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2FB4185-B176-44D2-B631-EFDE97926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6F8BB02-333B-4881-A9A9-D3A4FF8AB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10A355-2A54-42BD-B552-2E550EA02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rescue can test whether missing growth caused the gap.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1D3EA8A-71ED-44E3-A615-CF228C352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Palatal shelves are living tissues with patterned growth, not mechanical platforms.</a:t>
            </a:r>
          </a:p>
        </p:txBody>
      </p:sp>
    </p:spTree>
    <p:extLst>
      <p:ext uri="{BB962C8B-B14F-4D97-AF65-F5344CB8AC3E}">
        <p14:creationId xmlns:p14="http://schemas.microsoft.com/office/powerpoint/2010/main" val="203276680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0CCBC4-1A41-4215-A5DD-19A5C34CF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B4A886-F34F-43A4-B7EB-A4DD6793E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780794-F236-4374-94C3-A953D9B77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DC218A-6B6F-4604-9F88-39AB96167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447C0D-7C13-4101-8083-2B28BD1F6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 cell proliferation to palatal shelf length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78D89D-EFCD-42CA-88E9-7A7C4C560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6e254e6d3a48d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18ABA98-930E-4467-B1F2-5A0ED3124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6F63EB-FB45-4E72-BD67-52DB30D4C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DEV06-E1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98F4F3B-C09B-4618-856B-1E69E3CBB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Secondary palatal shelves grow from the inner sides of the maxillary regions.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3D9CD3-EAB3-4532-8F2E-0C2745BC1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F3470D-C416-4052-A883-4BAEF0A12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DEV06-E2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B3445B-519C-462C-9944-FD7202719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Reduced mesenchymal proliferation can leave shelves too small to meet.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3B1961-9965-4FCB-B6C7-33DF210CD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5ABA81-E355-4669-B047-2B4ADFFF0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DEV06-E3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AC7E8B-DCD3-4D67-AB4B-E7BC89009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Directed Bmp4 expression rescued palatal growth and fusion in an Msx1-deficient mouse model.</a:t>
            </a:r>
          </a:p>
        </p:txBody>
      </p:sp>
    </p:spTree>
    <p:extLst>
      <p:ext uri="{BB962C8B-B14F-4D97-AF65-F5344CB8AC3E}">
        <p14:creationId xmlns:p14="http://schemas.microsoft.com/office/powerpoint/2010/main" val="69133615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A484A6-EDF2-4097-A4E7-C8798096F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845B7D-2BB8-419F-A350-E4726C9D4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883C96-A3E0-4BF1-A064-E9856DB10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9C702A-2CCF-4B51-8CAE-AAE5F0297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295BD2-9C47-41E2-866E-300D9DD30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97505F-B322-4545-9F49-554C44B61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351CE6-8E89-4E39-A6A9-2CC29592C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68E778-82FC-4CAE-81E0-55E5E35BC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Extend the platform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9E4D830-AED7-4FCC-9DBC-CFAF9D57E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61E013-C8FF-419B-BCF3-7E7019347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C737AD-74A8-45E3-B724-5786F5216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Mesenchymal cell proliferation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85C7AC-0C13-4414-AE41-EB4D5B4ED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B95A8C-9AFF-4354-BC62-6D3948A2C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Reach center stage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0C6A2AE-16B8-4668-9765-7281CBFFA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954036B-B122-4005-9C06-33E82A1D6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718D908-952E-4E66-B813-DC323C6F2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Shelf contact at the midline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403FD35-80BC-4FE7-A028-3764449A9B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B6441EB-02B3-43E8-A5E1-D38D449C6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Restore the extension motor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8BBCACD-4425-4159-8E10-5F91F53E8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942A74-A904-44CA-9E35-AB8CEC885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BFEAE80-7654-43D8-8FB3-EEDE2AB96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BMP4 rescue in an Msx1-deficient mouse model</a:t>
            </a:r>
          </a:p>
        </p:txBody>
      </p:sp>
    </p:spTree>
    <p:extLst>
      <p:ext uri="{BB962C8B-B14F-4D97-AF65-F5344CB8AC3E}">
        <p14:creationId xmlns:p14="http://schemas.microsoft.com/office/powerpoint/2010/main" val="99926081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C5D6111-8F1C-4903-8D72-2D05F73BA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15CBF5-C27B-438D-87BF-0662CE3DF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B7CFAC-0AB0-4D74-ADD1-E0E3AE25C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AA78B9-7916-4C78-B1F1-F6ACEB05D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77AB83-DF12-424C-A32C-FECEFA31D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34957E-CC38-43DB-8BAD-D97F23C79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choosing the readout for a palatal-growth experiment.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D991878-F830-4C18-8DDA-AECF0B458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511DA0-C2A0-49D3-B80D-B09FDB58B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Control and mutant embryos are collected before shelf elevation. You…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193708-0E54-4EB8-A5FB-1FBFE9E29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D4CE29A-3F82-43E9-B4EA-9B61ED136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1455E9-4760-4C02-A6BC-2FE80F74D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shelf size and mesenchymal proliferation on…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B1DD17-EE25-48F0-B2F7-51C279EB3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475613A-4D59-4387-B48D-3BBA80F7F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D0A9D6-FD3F-43F0-9C3F-E1E182FAA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Measure newborn speech before fusion occurs.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103C4D-1E48-49DC-91C0-C96901010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9914E2E-E213-406D-B3F0-E87D156A8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9D4051E-D8C9-4C55-9E55-961E7845E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Claim human prevention from the mouse embryos.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0B307B4-AF93-4137-BEB0-84AC5FF9E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primary outcome and cite the evidence…</a:t>
            </a:r>
          </a:p>
        </p:txBody>
      </p:sp>
    </p:spTree>
    <p:extLst>
      <p:ext uri="{BB962C8B-B14F-4D97-AF65-F5344CB8AC3E}">
        <p14:creationId xmlns:p14="http://schemas.microsoft.com/office/powerpoint/2010/main" val="38012808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905A09C-994F-423E-965F-AAC2A7F20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B80E19-7019-484B-A1F7-CBEC84795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C6042A-2DB3-4E1F-A016-02D3F418C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798137-64FE-49CB-A2FF-A9CF0E8E7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599136-09BE-4310-9193-C6BD6B2E1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AAD223-D734-485D-A9DB-76CFDAAC1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158751-DA67-4914-8F2A-48BAEF953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629E74-650D-437F-B81A-DDCAFA368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Measure shelf size and mesenchymal proliferation on both sides.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E3D8E8C-30A2-45FD-B61F-F7870F6D7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8BB646-07BD-4337-8069-93C06F21F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59C4C6E-0F79-414B-B3D9-760EED5AE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DEV06-E1 + DEV06-E2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FD5FBB-5E36-4C35-9A1E-8063DFF12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3518968-7D7F-433A-8BBD-514F9AA55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6C3FD9-B34F-4A55-820D-D4A8158C9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test a growth mechanism in the model. You may not claim a proven human treatment.</a:t>
            </a:r>
          </a:p>
        </p:txBody>
      </p:sp>
    </p:spTree>
    <p:extLst>
      <p:ext uri="{BB962C8B-B14F-4D97-AF65-F5344CB8AC3E}">
        <p14:creationId xmlns:p14="http://schemas.microsoft.com/office/powerpoint/2010/main" val="97437316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35FC2F-ED6C-45D9-961D-B7D25F98E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C12034-1D58-4977-B100-106C392F7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DBCA97-EBCA-45A4-B078-28C79AFEA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28415-16E6-4B65-808A-904A48F0F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97A4F29-DB3B-4F4E-968D-A95D663EA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3C0430-1BD2-4A65-BE92-3CB4E0947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787D77-7A71-47C3-8404-F7360240AD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AD97CD-8DD0-4495-85DF-5E50EFFA5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secondary palate begins as paired shelves whose cell growth must create enough tissue to reach the midline.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8A70877-4B62-46BA-8CAA-CE5AFBD8C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3C9E287-A054-47EA-97E7-86F7B65F6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39F648-35A4-4585-A90F-769F78519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palate begins as two shelves that grow downward beside the tongue. But those shelves point straight down…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E3A9C2B-256C-426E-8292-321D4CD25A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80247003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D5706B-915A-4DFF-998D-D88FC7828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C2592A-72F2-46F6-A2D3-88897B2A9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0DC4D1-8838-4DFF-9208-51842AED4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DEVELOPMENTAL • LESSON 06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723F2D-5A48-4C4C-8AA7-B8B67FA8B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9C0EB7-813D-432E-8A42-C61374C68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09BD3C5-AFA6-400D-83FE-FB9BA8AF5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DF1E2F8-30F7-4698-A67E-0D9B64C68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Lan &amp; Jiang 2015, Cellular and Molecular Mechanisms of Palatogenesis (Curr Top Dev Biol)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Bush &amp; Jiang 2011, Palatogenesis: morphogenetic and molecular mechanisms of secondary palate development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Zhang et al. 2002, Rescue of cleft palate in Msx1-deficient mice by transgenic Bmp4 (Development)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90A61F-B01F-4FCB-B321-1E4647EB3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5B7E84-BE04-4E37-AE1A-42FA064E6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F275D53-EAD0-4F22-A5AD-0E40F757F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 division and growth in secondary-palate formation • MSX1 as a nonsyndromic cleft contributor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6F8464-853A-4C66-A476-E31FCE480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B432966-EFC2-4A2E-82CC-A6C92FBB0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C70F80-267A-41B3-93FF-8ACA617FB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2700514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2026-07-11T00:32:44.8000000Z</dcterms:created>
  <dcterms:modified xsi:type="dcterms:W3CDTF">2026-07-11T00:32:44.8000000Z</dcterms:modified>
</coreProperties>
</file>