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675e294abfd4aaf" /><Relationship Type="http://schemas.openxmlformats.org/officeDocument/2006/relationships/extended-properties" Target="/docProps/app.xml" Id="R85e4c09ca3dc4eb2" /><Relationship Type="http://schemas.openxmlformats.org/officeDocument/2006/relationships/officeDocument" Target="/ppt/presentation.xml" Id="Rdebfde77f9ce48d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a3aa5c4b94749a0"/>
  </p:sldMasterIdLst>
  <p:notesMasterIdLst>
    <p:notesMasterId xmlns:r="http://schemas.openxmlformats.org/officeDocument/2006/relationships" r:id="R47555b632aeb4738"/>
  </p:notesMasterIdLst>
  <p:sldIdLst>
    <p:sldId xmlns:r="http://schemas.openxmlformats.org/officeDocument/2006/relationships" id="256" r:id="Rd352150699664d4a"/>
    <p:sldId xmlns:r="http://schemas.openxmlformats.org/officeDocument/2006/relationships" id="257" r:id="Rbab4cb1a61374b9b"/>
    <p:sldId xmlns:r="http://schemas.openxmlformats.org/officeDocument/2006/relationships" id="258" r:id="Rf7e67cf2b44242b0"/>
    <p:sldId xmlns:r="http://schemas.openxmlformats.org/officeDocument/2006/relationships" id="259" r:id="R5ce55af1610644e8"/>
    <p:sldId xmlns:r="http://schemas.openxmlformats.org/officeDocument/2006/relationships" id="260" r:id="R9993c99e6d6948f5"/>
    <p:sldId xmlns:r="http://schemas.openxmlformats.org/officeDocument/2006/relationships" id="261" r:id="R8a716bd66e874247"/>
    <p:sldId xmlns:r="http://schemas.openxmlformats.org/officeDocument/2006/relationships" id="262" r:id="Rce854e5ca49f4656"/>
    <p:sldId xmlns:r="http://schemas.openxmlformats.org/officeDocument/2006/relationships" id="263" r:id="Rc395347ddf104a85"/>
    <p:sldId xmlns:r="http://schemas.openxmlformats.org/officeDocument/2006/relationships" id="264" r:id="R26d0408ddaab4813"/>
    <p:sldId xmlns:r="http://schemas.openxmlformats.org/officeDocument/2006/relationships" id="265" r:id="R57ba3123beb64855"/>
    <p:sldId xmlns:r="http://schemas.openxmlformats.org/officeDocument/2006/relationships" id="266" r:id="R83fda8e8dfa343cf"/>
    <p:sldId xmlns:r="http://schemas.openxmlformats.org/officeDocument/2006/relationships" id="267" r:id="R50aa17408ae0443c"/>
    <p:sldId xmlns:r="http://schemas.openxmlformats.org/officeDocument/2006/relationships" id="268" r:id="Rc69d35a226b24ca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dd2367d93df40d4" /><Relationship Type="http://schemas.openxmlformats.org/officeDocument/2006/relationships/slideMaster" Target="/ppt/slideMasters/slideMaster1.xml" Id="Rfa3aa5c4b94749a0" /><Relationship Type="http://schemas.openxmlformats.org/officeDocument/2006/relationships/notesMaster" Target="/ppt/notesMasters/notesMaster1.xml" Id="R47555b632aeb4738" /><Relationship Type="http://schemas.openxmlformats.org/officeDocument/2006/relationships/presProps" Target="/ppt/presProps.xml" Id="R8dd6eb065d104d54" /><Relationship Type="http://schemas.openxmlformats.org/officeDocument/2006/relationships/tableStyles" Target="/ppt/tableStyles.xml" Id="Re63c70385c5249a1" /><Relationship Type="http://schemas.openxmlformats.org/officeDocument/2006/relationships/slide" Target="/ppt/slides/slide1.xml" Id="Rd352150699664d4a" /><Relationship Type="http://schemas.openxmlformats.org/officeDocument/2006/relationships/slide" Target="/ppt/slides/slide2.xml" Id="Rbab4cb1a61374b9b" /><Relationship Type="http://schemas.openxmlformats.org/officeDocument/2006/relationships/slide" Target="/ppt/slides/slide3.xml" Id="Rf7e67cf2b44242b0" /><Relationship Type="http://schemas.openxmlformats.org/officeDocument/2006/relationships/slide" Target="/ppt/slides/slide4.xml" Id="R5ce55af1610644e8" /><Relationship Type="http://schemas.openxmlformats.org/officeDocument/2006/relationships/slide" Target="/ppt/slides/slide5.xml" Id="R9993c99e6d6948f5" /><Relationship Type="http://schemas.openxmlformats.org/officeDocument/2006/relationships/slide" Target="/ppt/slides/slide6.xml" Id="R8a716bd66e874247" /><Relationship Type="http://schemas.openxmlformats.org/officeDocument/2006/relationships/slide" Target="/ppt/slides/slide7.xml" Id="Rce854e5ca49f4656" /><Relationship Type="http://schemas.openxmlformats.org/officeDocument/2006/relationships/slide" Target="/ppt/slides/slide8.xml" Id="Rc395347ddf104a85" /><Relationship Type="http://schemas.openxmlformats.org/officeDocument/2006/relationships/slide" Target="/ppt/slides/slide9.xml" Id="R26d0408ddaab4813" /><Relationship Type="http://schemas.openxmlformats.org/officeDocument/2006/relationships/slide" Target="/ppt/slides/slide10.xml" Id="R57ba3123beb64855" /><Relationship Type="http://schemas.openxmlformats.org/officeDocument/2006/relationships/slide" Target="/ppt/slides/slide11.xml" Id="R83fda8e8dfa343cf" /><Relationship Type="http://schemas.openxmlformats.org/officeDocument/2006/relationships/slide" Target="/ppt/slides/slide12.xml" Id="R50aa17408ae0443c" /><Relationship Type="http://schemas.openxmlformats.org/officeDocument/2006/relationships/slide" Target="/ppt/slides/slide13.xml" Id="Rc69d35a226b24ca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3839e8be7047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75077b021d64714" /><Relationship Type="http://schemas.openxmlformats.org/officeDocument/2006/relationships/notesMaster" Target="/ppt/notesMasters/notesMaster1.xml" Id="R3044f922a1cb44c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2796183ed4649c5" /><Relationship Type="http://schemas.openxmlformats.org/officeDocument/2006/relationships/notesMaster" Target="/ppt/notesMasters/notesMaster1.xml" Id="R0a9218229f0f4b4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d6a3e04354247b1" /><Relationship Type="http://schemas.openxmlformats.org/officeDocument/2006/relationships/notesMaster" Target="/ppt/notesMasters/notesMaster1.xml" Id="Ra5ab5b7cd1ef480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0ab32ab158e44b4" /><Relationship Type="http://schemas.openxmlformats.org/officeDocument/2006/relationships/notesMaster" Target="/ppt/notesMasters/notesMaster1.xml" Id="R875af7c0cd214af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df7459a00454e31" /><Relationship Type="http://schemas.openxmlformats.org/officeDocument/2006/relationships/notesMaster" Target="/ppt/notesMasters/notesMaster1.xml" Id="R7dd6de64f3d9424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02ad436ceef4f25" /><Relationship Type="http://schemas.openxmlformats.org/officeDocument/2006/relationships/notesMaster" Target="/ppt/notesMasters/notesMaster1.xml" Id="Rfd28407ad8f54c4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1daca28bfc8499a" /><Relationship Type="http://schemas.openxmlformats.org/officeDocument/2006/relationships/notesMaster" Target="/ppt/notesMasters/notesMaster1.xml" Id="Re276320b1f35407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b725db266b74d9b" /><Relationship Type="http://schemas.openxmlformats.org/officeDocument/2006/relationships/notesMaster" Target="/ppt/notesMasters/notesMaster1.xml" Id="Rb26ae659003a4ee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7cfb5d3c3e14f9b" /><Relationship Type="http://schemas.openxmlformats.org/officeDocument/2006/relationships/notesMaster" Target="/ppt/notesMasters/notesMaster1.xml" Id="R96de5910e7b94e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7abccef7c7b4b22" /><Relationship Type="http://schemas.openxmlformats.org/officeDocument/2006/relationships/notesMaster" Target="/ppt/notesMasters/notesMaster1.xml" Id="R285f213cd33e459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c66a2e9fca74a5f" /><Relationship Type="http://schemas.openxmlformats.org/officeDocument/2006/relationships/notesMaster" Target="/ppt/notesMasters/notesMaster1.xml" Id="R982204d329fc4b6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051934d4d0b4b2c" /><Relationship Type="http://schemas.openxmlformats.org/officeDocument/2006/relationships/notesMaster" Target="/ppt/notesMasters/notesMaster1.xml" Id="R37e164a7d9104bd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beb58448f4f42a6" /><Relationship Type="http://schemas.openxmlformats.org/officeDocument/2006/relationships/notesMaster" Target="/ppt/notesMasters/notesMaster1.xml" Id="R4a4815cd88c54af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e899ef2abed4f5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54c34370e344dcf" /><Relationship Type="http://schemas.openxmlformats.org/officeDocument/2006/relationships/slideLayout" Target="/ppt/slideLayouts/slideLayout1.xml" Id="R99aa6826bbf64af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9aa6826bbf64af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d6d649a76d4727" /><Relationship Type="http://schemas.openxmlformats.org/officeDocument/2006/relationships/image" Target="/ppt/media/image.bin" Id="Re133887d33d4426d" /><Relationship Type="http://schemas.openxmlformats.org/officeDocument/2006/relationships/notesSlide" Target="/ppt/notesSlides/notesSlide1.xml" Id="R27b390b66d5642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a6b0c1237a4f5f" /><Relationship Type="http://schemas.openxmlformats.org/officeDocument/2006/relationships/notesSlide" Target="/ppt/notesSlides/notesSlide2.xml" Id="R51df8258f90c4e4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3dfe65eb4c4082" /><Relationship Type="http://schemas.openxmlformats.org/officeDocument/2006/relationships/notesSlide" Target="/ppt/notesSlides/notesSlide3.xml" Id="R2617619bd1f24ba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2a44a74a6443da" /><Relationship Type="http://schemas.openxmlformats.org/officeDocument/2006/relationships/notesSlide" Target="/ppt/notesSlides/notesSlide4.xml" Id="R01eef03b38704c1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6f31c0c06e4776" /><Relationship Type="http://schemas.openxmlformats.org/officeDocument/2006/relationships/image" Target="/ppt/media/image2.bin" Id="R554ce546c6614d49" /><Relationship Type="http://schemas.openxmlformats.org/officeDocument/2006/relationships/notesSlide" Target="/ppt/notesSlides/notesSlide5.xml" Id="Rfe34a30ee1e0446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72f698ac4945e0" /><Relationship Type="http://schemas.openxmlformats.org/officeDocument/2006/relationships/image" Target="/ppt/media/image3.bin" Id="R0e24031dee3a4dae" /><Relationship Type="http://schemas.openxmlformats.org/officeDocument/2006/relationships/notesSlide" Target="/ppt/notesSlides/notesSlide6.xml" Id="Re625bf04b63b478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818b53d9e5400e" /><Relationship Type="http://schemas.openxmlformats.org/officeDocument/2006/relationships/notesSlide" Target="/ppt/notesSlides/notesSlide7.xml" Id="R8f6d808afb73405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a8bc36747b46d8" /><Relationship Type="http://schemas.openxmlformats.org/officeDocument/2006/relationships/image" Target="/ppt/media/image4.bin" Id="R1e7c96ec689f45b1" /><Relationship Type="http://schemas.openxmlformats.org/officeDocument/2006/relationships/notesSlide" Target="/ppt/notesSlides/notesSlide8.xml" Id="Re231d0e102cf4e9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b1070fb49649b5" /><Relationship Type="http://schemas.openxmlformats.org/officeDocument/2006/relationships/notesSlide" Target="/ppt/notesSlides/notesSlide9.xml" Id="R8cb528c3a92f4e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78c0bdbf394da1" /><Relationship Type="http://schemas.openxmlformats.org/officeDocument/2006/relationships/notesSlide" Target="/ppt/notesSlides/notesSlide10.xml" Id="R956ec6709b2743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d1c72eedc94741" /><Relationship Type="http://schemas.openxmlformats.org/officeDocument/2006/relationships/notesSlide" Target="/ppt/notesSlides/notesSlide11.xml" Id="R7020271e0bda4df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a2b828762e4840" /><Relationship Type="http://schemas.openxmlformats.org/officeDocument/2006/relationships/notesSlide" Target="/ppt/notesSlides/notesSlide12.xml" Id="R9df7792408054b2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cb069b1995485e" /><Relationship Type="http://schemas.openxmlformats.org/officeDocument/2006/relationships/notesSlide" Target="/ppt/notesSlides/notesSlide13.xml" Id="R3c843e9f1bf64d2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6AC27C-057B-4AC9-8FD1-FB3DF902F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858101-4BCD-4FBF-8D3E-8915B4943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360363-B23B-4295-A867-C8C413A4F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F97449-D587-4EDD-B9D6-9BED92B30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9AD818-4CC4-4118-AC44-51B1280CA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 the Cells That Build the Face Come From?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BD189D-987F-4B4C-A5D2-B767E6923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Where in the early embryo are the face-building cells born, and how do they get free to start their journey?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CF1522-ABCD-4753-AA21-E3A073A11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Cranial neural crest cells leave the neural folds as flexible builders that can become several craniofacial tissues.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33887d33d4426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0245699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1F5074-85F5-41C1-8144-7A1B4E7BB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7BCDCB-ABC9-4B7B-83BF-59D43632E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273775-9002-41DC-903F-0CA6C4D6C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316B6E-BF70-43B0-BA40-36CFA9CF8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3E5900-6DA2-4185-B00D-5EDEF8EB0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6036DD-F841-48D4-A33C-9F456EE13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C4063B-B876-45AE-81D0-71480327B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FCB151-BD17-4270-AE58-53AD68917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face forms when named tissue prominences grow into position and join specific neighbors.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14F77E-6B4C-40C6-ABF2-D3F48C27E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12951680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37A26A6-33C3-4669-9616-EA1EDE321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A2FD27-7C80-4869-A325-F4333FF4E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C5B2A7-6AF5-4E83-94FF-4DBA9961B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ACC0FC-5DD1-49E5-8204-352D57F50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B595E1-A717-4181-8330-8B20E90F5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0F0C22-2555-4861-BC50-0DB5A1933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5BB9B9-7041-4ADC-83EC-1DB6AA4DB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87954A-1FEC-4171-8D9A-2291FAE67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3BEE82A-D0D9-47E9-86C7-D7A849E78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77C0DA-0A88-408A-B950-4384D994A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B1DE79-65B1-4874-A9DE-CDD84686C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2BC13F-D078-40CC-94D2-D73E694B4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0574B9-5A17-4765-AFF0-1E81B156A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ED7A40-F5D0-42EA-81A1-2D8EE6688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82E70DB-E212-4D2D-BF0E-55F1A7F79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37975775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306C7B3-D8CC-4435-8530-B7672F11F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5DFC6F-CA89-45CB-AC42-F2D3E6462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F9ED0B-E541-495F-9130-28BF199AA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6737EC-0857-4856-9A60-551460D73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3B8F6C-474B-4057-A003-ED3C6F670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72C707-B862-466C-86EF-133B7F950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Cranial neural crest cells leave the neural folds as flexible builders that can become several craniofacial tissues.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359E91-9C9F-489F-907C-C927C10C9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2EE678F-2F12-4AA2-8E86-224B27F8D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B1A61E-A0BB-4C6E-B83A-D4D34BB66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79A987-111D-4A32-B400-862431B7E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EB8D41-606E-42F0-9868-7DD52EB87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E36DBE-909F-4565-9B97-E8EB0317C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650FFBD-0230-4682-BB23-BBFE83CB2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72E0C54-538C-436B-BAA6-FC6085C91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449CB23-6011-4A9E-B034-EEF4CCBD0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362990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33A2BC-AD66-4B57-9CE1-D4522A8CB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F8F2EC-198B-4D20-8431-219CFDD31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3F4081-F824-4A5D-AB6E-9C27FEACB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FFC99B-FA45-4331-ABD9-A121280DD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E16C22-A671-483D-A627-4E5556D12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6CFA6E-6F20-4422-BCE1-1E8003BD8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4ce546c6614d4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45406735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26BB155-B4F4-481A-BAA6-77F7B389A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5AB23F-EDB7-438B-ACCC-1EB330F66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9986CB-FDB3-4CEA-865C-DBFDF3942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E831B6-44FF-438A-81EF-C5BB666E5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ADC3EE-43E5-4B18-B329-55F1FB294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20A94F-4404-4EA6-B6ED-DA1B419D6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Students leave one school for specialized apprenticeships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24031dee3a4da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ABF5DB-DA1C-4DDC-91F8-DEC692E93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9F0E5F-4DC0-4F21-9954-97BB8418E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00B9F0E-1F2F-4FAA-B7C3-44C57283B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 the travelers share before they choose a workshop?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67250B-E27B-45D2-A287-E87AFAF16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0ADF8D-AE1E-492E-9835-400CD3258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9601DC-AF0A-4D3C-81B8-0D8921FE9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changes when they leave the starting building?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D57403-F520-4A04-B022-49D86475A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71FC40-0244-4E00-A056-822C68721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B890B06-F868-42F5-B3A6-56ED1D292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their options remain open during the journey?</a:t>
            </a:r>
          </a:p>
        </p:txBody>
      </p:sp>
    </p:spTree>
    <p:extLst>
      <p:ext uri="{BB962C8B-B14F-4D97-AF65-F5344CB8AC3E}">
        <p14:creationId xmlns:p14="http://schemas.microsoft.com/office/powerpoint/2010/main" val="165985560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DFAA728-2D9B-43BB-8377-76280156F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0018E7-27E6-454D-B74A-471A92990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8E1FC8-7EE6-46BF-B65B-F03FAC696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5B3179-EA53-47BF-AECA-A4EEA032B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8190D2-827F-44EC-B01B-9D15BD142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1E4D45-AAF1-4014-8C0A-B4B1EB597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7079C7-AC76-4CC0-94A1-5805F4997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B1D315-741C-4F2D-8AF5-D0AE72C16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6FD8927-58B4-4065-987F-00633689E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starting population can share one origin.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62B1FEF-1106-441E-ABF7-EF91F18CD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54BC97-5712-47A5-A5EC-B27B63141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EC4E93-839F-4E85-B959-C328A3DFA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change behavior before they move.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54819D-F851-402E-AD15-7AE4F5D90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4EAB27-7A91-4AC2-BD6A-E0DAD087A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3110A28-24C7-485B-A3B8-D3AC1A927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Signals at the destination help narrow cell fate.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4A48E5-5688-4978-895F-7AE472A90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Cells do not choose careers. The analogy models shared origin and later specialization.</a:t>
            </a:r>
          </a:p>
        </p:txBody>
      </p:sp>
    </p:spTree>
    <p:extLst>
      <p:ext uri="{BB962C8B-B14F-4D97-AF65-F5344CB8AC3E}">
        <p14:creationId xmlns:p14="http://schemas.microsoft.com/office/powerpoint/2010/main" val="59191288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C8B7CF4-C087-472F-98DA-D73284EE3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B88471-9F07-4871-B190-30699E594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AD9366-67F3-4245-981A-0D883DA6A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015C31-B53D-433A-A3D2-45643A3CD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9FC622-0FCE-44CD-A648-026D5E1E0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Follow cranial neural crest cells from neural fold to facial mesenchyme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D11E4F-2FE8-4F5C-A7E2-A38DBAA4D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7c96ec689f45b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C8B79E-5491-4193-8B69-5209198B4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F621E9-F8FF-4B1F-996D-BB542CA09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52B1A7-B118-4E6C-98DC-C832D0C1A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Cranial neural crest cells arise near the closing neural folds.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31CE18-5CC7-4BBD-8E16-4FE91B444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D9BCE7-7C57-401B-8043-25D582C7B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BD4F299-1A75-451F-9CD9-D3DBA5A70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They undergo EMT and delamination before migration.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FAC9807-6598-46BB-87D3-766B6005D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CC222B-1F62-403E-80D3-8BC159038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9709986-A438-478E-B915-1BC322FCA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Their descendants form much craniofacial bone, cartilage, and connective tissue.</a:t>
            </a:r>
          </a:p>
        </p:txBody>
      </p:sp>
    </p:spTree>
    <p:extLst>
      <p:ext uri="{BB962C8B-B14F-4D97-AF65-F5344CB8AC3E}">
        <p14:creationId xmlns:p14="http://schemas.microsoft.com/office/powerpoint/2010/main" val="200331914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0515922-53BD-4DC0-9A9C-041CCAFAB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0B3AD4-4D7E-4C48-AE2F-9685300B3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973F1F-DDD4-48A7-8067-0879C8A1D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DD6222-CD78-4383-AAF7-611D8051D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026713-6EC4-433C-A08C-50F6A57AE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37EBF0-2214-407D-A305-344CF5D18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D67CDE-7825-4A0A-A9C6-073D81799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8C60BA5-3EB0-4668-A821-EA5BEA8B2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the school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98EFD7-1333-43A2-A078-D29B2F2F6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6706639-F869-4A0B-925F-927997870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66FB07-CCB8-416A-87DE-9486B91C2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Delaminate from the neural folds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BD07A3-36F1-4ED5-9A81-4BBC3958F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1CB289-E436-4C4D-AFA9-235D902A5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Change travel behavior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5A4F9EE-4E01-456D-BDC9-6BDB7B166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67C82A-6D59-4484-AE14-FB6C6ED1C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30D10A0-C3D9-413D-AD9E-25485A3AA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Undergo epithelial-to-mesenchymal transition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9002D3B-5852-4740-96E8-383F4D6F5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FFFA1DC-2572-40AF-B3B3-0C8A39844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Enter a workshop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684A73D-8C94-4401-A5E8-84A4AA547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6E73343-180F-4E3B-AC26-FAA5A1DFE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FB45004-1438-468D-8F32-A32FC8894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Differentiate within craniofacial destinations</a:t>
            </a:r>
          </a:p>
        </p:txBody>
      </p:sp>
    </p:spTree>
    <p:extLst>
      <p:ext uri="{BB962C8B-B14F-4D97-AF65-F5344CB8AC3E}">
        <p14:creationId xmlns:p14="http://schemas.microsoft.com/office/powerpoint/2010/main" val="34815961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70DCE8-C146-4EB8-A6BF-33997FB73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FF944D-BF60-470D-9EEE-B7D2108DC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56732E-2166-4B5E-8ED7-19E588475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D549E5-15DC-4B8F-8D3C-BE1DD813C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7AC286-27FB-496D-88A3-382ABB9CB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A1EA1C-0CE7-4189-955E-69574059B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explaining lineage tracing to a new lab intern.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486255-0A05-4C14-8D69-C5B910D53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FB413D-04E0-4439-A4D2-1E3E993DE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intern claims every facial bone cell began as a…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231D3E-055B-4043-98E4-D623AAC5D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F05ABDA-B092-41B1-B507-587906A74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83FD902-76FE-4979-A24B-11A9442E3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the claim: mobile multipotent neural crest…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7D355A-DF14-4377-B8E0-6A0644718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84AED4F-6A15-416F-AE44-B1DAFE671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0AA98B-46E1-4B65-88F4-E527050D9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Agree that mature bone cells migrate from…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E731EA-6B4C-433E-96D1-9ACFDEC8B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53F401-1B83-4194-A99C-F8C95E991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1A35876-5FDD-46A3-A085-FBADD3808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all facial tissues come from one…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78C52C5-60E6-4EB7-A334-AD87FFA56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correction and cite evidence for both…</a:t>
            </a:r>
          </a:p>
        </p:txBody>
      </p:sp>
    </p:spTree>
    <p:extLst>
      <p:ext uri="{BB962C8B-B14F-4D97-AF65-F5344CB8AC3E}">
        <p14:creationId xmlns:p14="http://schemas.microsoft.com/office/powerpoint/2010/main" val="176209102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F99F76-1EF3-40C9-BE76-560CE4560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B2D1D4-A581-40A4-BEDE-3FA8F22CB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861E33-AA55-4782-9EF7-96799841A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6D866C-A966-4BBA-9E3A-4DCC3D932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F53B1E-1305-4D61-8F87-64E133177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EA6A89-93E7-4A65-96D4-8E9AED630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E4B917C-3432-4453-9ECC-94270952F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C5DF6F-681F-41F3-945C-A69036DF9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Correct the claim: mobile multipotent neural crest cells specialize later.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418DA23-BD9D-4C35-94A4-20375F5A9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870951-F6D3-4024-994D-CC835CE18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DB3B15-0BDC-44B5-9BA4-30B95CC66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DEV03-E1 + DEV03-E2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6B9A237-1319-459E-A48E-7C7FD2973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4782426-66EB-415A-90D4-94D3591AC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7B0B54D-B9DA-43FA-A716-6B6211D29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lineage potential. You may not claim that every craniofacial tissue comes only from neural crest.</a:t>
            </a:r>
          </a:p>
        </p:txBody>
      </p:sp>
    </p:spTree>
    <p:extLst>
      <p:ext uri="{BB962C8B-B14F-4D97-AF65-F5344CB8AC3E}">
        <p14:creationId xmlns:p14="http://schemas.microsoft.com/office/powerpoint/2010/main" val="157096019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CF03F2-91A8-49BF-A6CF-C242C26AD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AF0B79-1CFF-4D0E-81A8-1FFCC12B0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12464E-7A06-4726-9F54-1FE720066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FAC266-0F40-4733-91ED-B6950E2A9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D284C8-D67C-41A2-A9E1-E41D17791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3D621E-C613-407F-ACD6-9BE101F9F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B4A809-01F8-4586-8BD1-AF1252157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FDF4C0-A86E-4298-9F66-32C2990ED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Cranial neural crest cells leave the neural folds as flexible builders that can become several craniofacial tissues.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342CDD-E4D9-4CFA-ADF6-7DAF0438D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541E540-CBE0-4011-BF91-5DD57722D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660DAE5-6DCC-4C24-93B3-0E251BF1B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face-building cells are born at the top of the embryo, near the brain, and break free by…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89709E-2937-4EA6-A4BC-DE4EDA07B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2296741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A491E56-1A33-48A3-9A86-945834BAA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71E4D0-3881-4960-959C-041CA5E69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0EB8FB-A643-4FC5-8984-269BC2788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B131AD-E566-4E67-B242-FB4CCA79B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7E8A4C-0692-485A-9D9A-EB11F69E2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F6A510-5080-439B-A939-34EE09C42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A6E2B3-86E6-4F84-9FC3-BB4698EE2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Mishina &amp; Snider 2014, Neural crest cell signaling pathways critical to cranial bone development (Exp Cell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Liao et al. 2022, Gene regulatory network from cranial neural crest cells to osteoblast differentiation (Cell Mol Life Sci)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1258FB4-9D46-4C31-AD06-5774AE97F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9AEBF2-CA06-4C8A-979A-E5A293B17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05DF5F-C7A9-4E63-96A8-B2102C3FA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 differentiation and multipotent populations that build the face • Differentiation and fate choice in stem-cell-like populations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C901BF-9A27-46C8-9208-70A94DBDD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B013942-A704-4036-B119-B9BED2F79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3C5256-5D46-4E70-BCA9-BE2A35481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88797767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2026-07-11T00:32:43.0750000Z</dcterms:created>
  <dcterms:modified xsi:type="dcterms:W3CDTF">2026-07-11T00:32:43.0750000Z</dcterms:modified>
</coreProperties>
</file>