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1e64a3dc4e07428c" /><Relationship Type="http://schemas.openxmlformats.org/officeDocument/2006/relationships/extended-properties" Target="/docProps/app.xml" Id="R52c54bad3f8c4bc5" /><Relationship Type="http://schemas.openxmlformats.org/officeDocument/2006/relationships/officeDocument" Target="/ppt/presentation.xml" Id="R338b19c904af4862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95a65714b10f4eb1"/>
  </p:sldMasterIdLst>
  <p:notesMasterIdLst>
    <p:notesMasterId xmlns:r="http://schemas.openxmlformats.org/officeDocument/2006/relationships" r:id="R360709e2f2d54080"/>
  </p:notesMasterIdLst>
  <p:sldIdLst>
    <p:sldId xmlns:r="http://schemas.openxmlformats.org/officeDocument/2006/relationships" id="256" r:id="Rd1e3759b60724172"/>
    <p:sldId xmlns:r="http://schemas.openxmlformats.org/officeDocument/2006/relationships" id="257" r:id="R414b8d36c7cb43be"/>
    <p:sldId xmlns:r="http://schemas.openxmlformats.org/officeDocument/2006/relationships" id="258" r:id="R41fa3f200b93409d"/>
    <p:sldId xmlns:r="http://schemas.openxmlformats.org/officeDocument/2006/relationships" id="259" r:id="R1d5ed8c889e84bde"/>
    <p:sldId xmlns:r="http://schemas.openxmlformats.org/officeDocument/2006/relationships" id="260" r:id="R219bee0325254740"/>
    <p:sldId xmlns:r="http://schemas.openxmlformats.org/officeDocument/2006/relationships" id="261" r:id="Rf2d357dbc3104e7c"/>
    <p:sldId xmlns:r="http://schemas.openxmlformats.org/officeDocument/2006/relationships" id="262" r:id="R8e4b9f40f0c74b89"/>
    <p:sldId xmlns:r="http://schemas.openxmlformats.org/officeDocument/2006/relationships" id="263" r:id="R646cb1b230a745e4"/>
    <p:sldId xmlns:r="http://schemas.openxmlformats.org/officeDocument/2006/relationships" id="264" r:id="R1739b4196fa44404"/>
    <p:sldId xmlns:r="http://schemas.openxmlformats.org/officeDocument/2006/relationships" id="265" r:id="Rcbfe4007f4664187"/>
    <p:sldId xmlns:r="http://schemas.openxmlformats.org/officeDocument/2006/relationships" id="266" r:id="R65fc28da52634a08"/>
    <p:sldId xmlns:r="http://schemas.openxmlformats.org/officeDocument/2006/relationships" id="267" r:id="Rf0140c87148e4aec"/>
    <p:sldId xmlns:r="http://schemas.openxmlformats.org/officeDocument/2006/relationships" id="268" r:id="R867456d6acf34bdb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e0780f9159674d46" /><Relationship Type="http://schemas.openxmlformats.org/officeDocument/2006/relationships/slideMaster" Target="/ppt/slideMasters/slideMaster1.xml" Id="R95a65714b10f4eb1" /><Relationship Type="http://schemas.openxmlformats.org/officeDocument/2006/relationships/notesMaster" Target="/ppt/notesMasters/notesMaster1.xml" Id="R360709e2f2d54080" /><Relationship Type="http://schemas.openxmlformats.org/officeDocument/2006/relationships/presProps" Target="/ppt/presProps.xml" Id="R8ccf3c58a0ea41aa" /><Relationship Type="http://schemas.openxmlformats.org/officeDocument/2006/relationships/tableStyles" Target="/ppt/tableStyles.xml" Id="R405d80b980aa4bfc" /><Relationship Type="http://schemas.openxmlformats.org/officeDocument/2006/relationships/slide" Target="/ppt/slides/slide1.xml" Id="Rd1e3759b60724172" /><Relationship Type="http://schemas.openxmlformats.org/officeDocument/2006/relationships/slide" Target="/ppt/slides/slide2.xml" Id="R414b8d36c7cb43be" /><Relationship Type="http://schemas.openxmlformats.org/officeDocument/2006/relationships/slide" Target="/ppt/slides/slide3.xml" Id="R41fa3f200b93409d" /><Relationship Type="http://schemas.openxmlformats.org/officeDocument/2006/relationships/slide" Target="/ppt/slides/slide4.xml" Id="R1d5ed8c889e84bde" /><Relationship Type="http://schemas.openxmlformats.org/officeDocument/2006/relationships/slide" Target="/ppt/slides/slide5.xml" Id="R219bee0325254740" /><Relationship Type="http://schemas.openxmlformats.org/officeDocument/2006/relationships/slide" Target="/ppt/slides/slide6.xml" Id="Rf2d357dbc3104e7c" /><Relationship Type="http://schemas.openxmlformats.org/officeDocument/2006/relationships/slide" Target="/ppt/slides/slide7.xml" Id="R8e4b9f40f0c74b89" /><Relationship Type="http://schemas.openxmlformats.org/officeDocument/2006/relationships/slide" Target="/ppt/slides/slide8.xml" Id="R646cb1b230a745e4" /><Relationship Type="http://schemas.openxmlformats.org/officeDocument/2006/relationships/slide" Target="/ppt/slides/slide9.xml" Id="R1739b4196fa44404" /><Relationship Type="http://schemas.openxmlformats.org/officeDocument/2006/relationships/slide" Target="/ppt/slides/slide10.xml" Id="Rcbfe4007f4664187" /><Relationship Type="http://schemas.openxmlformats.org/officeDocument/2006/relationships/slide" Target="/ppt/slides/slide11.xml" Id="R65fc28da52634a08" /><Relationship Type="http://schemas.openxmlformats.org/officeDocument/2006/relationships/slide" Target="/ppt/slides/slide12.xml" Id="Rf0140c87148e4aec" /><Relationship Type="http://schemas.openxmlformats.org/officeDocument/2006/relationships/slide" Target="/ppt/slides/slide13.xml" Id="R867456d6acf34bdb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dbd60c213a224efb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9b6d744c5a59489c" /><Relationship Type="http://schemas.openxmlformats.org/officeDocument/2006/relationships/notesMaster" Target="/ppt/notesMasters/notesMaster1.xml" Id="R05b367cd3e5a464e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b1ce2f6bb5b54409" /><Relationship Type="http://schemas.openxmlformats.org/officeDocument/2006/relationships/notesMaster" Target="/ppt/notesMasters/notesMaster1.xml" Id="R70df3a1111f14576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95fa010bbe9e4e42" /><Relationship Type="http://schemas.openxmlformats.org/officeDocument/2006/relationships/notesMaster" Target="/ppt/notesMasters/notesMaster1.xml" Id="R71e3a9d380164c21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2a19a32f7b1a43d5" /><Relationship Type="http://schemas.openxmlformats.org/officeDocument/2006/relationships/notesMaster" Target="/ppt/notesMasters/notesMaster1.xml" Id="R3d375880ad02429f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47b5a0dbbade4f5f" /><Relationship Type="http://schemas.openxmlformats.org/officeDocument/2006/relationships/notesMaster" Target="/ppt/notesMasters/notesMaster1.xml" Id="R7c3e81ccd87a4f40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507fdb0b3ae241b0" /><Relationship Type="http://schemas.openxmlformats.org/officeDocument/2006/relationships/notesMaster" Target="/ppt/notesMasters/notesMaster1.xml" Id="R640843b3bf184157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d88dddf6020e44c1" /><Relationship Type="http://schemas.openxmlformats.org/officeDocument/2006/relationships/notesMaster" Target="/ppt/notesMasters/notesMaster1.xml" Id="Ra13e57dcd6ad463e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3aff76de27524620" /><Relationship Type="http://schemas.openxmlformats.org/officeDocument/2006/relationships/notesMaster" Target="/ppt/notesMasters/notesMaster1.xml" Id="R96e1949be64d4472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18179a0e5f524d4c" /><Relationship Type="http://schemas.openxmlformats.org/officeDocument/2006/relationships/notesMaster" Target="/ppt/notesMasters/notesMaster1.xml" Id="R7cc645adb5e8449f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48730d000c664d5d" /><Relationship Type="http://schemas.openxmlformats.org/officeDocument/2006/relationships/notesMaster" Target="/ppt/notesMasters/notesMaster1.xml" Id="R64f70256b5ea4667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dd04357ad68b41d9" /><Relationship Type="http://schemas.openxmlformats.org/officeDocument/2006/relationships/notesMaster" Target="/ppt/notesMasters/notesMaster1.xml" Id="Ra05f30bc49eb45c5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622c731a0ebf49e4" /><Relationship Type="http://schemas.openxmlformats.org/officeDocument/2006/relationships/notesMaster" Target="/ppt/notesMasters/notesMaster1.xml" Id="R978379bbc1ba4864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1d5739bed0234289" /><Relationship Type="http://schemas.openxmlformats.org/officeDocument/2006/relationships/notesMaster" Target="/ppt/notesMasters/notesMaster1.xml" Id="R1dce2ec7d4774251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3f75afc05c3496a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f73c92d9cc764e5a" /><Relationship Type="http://schemas.openxmlformats.org/officeDocument/2006/relationships/slideLayout" Target="/ppt/slideLayouts/slideLayout1.xml" Id="R21d0f626d7bc4c3d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21d0f626d7bc4c3d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feb32bdc48847a4" /><Relationship Type="http://schemas.openxmlformats.org/officeDocument/2006/relationships/image" Target="/ppt/media/image.bin" Id="R893c0d41305c41a3" /><Relationship Type="http://schemas.openxmlformats.org/officeDocument/2006/relationships/notesSlide" Target="/ppt/notesSlides/notesSlide1.xml" Id="Rd28682f5912940a3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f9d48ef766b437e" /><Relationship Type="http://schemas.openxmlformats.org/officeDocument/2006/relationships/notesSlide" Target="/ppt/notesSlides/notesSlide2.xml" Id="Rc7a38974d8cd4b3a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6a8ffe7359c4c78" /><Relationship Type="http://schemas.openxmlformats.org/officeDocument/2006/relationships/notesSlide" Target="/ppt/notesSlides/notesSlide3.xml" Id="Rf40f2ef5dc0f4f3f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24a70becab748ab" /><Relationship Type="http://schemas.openxmlformats.org/officeDocument/2006/relationships/notesSlide" Target="/ppt/notesSlides/notesSlide4.xml" Id="R96854d5190a645ec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9f00ad33f784205" /><Relationship Type="http://schemas.openxmlformats.org/officeDocument/2006/relationships/image" Target="/ppt/media/image2.bin" Id="Re21a8731722742d0" /><Relationship Type="http://schemas.openxmlformats.org/officeDocument/2006/relationships/notesSlide" Target="/ppt/notesSlides/notesSlide5.xml" Id="R45075ec3356c4224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c11ff17b65341bc" /><Relationship Type="http://schemas.openxmlformats.org/officeDocument/2006/relationships/image" Target="/ppt/media/image3.bin" Id="R1da6f3c0e0cd4878" /><Relationship Type="http://schemas.openxmlformats.org/officeDocument/2006/relationships/notesSlide" Target="/ppt/notesSlides/notesSlide6.xml" Id="Rec3bfbff750746f8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6c7e4de41ff4bd9" /><Relationship Type="http://schemas.openxmlformats.org/officeDocument/2006/relationships/notesSlide" Target="/ppt/notesSlides/notesSlide7.xml" Id="Reb45b16d5dc54e79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1cb04319fc64e24" /><Relationship Type="http://schemas.openxmlformats.org/officeDocument/2006/relationships/image" Target="/ppt/media/image4.bin" Id="R8855e092785d41a0" /><Relationship Type="http://schemas.openxmlformats.org/officeDocument/2006/relationships/notesSlide" Target="/ppt/notesSlides/notesSlide8.xml" Id="R27fdf6d2a7664ce2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e2fa9a818ba45b2" /><Relationship Type="http://schemas.openxmlformats.org/officeDocument/2006/relationships/notesSlide" Target="/ppt/notesSlides/notesSlide9.xml" Id="Rb888405161c74097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fabb68717c34948" /><Relationship Type="http://schemas.openxmlformats.org/officeDocument/2006/relationships/notesSlide" Target="/ppt/notesSlides/notesSlide10.xml" Id="R26a37a9427894597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2e16971082a4edc" /><Relationship Type="http://schemas.openxmlformats.org/officeDocument/2006/relationships/notesSlide" Target="/ppt/notesSlides/notesSlide11.xml" Id="Rf385e9968a3f4741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900f14dab814c71" /><Relationship Type="http://schemas.openxmlformats.org/officeDocument/2006/relationships/notesSlide" Target="/ppt/notesSlides/notesSlide12.xml" Id="R198dcd4d31184200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837a245ebae494e" /><Relationship Type="http://schemas.openxmlformats.org/officeDocument/2006/relationships/notesSlide" Target="/ppt/notesSlides/notesSlide13.xml" Id="R475b51abf62b47bd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32520C8-EE10-4C59-88EF-6BEC0033AE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9780C31-CB89-4238-88D2-C86FC69C64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F2BCFD7-426E-4AC3-BF54-B69B99F761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19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A0A148C-1785-4F79-A5A5-B4C3718B2D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6E1FA8D-9B13-433B-981A-FC34F025B6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Who Does What, and When: Mateo's Care Timeline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BB4EC5C-76C1-4043-9748-D3730B106E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When does each specialist act for a child like Mateo, and why is each step timed to a specific age?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C8D196E-4C06-416C-9B81-97C5D0A8F6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Cleft care is a coordinated timeline because each specialty acts when anatomy, function, and development make its decision useful.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93c0d41305c41a3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1300065085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1565B11-0CF8-467E-92A2-8C5D1A272B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7778C7A-F78C-4041-8FBA-23EA331B0A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67C6DE4-2024-4119-82A2-B50C9332C8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19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60ED1C7-0E84-417B-82FB-24A40F41BC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8CC37DB-C9F7-49DD-85AA-F7E2585F0C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0ADE58D-0FDC-4136-A56C-1591036909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3BDFDF1-8B43-4795-92B0-8D683B9DB5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C7B2624-E35E-4F63-92E8-BF45D1623A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95305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 fistula is a tissue opening, while velopharyngeal insufficiency is a moving-valve problem; each needs different evidence and treatment planning.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B86D79B-44BC-4999-A0CA-B00ED6F2EF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264663113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536CD93-B15A-4CFA-8939-5E1AC03800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789E9D7-2AC2-479A-AA75-1A6071B255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EFCD5A7-EFE7-4853-B95C-D9216FDF49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19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6A18F3-E404-404B-A443-2A3DA4237D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619C963-9784-45D2-8BA6-863C6A6875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B97759B-FEE9-40FC-A21B-CB2B058B06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BBE7557-D152-47C7-88E0-5B41F2AD97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7645545-39BE-4D3A-A55F-24CD362EBB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779D816-8948-433F-B7BE-2BA2C7E90E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4B66AE2-0302-4351-8BEA-48D8CE9BFF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A74292F-E99E-40C8-A43E-7FF4C8F7F8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6D2BD1A-6B0A-4A70-BC4B-7CED7E3DFE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AACE9A7-B048-41EC-AF96-435C7186D4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3A8CB4E-B250-4065-A01B-6EC8889490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F07F9B2-9043-42A9-A28C-1996A162FA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sculpts</a:t>
            </a:r>
          </a:p>
        </p:txBody>
      </p:sp>
    </p:spTree>
    <p:extLst>
      <p:ext uri="{BB962C8B-B14F-4D97-AF65-F5344CB8AC3E}">
        <p14:creationId xmlns:p14="http://schemas.microsoft.com/office/powerpoint/2010/main" val="1322416152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D6FE167-54D3-4FA5-9F99-C9319878FE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4AC0D97-CCF6-4B94-9E90-208293EF27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956B310-0C7B-45AE-B513-381760C4DD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19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5B794A8-14B0-488C-BD33-26F2FF545C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8086C8F-2B67-4147-AA0A-B03F39A667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4098D53-D1B6-4D51-964A-ACA64B0816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Cleft care is a coordinated timeline because each specialty acts when anatomy, function, and development make its decision useful.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501F187-37B0-4B75-AEDB-DAD1DCEF0B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261D11D-F65C-46C3-9F6E-96CA8C6D3F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2BC69E7-61FC-4F46-9EEA-4734321E22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A358558-1B19-443A-AB7E-DD94A7D431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28984F7-7088-4352-A818-16A3CAF5C5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FDC4F33-67CA-4EFB-982C-397F0C73A4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A68A2B9-EA8C-4110-AD47-3D14C486B9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41DA43E-00A7-4F37-8B82-EA0D5B52EC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C49C57E-BC8E-458F-B25E-6F1D0E3D51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1841110872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4F5E890-D185-4848-BF67-F1A42DABE6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95424D0-3B5C-4476-BCCE-9C41620ECE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68EB57D-708D-486A-BEAE-FD1E635D8D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19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C03A336-1B49-4B97-BFCD-D6BF7E51B6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CB7861B-142C-4D6C-87A2-192CBA390A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90599FD-FE75-4D31-808D-21ADC4D39A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21a8731722742d0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152172030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951AC88-6DEA-4A62-A9B8-9B48FBD00B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F1185D8-137C-4745-9AA9-F73C2F1887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2513CBB-2AD6-4FAA-95B4-787F6EA803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19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11EC4A5-1D65-476E-88F7-4B7C569CBC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56937C1-D0B6-449F-9166-3D1AAB5D59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C9CF4F1-7D06-446B-9389-868716CDA5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An orchestra follows one score, but different sections enter at different times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da6f3c0e0cd4878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6A5745B-D6A4-4C25-BE1C-AC623F9143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3DB5E44-4914-4EC0-B734-868F16B682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167BDF1-3E0C-4B66-A428-411D665A27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do all sections need the same score?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5459D71-B7C3-4A38-9A15-B267AC4BF2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F50B610-34BC-4D80-A0E2-4722FC1AF2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6EB641E-8878-46E6-A751-AB066250A0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happens if one section enters too early?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3111EB0-BD90-4404-8D58-227D6D0AB5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DB3496E-73B2-40EC-AEDC-3ADD790370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62B1411-A1E0-45B7-9D4D-9C4C9F398A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signals tell a section when to act?</a:t>
            </a:r>
          </a:p>
        </p:txBody>
      </p:sp>
    </p:spTree>
    <p:extLst>
      <p:ext uri="{BB962C8B-B14F-4D97-AF65-F5344CB8AC3E}">
        <p14:creationId xmlns:p14="http://schemas.microsoft.com/office/powerpoint/2010/main" val="857143303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16A735C-3CC6-40BC-8EA4-0A47DCC1B3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E6FED23-34C7-44FF-B54E-96B0FD40AF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377ADF9-810A-44CB-8343-26E24C7CD7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19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3459262-9F87-4F96-8DDE-B6A7071168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2270E50-FBCF-4F96-BB44-38F105924C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921DBD1-A738-425E-921C-35ECAF2C1F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7AA08E7-3989-4575-9350-1E85D5D454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0A63B40-A05D-4C00-83AA-4A251D2CDE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C18EF64-AA95-4FE4-87BB-DB0E6025C9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Coordinate around the patient's developmental stage.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6C51FD2-0E87-47EC-82A5-1B48A1FF32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09FCC10-53D4-43EA-BA3D-FF6B485ACE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D90AF1C-968E-4042-A46B-725AC95A43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Assign each decision to the right discipline.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D9A6FF4-2D79-4C42-A534-39AFFA8AB3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C21AA8A-F281-4DDA-A5B5-75F66B6CF0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4B580C9-701B-4FD5-AB3A-A7CDB2AFBC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Keep surveillance running between procedures.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DB7B5AC-3AE2-42D4-AC09-0288CA6DF2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Cleft care is shared decision-making with a patient and family, not a performance controlled by one conductor.</a:t>
            </a:r>
          </a:p>
        </p:txBody>
      </p:sp>
    </p:spTree>
    <p:extLst>
      <p:ext uri="{BB962C8B-B14F-4D97-AF65-F5344CB8AC3E}">
        <p14:creationId xmlns:p14="http://schemas.microsoft.com/office/powerpoint/2010/main" val="1373129584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32904D1-1655-4909-91CF-99DDCDFBC0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1910189-921A-4AE0-AF6C-D1A032E2FF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FD2BE35-222F-4494-9975-41A37ECBCA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19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9FC4078-CF60-4D7B-82A5-FA0A9E1835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2569E93-A5F9-4F7C-B989-B6295A1D47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Build Mateo's coordinated care timeline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FEE333F-B2CD-42B0-8020-22D67A2C3E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855e092785d41a0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AD34034-616C-4BCE-B0E9-9757388640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ECF455A-71C8-4D74-B84F-001606801D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ANA19-E1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1F432ED-765D-4806-BD34-3F7FD57640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 needs feeding and hearing support in infancy before definitive dental or jaw procedures.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133D0DF-0FFC-40D4-BD8E-77CC54476F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6108110-043B-4F45-81AD-1F67E09493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ANA19-E2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61B7D45-A42C-46D8-B8EC-EB9CC74255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Lip and palate repair, speech review, grafting, orthodontics, jaw, and nasal decisions have different developmental…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D6A8D94-5DF2-4382-956B-3C01395CC5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1632760-EDD6-4733-A753-48BED74188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ANA19-E3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7F0BAD9-4A11-4700-AB2F-B2978DFEA2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ACPA recommends interdisciplinary coordination, family participation, and long-term outcome monitoring.</a:t>
            </a:r>
          </a:p>
        </p:txBody>
      </p:sp>
    </p:spTree>
    <p:extLst>
      <p:ext uri="{BB962C8B-B14F-4D97-AF65-F5344CB8AC3E}">
        <p14:creationId xmlns:p14="http://schemas.microsoft.com/office/powerpoint/2010/main" val="479294204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0485C60-3B5C-44BA-AB65-7AD2F45769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E89DB2B-59A7-49D8-A6A9-5C7031F35B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1541865-3EF3-4D7F-9843-DFE4A5B73B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19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90F4E64-CC91-4CD6-9180-FF57A034CB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BC5BB2F-7A0E-4A66-815F-A4B596F85C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56E6FC6-0319-4D28-A64D-3A801ECA39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708A189-35BD-4DB9-9EFB-03763420C0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DF25298-4142-4F93-ACEB-ABF685DFEA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Shared score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4BE2B58-193A-40E5-A55F-72400317E3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0FA8919-01A4-4EEF-AF21-39620DB36A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B823C2F-6FB2-4B48-ABBA-7AF2B55A98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Interdisciplinary care plan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1A527E7-C601-4CD3-A83B-6FC7B7EA31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6E8C3EC-EADB-4F50-94EA-CDED902A92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Section entrance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453E330-AF7F-4D52-A2F5-70583CF692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4B3F787-33DB-4626-AA41-B564E0380B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15344A9-FC9E-4F6D-9C75-449C374E8B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Age and development-linked specialty action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30B7BF2B-2DF4-4888-A48C-8E0E5E0F0B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37EF421B-BC5B-406D-BD11-CCB5872FD9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Ongoing rhythm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05970AEC-1B32-4864-B033-DBC53C860E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ED24F52C-9249-4B3C-A67A-9CF0BB51DC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F9854538-1249-4B1F-8EB6-373A4D526E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Longitudinal hearing, speech, dental, growth, and psychosocial surveillance</a:t>
            </a:r>
          </a:p>
        </p:txBody>
      </p:sp>
    </p:spTree>
    <p:extLst>
      <p:ext uri="{BB962C8B-B14F-4D97-AF65-F5344CB8AC3E}">
        <p14:creationId xmlns:p14="http://schemas.microsoft.com/office/powerpoint/2010/main" val="1503147560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C27CA19-0BA4-4835-BDF2-84C523E0F4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45F49AD-51D2-403B-800F-F723A8B407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33E0DD9-E644-4A17-9D32-064F956E25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19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467C046-9C0F-4983-90B3-BC7C371143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1DE9C34-5E21-477C-AD35-9DE36C7404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E0EA19D-0514-4D7B-BA50-AECA232A7B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the cleft-team care coordinator.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58921C9-BEE3-4AD8-9054-67DB7890B7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534CED3-28AA-4B33-B6BD-70BA4C4613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 new family receives six separate specialty plans with conflicting…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7D9AE93-4989-4618-9AAC-D1407AA6ED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2F72AAB-9130-4CB8-B466-E1676495E0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177ED42-0524-4CD8-A082-6708B82DA7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Create one shared timeline with responsible roles…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2C411EA-1BDB-4B91-A688-F7F40B4A98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FFB3A50-86EA-40BA-8DE7-72C4E1B169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BC3065D-13DC-471F-96FE-C670FE5234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Let every specialty schedule independently.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8B6B0CD-279F-4F1A-8F20-582965DE5B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B4D4181-1F7A-487C-87A5-34B2448798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22300D54-CDDE-4D15-B566-2203DA1416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List surgeries only and omit hearing, speech…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DD8E99E5-39B3-481C-B1E2-AB00F74A52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coordination plan and place five supplied…</a:t>
            </a:r>
          </a:p>
        </p:txBody>
      </p:sp>
    </p:spTree>
    <p:extLst>
      <p:ext uri="{BB962C8B-B14F-4D97-AF65-F5344CB8AC3E}">
        <p14:creationId xmlns:p14="http://schemas.microsoft.com/office/powerpoint/2010/main" val="9879769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420750F-3973-48DE-869D-5042693F33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62DD848-5BB8-4F28-ADC2-6BC9334A3A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CF7660F-6AD4-4106-9817-EB55B1AC9E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19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7121B1E-27F5-480C-9119-FCEF9E27E0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4A79B3F-D995-4B86-9442-5D0F2D7259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3F70C96-FEBE-4567-BCA5-E528AC9E81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1C66621-2E1E-4BE0-96A8-14C29D3782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6DB4747-31CD-4FED-8608-B989CD2F1A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Create one shared timeline with responsible roles, triggers, and follow-up measures.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DFED778-D4DD-47B4-B7C7-BF6765C800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BFAC8E8-DBF2-4BF5-9E25-7F6105C780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D886BDD-DA31-47F9-92C6-2CCBCFC0D7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ANA19-E1 + ANA19-E2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33B9F4E-0E50-497B-9C1A-874512547D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F71A26E-515D-4CAE-83F9-6F036A5C43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EC988B8-4882-447E-A7B2-1B832CDA28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build the composite educational timeline. You may not imply that every patient needs every procedure.</a:t>
            </a:r>
          </a:p>
        </p:txBody>
      </p:sp>
    </p:spTree>
    <p:extLst>
      <p:ext uri="{BB962C8B-B14F-4D97-AF65-F5344CB8AC3E}">
        <p14:creationId xmlns:p14="http://schemas.microsoft.com/office/powerpoint/2010/main" val="1724457844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392C719-D70C-440B-8C53-F845EBFE3A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09A58D7-7ACF-409D-A052-849E22F27C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69E4FFF-A323-4C4D-9B18-7D273D8E33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19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A761A80-0E79-4E90-9C26-78527E3B64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BBCC622-DBAA-44D2-8DBD-F3F9D0A9E8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43C0567-CA4F-496E-B285-F0B650A427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6B9FADE-BC75-476D-BF65-8BEB0247E1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A1FB7BE-00EE-4899-941A-C381BEB8EB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Cleft care is a coordinated timeline because each specialty acts when anatomy, function, and development make its decision…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E8867E2-009A-4C02-A2E7-6B69864F5F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DB05A85-DF4D-45CB-A738-3557DBF427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7EC9845-EA0C-4067-9A1B-EA76918492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can now lay every step out in order. But putting them in order means we have assembled…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FA41C6E-EC29-4720-9B34-0E9AE8DB59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19208266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F51C030-DA24-4A5B-AE2D-303047ED93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0A85FF6-630B-413D-BD02-37A71CEA8C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5A43AC9-15DE-420F-A356-98A1AFBB33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19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12EAB0E-6C1E-451F-BBDC-D07B1E450B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0FA591B-0D09-4113-BA05-35F68ADCB2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E244197-1B55-4B2F-83F2-5396ED8E8A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7102D96-DD58-4047-BE52-7697719D5C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American Cleft Palate Craniofacial Association. 2024 Parameters of Care.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Lindeborg et al. 2020, Optimizing Speech Outcomes for Cleft Palate (Curr Opin Otolaryngol Head Neck Surg)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Kimia et al. 2022, Secondary Alveolar Bone Grafting in UCLP and BCLP: 3D CBCT Evaluation (Plast Reconstr Surg)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Zaluzec et al. 2019, Delay in Cleft Lip and Palate Surgical Repair: Cleft Health Disparities (J Craniofac Surg)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BFEA392-3497-4C98-BBE7-3A27CED6DD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9A77468-89BE-418A-BC9F-E116EF78B5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FB5C2EA-FE45-4BD7-B115-2585558644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Body systems working together across the lifespan; coordinated care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B69242B-480B-430C-9AFF-E3CA14FE8A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06B175E-4287-47FA-ACC4-61C4995965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15FB79C-2C3D-4965-853D-5AD556C7CB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1014999889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2026-07-11T03:27:45.1140000Z</dcterms:created>
  <dcterms:modified xsi:type="dcterms:W3CDTF">2026-07-11T03:27:45.1140000Z</dcterms:modified>
</coreProperties>
</file>